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60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6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FCF25-E3EC-409C-9EC3-0544FCEE8E31}" type="datetimeFigureOut">
              <a:rPr lang="en-IN" smtClean="0"/>
              <a:t>09-09-2014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AF007-A576-4DF8-BE84-F6B268E90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786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AF007-A576-4DF8-BE84-F6B268E901D6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0166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861D3-5E7C-478F-B4AC-E15B2CA19F74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8570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45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4525"/>
            <a:ext cx="10515600" cy="515885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2508-B4DA-4417-AA49-3145062DF3D2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2930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-30660"/>
            <a:ext cx="10515600" cy="10951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64525"/>
            <a:ext cx="5181600" cy="5112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64525"/>
            <a:ext cx="5181600" cy="5112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D17-FD5C-4C25-AFC4-0274AF5A52C4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728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781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3475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9705" y="1958670"/>
            <a:ext cx="5157787" cy="414187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1134759"/>
            <a:ext cx="5183188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2" y="1958670"/>
            <a:ext cx="5183188" cy="414187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7459-554E-4D73-9B28-76F4A80C30D1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6531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08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3DB2-5AB8-41D3-B904-4ED7B283977E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29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3031-220A-4E96-9B21-FBC29D81EC72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989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1006"/>
            <a:ext cx="3932237" cy="1112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31007"/>
            <a:ext cx="6172200" cy="54300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543844"/>
            <a:ext cx="3932237" cy="43251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850A-415E-4C43-953A-BCD180EC7E71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9868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BC6A-4E22-4BE5-BCB6-A0CCD840A049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7710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734" y="-17012"/>
            <a:ext cx="10515600" cy="11088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21158-F70F-4005-B1BC-81A5E6449269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0421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064525"/>
            <a:ext cx="10515600" cy="5112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70F5F-1D00-4649-8BC6-DDA96A9F8754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45D0E-68E1-410C-B314-45F8EF02CC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8001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22763"/>
            <a:ext cx="12192000" cy="148719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4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Capacity Building for disaster resilience, innovation and local funding</a:t>
            </a:r>
            <a:endParaRPr lang="en-IN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738254"/>
            <a:ext cx="12192000" cy="7481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IN" dirty="0" err="1" smtClean="0"/>
              <a:t>G.K.Bhat</a:t>
            </a:r>
            <a:r>
              <a:rPr lang="en-IN" dirty="0" smtClean="0"/>
              <a:t>, TARU</a:t>
            </a:r>
          </a:p>
          <a:p>
            <a:r>
              <a:rPr lang="en-IN" dirty="0" smtClean="0"/>
              <a:t>9AUG2014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184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452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IN" b="1" dirty="0" smtClean="0">
                <a:solidFill>
                  <a:schemeClr val="bg1"/>
                </a:solidFill>
              </a:rPr>
              <a:t>Challenges of urbanisation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300"/>
              </a:spcAft>
            </a:pPr>
            <a:r>
              <a:rPr lang="en-IN" dirty="0" smtClean="0"/>
              <a:t>Cities evolve autonomously- increasingly driven by land investments (</a:t>
            </a:r>
            <a:r>
              <a:rPr lang="en-IN" dirty="0" err="1" smtClean="0"/>
              <a:t>e.g</a:t>
            </a:r>
            <a:r>
              <a:rPr lang="en-IN" dirty="0" smtClean="0"/>
              <a:t>, Gurgaon, Indore),</a:t>
            </a:r>
          </a:p>
          <a:p>
            <a:pPr lvl="1">
              <a:spcAft>
                <a:spcPts val="300"/>
              </a:spcAft>
            </a:pPr>
            <a:r>
              <a:rPr lang="en-IN" dirty="0" smtClean="0"/>
              <a:t>Growth beyond the Planning boundaries</a:t>
            </a:r>
          </a:p>
          <a:p>
            <a:pPr>
              <a:spcAft>
                <a:spcPts val="300"/>
              </a:spcAft>
            </a:pPr>
            <a:r>
              <a:rPr lang="en-IN" dirty="0" smtClean="0"/>
              <a:t>“Land use” vs “network informed” planning  paradigms often contradict</a:t>
            </a:r>
          </a:p>
          <a:p>
            <a:pPr>
              <a:spcAft>
                <a:spcPts val="300"/>
              </a:spcAft>
            </a:pPr>
            <a:r>
              <a:rPr lang="en-IN" dirty="0" smtClean="0"/>
              <a:t>Increasing point demands in resource scarce environments (Jaipur, </a:t>
            </a:r>
            <a:r>
              <a:rPr lang="en-IN" dirty="0" err="1" smtClean="0"/>
              <a:t>Bisalpur</a:t>
            </a:r>
            <a:r>
              <a:rPr lang="en-IN" dirty="0" smtClean="0"/>
              <a:t> conflict)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 "small civil wars" over water between urban users, farmers and industry</a:t>
            </a:r>
            <a:r>
              <a:rPr lang="en-US" altLang="en-US" sz="3600" dirty="0" smtClean="0"/>
              <a:t>”</a:t>
            </a:r>
          </a:p>
          <a:p>
            <a:pPr>
              <a:spcAft>
                <a:spcPts val="300"/>
              </a:spcAft>
            </a:pPr>
            <a:r>
              <a:rPr lang="en-US" altLang="en-US" dirty="0" smtClean="0"/>
              <a:t>Gated communities with “fully internalized systems- (power, water) collapse due to “tragedy of commons”- Broken dreams</a:t>
            </a:r>
          </a:p>
          <a:p>
            <a:pPr>
              <a:spcAft>
                <a:spcPts val="300"/>
              </a:spcAft>
            </a:pPr>
            <a:r>
              <a:rPr lang="en-US" altLang="en-US" dirty="0" smtClean="0"/>
              <a:t>Lack of synergy across scales and sectors ( both within ULBs and state departments </a:t>
            </a:r>
          </a:p>
          <a:p>
            <a:pPr>
              <a:spcAft>
                <a:spcPts val="300"/>
              </a:spcAft>
            </a:pPr>
            <a:r>
              <a:rPr lang="en-US" altLang="en-US" dirty="0" smtClean="0"/>
              <a:t>Very little autonomy at community/neighborhood/ward level and planning/financing control by the state- ULBs unable to decide their current/future</a:t>
            </a:r>
          </a:p>
          <a:p>
            <a:pPr lvl="1"/>
            <a:endParaRPr lang="en-US" altLang="en-US" dirty="0"/>
          </a:p>
          <a:p>
            <a:pPr lvl="1"/>
            <a:endParaRPr kumimoji="0" lang="en-US" alt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IN" dirty="0" smtClean="0"/>
          </a:p>
          <a:p>
            <a:endParaRPr lang="en-I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43786-3686-4687-BB2E-700AAF919C1B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782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55419"/>
            <a:ext cx="12192000" cy="1064525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IN" dirty="0" smtClean="0"/>
              <a:t>Challenges of Climate change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545" y="1246909"/>
            <a:ext cx="8375073" cy="4708382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India is inherently Energy, Water and Land  hungry Country</a:t>
            </a:r>
          </a:p>
          <a:p>
            <a:pPr lvl="1"/>
            <a:r>
              <a:rPr lang="en-IN" dirty="0" smtClean="0"/>
              <a:t>Maladaptation led by scarcities ( </a:t>
            </a:r>
            <a:r>
              <a:rPr lang="en-IN" dirty="0" err="1" smtClean="0"/>
              <a:t>Ukai</a:t>
            </a:r>
            <a:r>
              <a:rPr lang="en-IN" dirty="0" smtClean="0"/>
              <a:t> dam?)</a:t>
            </a:r>
          </a:p>
          <a:p>
            <a:r>
              <a:rPr lang="en-IN" dirty="0" smtClean="0"/>
              <a:t>Water scarcity increasing while about two thirds of urban population only has access to safe water (Census 2011).</a:t>
            </a:r>
          </a:p>
          <a:p>
            <a:r>
              <a:rPr lang="en-IN" dirty="0" smtClean="0"/>
              <a:t>Extreme weather events affecting new cities</a:t>
            </a:r>
          </a:p>
          <a:p>
            <a:pPr lvl="1"/>
            <a:r>
              <a:rPr lang="en-IN" dirty="0" smtClean="0"/>
              <a:t> Floods in new cities (e.g. </a:t>
            </a:r>
            <a:r>
              <a:rPr lang="en-IN" dirty="0" err="1" smtClean="0"/>
              <a:t>Bokaro</a:t>
            </a:r>
            <a:r>
              <a:rPr lang="en-IN" dirty="0" smtClean="0"/>
              <a:t>, 2012, 2014)</a:t>
            </a:r>
            <a:br>
              <a:rPr lang="en-IN" dirty="0" smtClean="0"/>
            </a:br>
            <a:r>
              <a:rPr lang="en-IN" dirty="0" smtClean="0"/>
              <a:t>(</a:t>
            </a:r>
            <a:r>
              <a:rPr lang="en-US" sz="2000" dirty="0" smtClean="0"/>
              <a:t>Urban </a:t>
            </a:r>
            <a:r>
              <a:rPr lang="en-US" sz="2000" dirty="0" err="1"/>
              <a:t>Bokaro</a:t>
            </a:r>
            <a:r>
              <a:rPr lang="en-US" sz="2000" dirty="0"/>
              <a:t> witnessed floods for the first time in its </a:t>
            </a:r>
            <a:r>
              <a:rPr lang="en-US" sz="2000" b="1" dirty="0"/>
              <a:t>four-decades-plus </a:t>
            </a:r>
            <a:r>
              <a:rPr lang="en-US" sz="2000" dirty="0" smtClean="0"/>
              <a:t>history</a:t>
            </a:r>
            <a:r>
              <a:rPr lang="en-US" sz="2000" dirty="0"/>
              <a:t> </a:t>
            </a:r>
            <a:r>
              <a:rPr lang="en-US" sz="2000" dirty="0" smtClean="0"/>
              <a:t>.. -  The Telegraph-Sep 7 2012</a:t>
            </a:r>
            <a:r>
              <a:rPr lang="en-US" dirty="0" smtClean="0"/>
              <a:t>).</a:t>
            </a:r>
            <a:r>
              <a:rPr lang="en-IN" dirty="0" smtClean="0"/>
              <a:t> </a:t>
            </a:r>
          </a:p>
          <a:p>
            <a:r>
              <a:rPr lang="en-IN" dirty="0" smtClean="0"/>
              <a:t>Heat stress: </a:t>
            </a:r>
            <a:r>
              <a:rPr lang="en-IN" dirty="0"/>
              <a:t>A</a:t>
            </a:r>
            <a:r>
              <a:rPr lang="en-IN" dirty="0" smtClean="0"/>
              <a:t> hidden threat amplified by with air pollution</a:t>
            </a:r>
          </a:p>
          <a:p>
            <a:r>
              <a:rPr lang="en-IN" dirty="0" smtClean="0"/>
              <a:t>Cities threatened with regular vector/water-borne disease outbreaks- Most cities do not have mechanisms to anticipate and act.</a:t>
            </a:r>
            <a:endParaRPr lang="en-IN" dirty="0"/>
          </a:p>
        </p:txBody>
      </p:sp>
      <p:pic>
        <p:nvPicPr>
          <p:cNvPr id="1026" name="Picture 2" descr="Heavy rains lash Jharkhand, Bokaro flood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309" y="2679772"/>
            <a:ext cx="2763982" cy="1842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4E60-AFD0-4475-BB82-571B4CC2F34E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906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452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algn="ctr"/>
            <a:r>
              <a:rPr lang="en-IN" dirty="0" smtClean="0"/>
              <a:t>Growing Challenges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Poverty of Resources &gt; Poverty of Services</a:t>
            </a:r>
          </a:p>
          <a:p>
            <a:r>
              <a:rPr lang="en-IN" dirty="0" smtClean="0"/>
              <a:t>Private Sector led growth ignoring vs long term Risks </a:t>
            </a:r>
          </a:p>
          <a:p>
            <a:pPr lvl="1">
              <a:lnSpc>
                <a:spcPct val="100000"/>
              </a:lnSpc>
            </a:pPr>
            <a:r>
              <a:rPr lang="en-IN" dirty="0" smtClean="0">
                <a:solidFill>
                  <a:srgbClr val="FF0000"/>
                </a:solidFill>
              </a:rPr>
              <a:t>high </a:t>
            </a:r>
            <a:r>
              <a:rPr lang="en-IN" dirty="0">
                <a:solidFill>
                  <a:srgbClr val="FF0000"/>
                </a:solidFill>
              </a:rPr>
              <a:t>risk lands cheaper to start with, encroachment of flood </a:t>
            </a:r>
            <a:r>
              <a:rPr lang="en-IN" dirty="0" smtClean="0">
                <a:solidFill>
                  <a:srgbClr val="FF0000"/>
                </a:solidFill>
              </a:rPr>
              <a:t>plains</a:t>
            </a:r>
            <a:endParaRPr lang="en-IN" dirty="0">
              <a:solidFill>
                <a:srgbClr val="FF0000"/>
              </a:solidFill>
            </a:endParaRPr>
          </a:p>
          <a:p>
            <a:r>
              <a:rPr lang="en-IN" dirty="0" smtClean="0"/>
              <a:t>Safe cores becoming unsafe (</a:t>
            </a:r>
            <a:r>
              <a:rPr lang="en-IN" dirty="0" smtClean="0">
                <a:solidFill>
                  <a:srgbClr val="FF0000"/>
                </a:solidFill>
              </a:rPr>
              <a:t>Srinagar, </a:t>
            </a:r>
            <a:r>
              <a:rPr lang="en-IN" dirty="0" err="1" smtClean="0">
                <a:solidFill>
                  <a:srgbClr val="FF0000"/>
                </a:solidFill>
              </a:rPr>
              <a:t>Bokaro</a:t>
            </a:r>
            <a:r>
              <a:rPr lang="en-IN" dirty="0" smtClean="0">
                <a:solidFill>
                  <a:srgbClr val="FF0000"/>
                </a:solidFill>
              </a:rPr>
              <a:t> floods</a:t>
            </a:r>
            <a:r>
              <a:rPr lang="en-IN" dirty="0" smtClean="0"/>
              <a:t>)</a:t>
            </a:r>
          </a:p>
          <a:p>
            <a:r>
              <a:rPr lang="en-IN" dirty="0" smtClean="0"/>
              <a:t>lack of integration of water and energy systems 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Water Supply, Sewerage, Storm water, Solid waste departments not integrated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Roads becoming canals/polders; Storm water &lt;&gt;Sewerage </a:t>
            </a:r>
            <a:endParaRPr lang="en-IN" dirty="0">
              <a:solidFill>
                <a:srgbClr val="FF0000"/>
              </a:solidFill>
            </a:endParaRPr>
          </a:p>
          <a:p>
            <a:r>
              <a:rPr lang="en-IN" dirty="0" smtClean="0"/>
              <a:t>Autonomy for ULBs and tenuous links (&amp; weakening links) with the regional resources</a:t>
            </a:r>
          </a:p>
          <a:p>
            <a:r>
              <a:rPr lang="en-IN" dirty="0" smtClean="0"/>
              <a:t>Poor emergency management systems  </a:t>
            </a:r>
            <a:r>
              <a:rPr lang="en-IN" b="1" dirty="0" smtClean="0"/>
              <a:t>T0</a:t>
            </a:r>
            <a:r>
              <a:rPr lang="en-IN" dirty="0" smtClean="0"/>
              <a:t> onwards but  no </a:t>
            </a:r>
            <a:r>
              <a:rPr lang="en-IN" b="1" dirty="0" smtClean="0"/>
              <a:t>T- </a:t>
            </a:r>
            <a:r>
              <a:rPr lang="en-IN" dirty="0" smtClean="0"/>
              <a:t>planning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4068-E0CF-4DBE-AED6-B7237420159E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54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4525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pPr algn="ctr"/>
            <a:r>
              <a:rPr lang="en-IN" b="1" dirty="0" smtClean="0">
                <a:solidFill>
                  <a:schemeClr val="bg1"/>
                </a:solidFill>
              </a:rPr>
              <a:t>Lessons from Recent Past: Windows to future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en-IN" dirty="0" smtClean="0"/>
              <a:t>Failed cities can look booming and can attract investments (e.g. Gurgaon)</a:t>
            </a:r>
            <a:endParaRPr lang="en-IN" dirty="0"/>
          </a:p>
          <a:p>
            <a:pPr>
              <a:spcBef>
                <a:spcPts val="1800"/>
              </a:spcBef>
            </a:pPr>
            <a:r>
              <a:rPr lang="en-IN" dirty="0" smtClean="0"/>
              <a:t>Risks transform over time- Urbanisation- CC-Poverty nexus </a:t>
            </a:r>
          </a:p>
          <a:p>
            <a:pPr lvl="1">
              <a:spcBef>
                <a:spcPts val="1800"/>
              </a:spcBef>
            </a:pPr>
            <a:r>
              <a:rPr lang="en-IN" dirty="0" smtClean="0"/>
              <a:t>(Srinagar, </a:t>
            </a:r>
            <a:r>
              <a:rPr lang="en-IN" dirty="0" err="1" smtClean="0"/>
              <a:t>Bokaro</a:t>
            </a:r>
            <a:r>
              <a:rPr lang="en-IN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en-IN" dirty="0" smtClean="0"/>
              <a:t>Changing economy (Manufacturing &gt;Tertiary sector growth)</a:t>
            </a:r>
          </a:p>
          <a:p>
            <a:pPr>
              <a:spcBef>
                <a:spcPts val="1800"/>
              </a:spcBef>
            </a:pPr>
            <a:r>
              <a:rPr lang="en-IN" dirty="0" smtClean="0"/>
              <a:t>Tenuous link between External Resources and </a:t>
            </a:r>
            <a:r>
              <a:rPr lang="en-IN" dirty="0"/>
              <a:t>C</a:t>
            </a:r>
            <a:r>
              <a:rPr lang="en-IN" dirty="0" smtClean="0"/>
              <a:t>ities&gt;&gt; Growing conflicts</a:t>
            </a:r>
          </a:p>
          <a:p>
            <a:pPr>
              <a:spcBef>
                <a:spcPts val="1800"/>
              </a:spcBef>
            </a:pPr>
            <a:r>
              <a:rPr lang="en-IN" dirty="0" smtClean="0"/>
              <a:t>Disruptive technologies: Communication, Plastics  and “Car”(Boon and </a:t>
            </a:r>
            <a:r>
              <a:rPr lang="en-IN" dirty="0"/>
              <a:t>C</a:t>
            </a:r>
            <a:r>
              <a:rPr lang="en-IN" dirty="0" smtClean="0"/>
              <a:t>urse) can be used better, if managed- Drones next in line</a:t>
            </a:r>
          </a:p>
          <a:p>
            <a:pPr lvl="1">
              <a:spcBef>
                <a:spcPts val="1800"/>
              </a:spcBef>
            </a:pPr>
            <a:r>
              <a:rPr lang="en-IN" dirty="0" smtClean="0"/>
              <a:t>Technologies increasing efficiency but catalysing Jobless growth </a:t>
            </a:r>
          </a:p>
          <a:p>
            <a:pPr>
              <a:spcBef>
                <a:spcPts val="1800"/>
              </a:spcBef>
            </a:pPr>
            <a:r>
              <a:rPr lang="en-IN" dirty="0" smtClean="0"/>
              <a:t>Late realisation about Public transport: Retrofitting </a:t>
            </a:r>
            <a:r>
              <a:rPr lang="en-IN" dirty="0"/>
              <a:t>S</a:t>
            </a:r>
            <a:r>
              <a:rPr lang="en-IN" dirty="0" smtClean="0"/>
              <a:t>ervices very costly</a:t>
            </a:r>
          </a:p>
          <a:p>
            <a:pPr>
              <a:spcBef>
                <a:spcPts val="1800"/>
              </a:spcBef>
            </a:pPr>
            <a:r>
              <a:rPr lang="en-IN" dirty="0" smtClean="0"/>
              <a:t>LRHD &gt;&gt; Compact Cities: Can we plan well ahead?</a:t>
            </a:r>
          </a:p>
          <a:p>
            <a:pPr>
              <a:spcBef>
                <a:spcPts val="1800"/>
              </a:spcBef>
            </a:pPr>
            <a:endParaRPr lang="en-IN" dirty="0" smtClean="0"/>
          </a:p>
          <a:p>
            <a:pPr>
              <a:spcBef>
                <a:spcPts val="1800"/>
              </a:spcBef>
            </a:pPr>
            <a:endParaRPr lang="en-IN" dirty="0" smtClean="0"/>
          </a:p>
          <a:p>
            <a:pPr>
              <a:spcBef>
                <a:spcPts val="1800"/>
              </a:spcBef>
            </a:pPr>
            <a:endParaRPr lang="en-IN" dirty="0" smtClean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13A9-FB0F-4437-818B-F2593B1A20B8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077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2125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 algn="ctr"/>
            <a:r>
              <a:rPr lang="en-IN" b="1" dirty="0" smtClean="0">
                <a:solidFill>
                  <a:schemeClr val="bg1"/>
                </a:solidFill>
              </a:rPr>
              <a:t>Capacity building needs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36" y="1009107"/>
            <a:ext cx="11055927" cy="5158854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Risk mitigation is not Add-on; but should become part of urban planning</a:t>
            </a:r>
            <a:endParaRPr lang="en-IN" b="1" dirty="0">
              <a:solidFill>
                <a:srgbClr val="FF0000"/>
              </a:solidFill>
            </a:endParaRPr>
          </a:p>
          <a:p>
            <a:r>
              <a:rPr lang="en-IN" dirty="0" smtClean="0"/>
              <a:t>Anticipatory culture need to be built within ULBs</a:t>
            </a:r>
          </a:p>
          <a:p>
            <a:pPr lvl="1"/>
            <a:r>
              <a:rPr lang="en-IN" dirty="0" smtClean="0"/>
              <a:t>Scenario informed planning (Resources, Economy, Environment, Social, Technologies)</a:t>
            </a:r>
          </a:p>
          <a:p>
            <a:pPr lvl="1"/>
            <a:r>
              <a:rPr lang="en-IN" dirty="0" smtClean="0"/>
              <a:t>Understanding critical uncertainties </a:t>
            </a:r>
          </a:p>
          <a:p>
            <a:r>
              <a:rPr lang="en-IN" dirty="0" smtClean="0"/>
              <a:t>Use of Spatial Tools ( Hydrologic,  UHI models) for planning</a:t>
            </a:r>
          </a:p>
          <a:p>
            <a:pPr lvl="1"/>
            <a:r>
              <a:rPr lang="en-IN" dirty="0" smtClean="0"/>
              <a:t>Linking with academic/research institutions</a:t>
            </a:r>
          </a:p>
          <a:p>
            <a:pPr lvl="1"/>
            <a:r>
              <a:rPr lang="en-IN" dirty="0" smtClean="0"/>
              <a:t>On job Retraining and paradigm shift necessary</a:t>
            </a:r>
          </a:p>
          <a:p>
            <a:r>
              <a:rPr lang="en-IN" dirty="0" smtClean="0"/>
              <a:t>e-governance: Resetting roles of ULBs (Implementers to Information </a:t>
            </a:r>
            <a:r>
              <a:rPr lang="en-IN" dirty="0"/>
              <a:t>M</a:t>
            </a:r>
            <a:r>
              <a:rPr lang="en-IN" dirty="0" smtClean="0"/>
              <a:t>anagers)</a:t>
            </a:r>
          </a:p>
          <a:p>
            <a:r>
              <a:rPr lang="en-IN" dirty="0"/>
              <a:t>Integration </a:t>
            </a:r>
            <a:r>
              <a:rPr lang="en-IN" dirty="0" smtClean="0"/>
              <a:t>Opportunities- </a:t>
            </a:r>
            <a:r>
              <a:rPr lang="en-IN" dirty="0"/>
              <a:t>e.g. IUWM paradigm </a:t>
            </a:r>
            <a:r>
              <a:rPr lang="en-IN" dirty="0" smtClean="0"/>
              <a:t>(Water as a resource, not public good alone)</a:t>
            </a:r>
            <a:endParaRPr lang="en-IN" dirty="0"/>
          </a:p>
          <a:p>
            <a:r>
              <a:rPr lang="en-IN" dirty="0" smtClean="0"/>
              <a:t>As system becomes large &gt; complexity increases</a:t>
            </a:r>
          </a:p>
          <a:p>
            <a:pPr lvl="1"/>
            <a:r>
              <a:rPr lang="en-IN" dirty="0" smtClean="0"/>
              <a:t>Managing elements &gt; </a:t>
            </a:r>
            <a:r>
              <a:rPr lang="en-IN" i="1" dirty="0" smtClean="0"/>
              <a:t>Systems approach</a:t>
            </a:r>
          </a:p>
          <a:p>
            <a:pPr lvl="1"/>
            <a:r>
              <a:rPr lang="en-IN" i="1" dirty="0" smtClean="0"/>
              <a:t>Back up options: “</a:t>
            </a:r>
            <a:r>
              <a:rPr lang="en-IN" b="1" i="1" dirty="0" smtClean="0"/>
              <a:t>Redundancy in </a:t>
            </a:r>
            <a:r>
              <a:rPr lang="en-IN" b="1" i="1" dirty="0" err="1" smtClean="0"/>
              <a:t>abundancy</a:t>
            </a:r>
            <a:r>
              <a:rPr lang="en-IN" i="1" dirty="0" smtClean="0"/>
              <a:t>” &gt;&gt; “</a:t>
            </a:r>
            <a:r>
              <a:rPr lang="en-IN" b="1" i="1" dirty="0" smtClean="0"/>
              <a:t>Managed redundancy</a:t>
            </a:r>
            <a:r>
              <a:rPr lang="en-IN" i="1" dirty="0" smtClean="0"/>
              <a:t>” across scales </a:t>
            </a:r>
            <a:endParaRPr lang="en-IN" dirty="0" smtClean="0"/>
          </a:p>
          <a:p>
            <a:r>
              <a:rPr lang="en-IN" b="1" dirty="0" smtClean="0">
                <a:solidFill>
                  <a:srgbClr val="FF0000"/>
                </a:solidFill>
              </a:rPr>
              <a:t>Need for educating policy makers about future ready planning</a:t>
            </a:r>
          </a:p>
          <a:p>
            <a:pPr lvl="1"/>
            <a:endParaRPr lang="en-IN" b="1" dirty="0" smtClean="0"/>
          </a:p>
          <a:p>
            <a:pPr lvl="1"/>
            <a:endParaRPr lang="en-IN" dirty="0" smtClean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A4E4-5986-44B0-A584-063811C03627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4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Capacity Building for Resilience: GK Bhat  TARU Leading Edge</a:t>
            </a:r>
            <a:endParaRPr lang="en-US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0" y="-6927"/>
            <a:ext cx="12192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itle 2"/>
          <p:cNvSpPr>
            <a:spLocks/>
          </p:cNvSpPr>
          <p:nvPr/>
        </p:nvSpPr>
        <p:spPr bwMode="auto">
          <a:xfrm>
            <a:off x="0" y="5715000"/>
            <a:ext cx="12192000" cy="1143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orbel" pitchFamily="34" charset="0"/>
                <a:cs typeface="Arial" charset="0"/>
              </a:rPr>
              <a:t>Over two decades of unique </a:t>
            </a:r>
            <a:r>
              <a:rPr lang="en-US" sz="2400" b="1" dirty="0" smtClean="0">
                <a:solidFill>
                  <a:schemeClr val="bg1"/>
                </a:solidFill>
                <a:latin typeface="Corbel" pitchFamily="34" charset="0"/>
                <a:cs typeface="Arial" charset="0"/>
              </a:rPr>
              <a:t>journey in consulting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orbel" pitchFamily="34" charset="0"/>
                <a:cs typeface="Arial" charset="0"/>
              </a:rPr>
              <a:t>to </a:t>
            </a:r>
            <a:r>
              <a:rPr lang="en-US" sz="2400" b="1" dirty="0">
                <a:solidFill>
                  <a:schemeClr val="bg1"/>
                </a:solidFill>
                <a:latin typeface="Corbel" pitchFamily="34" charset="0"/>
                <a:cs typeface="Arial" charset="0"/>
              </a:rPr>
              <a:t>bridge Science, Institutions and Society Interface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E7DEC9"/>
                  </a:outerShdw>
                </a:effectLst>
                <a:latin typeface="Corbel" pitchFamily="34" charset="0"/>
                <a:cs typeface="Arial" charset="0"/>
              </a:rPr>
              <a:t>                                                                                                          </a:t>
            </a:r>
            <a:r>
              <a:rPr lang="en-US" sz="2000" dirty="0">
                <a:solidFill>
                  <a:schemeClr val="bg1"/>
                </a:solidFill>
                <a:latin typeface="Corbel" pitchFamily="34" charset="0"/>
                <a:cs typeface="Times New Roman" pitchFamily="18" charset="0"/>
              </a:rPr>
              <a:t>www.taru.co.in   </a:t>
            </a:r>
            <a:r>
              <a:rPr lang="en-US" sz="2000" dirty="0" smtClean="0">
                <a:solidFill>
                  <a:schemeClr val="bg1"/>
                </a:solidFill>
                <a:latin typeface="Corbel" pitchFamily="34" charset="0"/>
                <a:cs typeface="Times New Roman" pitchFamily="18" charset="0"/>
              </a:rPr>
              <a:t>e-mail:</a:t>
            </a:r>
            <a:r>
              <a:rPr lang="en-US" sz="1600" dirty="0" smtClean="0">
                <a:solidFill>
                  <a:schemeClr val="bg1"/>
                </a:solidFill>
                <a:latin typeface="Corbel" pitchFamily="34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orbel" pitchFamily="34" charset="0"/>
                <a:cs typeface="Times New Roman" pitchFamily="18" charset="0"/>
              </a:rPr>
              <a:t>gkbhat@taru.org</a:t>
            </a:r>
            <a:endParaRPr lang="en-IN" sz="1400" dirty="0">
              <a:solidFill>
                <a:schemeClr val="bg1"/>
              </a:solidFill>
              <a:latin typeface="Corbel" pitchFamily="34" charset="0"/>
              <a:cs typeface="Times New Roman" pitchFamily="18" charset="0"/>
            </a:endParaRP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1857375" y="3748521"/>
            <a:ext cx="3962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400" b="1" dirty="0">
                <a:latin typeface="Corbel" pitchFamily="34" charset="0"/>
                <a:cs typeface="Arial" charset="0"/>
              </a:rPr>
              <a:t>Gurgaon</a:t>
            </a:r>
          </a:p>
          <a:p>
            <a:pPr algn="r"/>
            <a:r>
              <a:rPr lang="en-US" sz="1400" dirty="0">
                <a:latin typeface="Corbel" pitchFamily="34" charset="0"/>
                <a:cs typeface="Arial" charset="0"/>
              </a:rPr>
              <a:t>424 </a:t>
            </a:r>
            <a:r>
              <a:rPr lang="en-US" sz="1400" dirty="0" err="1">
                <a:latin typeface="Corbel" pitchFamily="34" charset="0"/>
                <a:cs typeface="Arial" charset="0"/>
              </a:rPr>
              <a:t>Qutab</a:t>
            </a:r>
            <a:r>
              <a:rPr lang="en-US" sz="1400" dirty="0">
                <a:latin typeface="Corbel" pitchFamily="34" charset="0"/>
                <a:cs typeface="Arial" charset="0"/>
              </a:rPr>
              <a:t> Plaza</a:t>
            </a:r>
            <a:br>
              <a:rPr lang="en-US" sz="1400" dirty="0">
                <a:latin typeface="Corbel" pitchFamily="34" charset="0"/>
                <a:cs typeface="Arial" charset="0"/>
              </a:rPr>
            </a:br>
            <a:r>
              <a:rPr lang="en-US" sz="1400" dirty="0">
                <a:latin typeface="Corbel" pitchFamily="34" charset="0"/>
                <a:cs typeface="Arial" charset="0"/>
              </a:rPr>
              <a:t>DLF City Phase I</a:t>
            </a:r>
          </a:p>
          <a:p>
            <a:pPr algn="r"/>
            <a:r>
              <a:rPr lang="en-US" sz="1400" dirty="0">
                <a:latin typeface="Corbel" pitchFamily="34" charset="0"/>
                <a:cs typeface="Arial" charset="0"/>
              </a:rPr>
              <a:t>Gurgaon 122 002</a:t>
            </a:r>
          </a:p>
          <a:p>
            <a:pPr algn="r"/>
            <a:r>
              <a:rPr lang="en-US" sz="1400" dirty="0">
                <a:latin typeface="Corbel" pitchFamily="34" charset="0"/>
                <a:cs typeface="Arial" charset="0"/>
              </a:rPr>
              <a:t>India</a:t>
            </a:r>
          </a:p>
          <a:p>
            <a:pPr algn="r"/>
            <a:r>
              <a:rPr lang="en-US" sz="1400" dirty="0">
                <a:latin typeface="Corbel" pitchFamily="34" charset="0"/>
                <a:cs typeface="Arial" charset="0"/>
              </a:rPr>
              <a:t>Phone + 91 124 2560 424</a:t>
            </a:r>
          </a:p>
          <a:p>
            <a:pPr algn="r"/>
            <a:r>
              <a:rPr lang="en-US" sz="1400" dirty="0">
                <a:latin typeface="Corbel" pitchFamily="34" charset="0"/>
                <a:cs typeface="Arial" charset="0"/>
              </a:rPr>
              <a:t>Fax     + 91 124 2560 421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6353175" y="3748521"/>
            <a:ext cx="3962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 smtClean="0">
                <a:latin typeface="Corbel" pitchFamily="34" charset="0"/>
                <a:cs typeface="Arial" charset="0"/>
              </a:rPr>
              <a:t>Ahmedabad</a:t>
            </a:r>
            <a:endParaRPr lang="en-US" sz="1400" b="1" dirty="0">
              <a:latin typeface="Corbel" pitchFamily="34" charset="0"/>
              <a:cs typeface="Arial" charset="0"/>
            </a:endParaRPr>
          </a:p>
          <a:p>
            <a:r>
              <a:rPr lang="en-US" sz="1400" dirty="0" smtClean="0">
                <a:latin typeface="Corbel" pitchFamily="34" charset="0"/>
                <a:cs typeface="Arial" charset="0"/>
              </a:rPr>
              <a:t>D-406</a:t>
            </a:r>
            <a:endParaRPr lang="en-US" sz="1400" dirty="0">
              <a:latin typeface="Corbel" pitchFamily="34" charset="0"/>
              <a:cs typeface="Arial" charset="0"/>
            </a:endParaRPr>
          </a:p>
          <a:p>
            <a:r>
              <a:rPr lang="en-US" sz="1400" dirty="0" smtClean="0">
                <a:latin typeface="Corbel" pitchFamily="34" charset="0"/>
                <a:cs typeface="Arial" charset="0"/>
              </a:rPr>
              <a:t>SG Highway</a:t>
            </a:r>
          </a:p>
          <a:p>
            <a:r>
              <a:rPr lang="en-US" sz="1400" dirty="0" smtClean="0">
                <a:latin typeface="Corbel" pitchFamily="34" charset="0"/>
                <a:cs typeface="Arial" charset="0"/>
              </a:rPr>
              <a:t> Ahmedabad-</a:t>
            </a:r>
            <a:r>
              <a:rPr lang="en-US" sz="1400" dirty="0">
                <a:latin typeface="Corbel" pitchFamily="34" charset="0"/>
                <a:cs typeface="Arial" charset="0"/>
              </a:rPr>
              <a:t>380060</a:t>
            </a:r>
          </a:p>
          <a:p>
            <a:r>
              <a:rPr lang="en-US" sz="1400" dirty="0" smtClean="0">
                <a:latin typeface="Corbel" pitchFamily="34" charset="0"/>
                <a:cs typeface="Arial" charset="0"/>
              </a:rPr>
              <a:t> Gujarat, India</a:t>
            </a:r>
            <a:endParaRPr lang="en-US" sz="1400" dirty="0">
              <a:latin typeface="Corbel" pitchFamily="34" charset="0"/>
              <a:cs typeface="Arial" charset="0"/>
            </a:endParaRPr>
          </a:p>
          <a:p>
            <a:r>
              <a:rPr lang="en-US" sz="1400" dirty="0">
                <a:latin typeface="Corbel" pitchFamily="34" charset="0"/>
                <a:cs typeface="Arial" charset="0"/>
              </a:rPr>
              <a:t>Phone + 91 </a:t>
            </a:r>
            <a:r>
              <a:rPr lang="en-US" sz="1400" dirty="0" smtClean="0">
                <a:latin typeface="Corbel" pitchFamily="34" charset="0"/>
                <a:cs typeface="Arial" charset="0"/>
              </a:rPr>
              <a:t>79 40052404</a:t>
            </a:r>
          </a:p>
          <a:p>
            <a:r>
              <a:rPr lang="en-US" sz="1400" dirty="0" smtClean="0">
                <a:latin typeface="Corbel" pitchFamily="34" charset="0"/>
                <a:cs typeface="Arial" charset="0"/>
              </a:rPr>
              <a:t>e-mail: info@taru.org</a:t>
            </a:r>
            <a:endParaRPr lang="en-US" sz="1400" dirty="0">
              <a:latin typeface="Corbel" pitchFamily="34" charset="0"/>
              <a:cs typeface="Arial" charset="0"/>
            </a:endParaRPr>
          </a:p>
        </p:txBody>
      </p:sp>
      <p:pic>
        <p:nvPicPr>
          <p:cNvPr id="92169" name="Picture 9" descr="Taru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7113" y="3184526"/>
            <a:ext cx="2482850" cy="619125"/>
          </a:xfrm>
          <a:prstGeom prst="rect">
            <a:avLst/>
          </a:prstGeom>
          <a:noFill/>
        </p:spPr>
      </p:pic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0" y="0"/>
            <a:ext cx="121920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/>
            <a:r>
              <a:rPr lang="en-US" sz="1600" dirty="0">
                <a:latin typeface="Corbel" pitchFamily="34" charset="0"/>
                <a:cs typeface="Arial" charset="0"/>
              </a:rPr>
              <a:t>◘ </a:t>
            </a:r>
            <a:r>
              <a:rPr lang="en-US" sz="1200" dirty="0">
                <a:latin typeface="Corbel" pitchFamily="34" charset="0"/>
                <a:cs typeface="Arial" charset="0"/>
              </a:rPr>
              <a:t>Natural Resource Management 				</a:t>
            </a:r>
            <a:r>
              <a:rPr lang="en-US" sz="1200" dirty="0" smtClean="0">
                <a:latin typeface="Corbel" pitchFamily="34" charset="0"/>
                <a:cs typeface="Arial" charset="0"/>
              </a:rPr>
              <a:t>			</a:t>
            </a:r>
            <a:r>
              <a:rPr lang="en-US" sz="1600" dirty="0" smtClean="0">
                <a:latin typeface="Corbel" pitchFamily="34" charset="0"/>
                <a:cs typeface="Arial" charset="0"/>
              </a:rPr>
              <a:t>◘</a:t>
            </a:r>
            <a:r>
              <a:rPr lang="en-US" sz="1200" dirty="0" smtClean="0">
                <a:latin typeface="Corbel" pitchFamily="34" charset="0"/>
                <a:cs typeface="Arial" charset="0"/>
              </a:rPr>
              <a:t> </a:t>
            </a:r>
            <a:r>
              <a:rPr lang="en-US" sz="1200" dirty="0">
                <a:latin typeface="Corbel" pitchFamily="34" charset="0"/>
                <a:cs typeface="Arial" charset="0"/>
              </a:rPr>
              <a:t>Governance</a:t>
            </a:r>
          </a:p>
          <a:p>
            <a:pPr lvl="1"/>
            <a:r>
              <a:rPr lang="en-US" sz="1600" dirty="0">
                <a:latin typeface="Corbel" pitchFamily="34" charset="0"/>
                <a:cs typeface="Arial" charset="0"/>
              </a:rPr>
              <a:t>◘ </a:t>
            </a:r>
            <a:r>
              <a:rPr lang="en-US" sz="1200" dirty="0">
                <a:latin typeface="Corbel" pitchFamily="34" charset="0"/>
                <a:cs typeface="Arial" charset="0"/>
              </a:rPr>
              <a:t>Disaster Risk Management and Climate Change 			</a:t>
            </a:r>
            <a:r>
              <a:rPr lang="en-US" sz="1200" dirty="0" smtClean="0">
                <a:latin typeface="Corbel" pitchFamily="34" charset="0"/>
                <a:cs typeface="Arial" charset="0"/>
              </a:rPr>
              <a:t>			</a:t>
            </a:r>
            <a:r>
              <a:rPr lang="en-US" sz="1600" dirty="0" smtClean="0">
                <a:latin typeface="Corbel" pitchFamily="34" charset="0"/>
                <a:cs typeface="Arial" charset="0"/>
              </a:rPr>
              <a:t>◘ </a:t>
            </a:r>
            <a:r>
              <a:rPr lang="en-US" sz="1200" dirty="0">
                <a:latin typeface="Corbel" pitchFamily="34" charset="0"/>
                <a:cs typeface="Arial" charset="0"/>
              </a:rPr>
              <a:t>Water Supply and Sanitation </a:t>
            </a:r>
          </a:p>
          <a:p>
            <a:pPr lvl="1"/>
            <a:r>
              <a:rPr lang="en-US" sz="1600" dirty="0">
                <a:latin typeface="Corbel" pitchFamily="34" charset="0"/>
                <a:cs typeface="Arial" charset="0"/>
              </a:rPr>
              <a:t>◘ </a:t>
            </a:r>
            <a:r>
              <a:rPr lang="en-US" sz="1200" dirty="0">
                <a:latin typeface="Corbel" pitchFamily="34" charset="0"/>
                <a:cs typeface="Arial" charset="0"/>
              </a:rPr>
              <a:t>Urban Development 				</a:t>
            </a:r>
            <a:r>
              <a:rPr lang="en-US" sz="1200" dirty="0" smtClean="0">
                <a:latin typeface="Corbel" pitchFamily="34" charset="0"/>
                <a:cs typeface="Arial" charset="0"/>
              </a:rPr>
              <a:t>			</a:t>
            </a:r>
            <a:r>
              <a:rPr lang="en-US" sz="1600" dirty="0" smtClean="0">
                <a:latin typeface="Corbel" pitchFamily="34" charset="0"/>
                <a:cs typeface="Arial" charset="0"/>
              </a:rPr>
              <a:t>◘</a:t>
            </a:r>
            <a:r>
              <a:rPr lang="en-US" sz="1200" dirty="0" smtClean="0">
                <a:latin typeface="Corbel" pitchFamily="34" charset="0"/>
                <a:cs typeface="Arial" charset="0"/>
              </a:rPr>
              <a:t> </a:t>
            </a:r>
            <a:r>
              <a:rPr lang="en-US" sz="1200" dirty="0">
                <a:latin typeface="Corbel" pitchFamily="34" charset="0"/>
                <a:cs typeface="Arial" charset="0"/>
              </a:rPr>
              <a:t>Social Development</a:t>
            </a:r>
          </a:p>
          <a:p>
            <a:pPr lvl="1"/>
            <a:r>
              <a:rPr lang="en-US" dirty="0"/>
              <a:t>◘ </a:t>
            </a:r>
            <a:r>
              <a:rPr lang="en-US" sz="1200" dirty="0">
                <a:latin typeface="Corbel" pitchFamily="34" charset="0"/>
                <a:cs typeface="Arial" charset="0"/>
              </a:rPr>
              <a:t>Scenario Planning and Strategy Development 			</a:t>
            </a:r>
            <a:r>
              <a:rPr lang="en-US" sz="1200" dirty="0" smtClean="0">
                <a:latin typeface="Corbel" pitchFamily="34" charset="0"/>
                <a:cs typeface="Arial" charset="0"/>
              </a:rPr>
              <a:t>		</a:t>
            </a:r>
            <a:r>
              <a:rPr lang="en-US" dirty="0" smtClean="0">
                <a:latin typeface="Corbel" pitchFamily="34" charset="0"/>
                <a:cs typeface="Arial" charset="0"/>
              </a:rPr>
              <a:t>◘ </a:t>
            </a:r>
            <a:r>
              <a:rPr lang="en-US" sz="1200" dirty="0">
                <a:latin typeface="Corbel" pitchFamily="34" charset="0"/>
                <a:cs typeface="Arial" charset="0"/>
              </a:rPr>
              <a:t>Communications</a:t>
            </a:r>
          </a:p>
          <a:p>
            <a:pPr lvl="1"/>
            <a:endParaRPr lang="en-US" sz="1200" dirty="0">
              <a:latin typeface="Corbel" pitchFamily="34" charset="0"/>
              <a:cs typeface="Arial" charset="0"/>
            </a:endParaRPr>
          </a:p>
        </p:txBody>
      </p:sp>
      <p:pic>
        <p:nvPicPr>
          <p:cNvPr id="92171" name="Picture 11" descr="E-GREETING_TARU 2013_SAMPLE_AK"/>
          <p:cNvPicPr>
            <a:picLocks noChangeAspect="1" noChangeArrowheads="1"/>
          </p:cNvPicPr>
          <p:nvPr/>
        </p:nvPicPr>
        <p:blipFill>
          <a:blip r:embed="rId2"/>
          <a:srcRect l="4568" t="2708" r="4585" b="48831"/>
          <a:stretch>
            <a:fillRect/>
          </a:stretch>
        </p:blipFill>
        <p:spPr bwMode="auto">
          <a:xfrm>
            <a:off x="3454400" y="1066800"/>
            <a:ext cx="5232400" cy="206375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789151" y="5421870"/>
            <a:ext cx="43642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Corbel" pitchFamily="34" charset="0"/>
                <a:cs typeface="Arial" charset="0"/>
              </a:rPr>
              <a:t>Bhubaneswar               Indore              Shimla                </a:t>
            </a:r>
            <a:r>
              <a:rPr lang="en-US" sz="1400" b="1" dirty="0" err="1">
                <a:latin typeface="Corbel" pitchFamily="34" charset="0"/>
                <a:cs typeface="Arial" charset="0"/>
              </a:rPr>
              <a:t>Surat</a:t>
            </a:r>
            <a:endParaRPr lang="en-US" sz="1400" b="1" dirty="0">
              <a:latin typeface="Corbel" pitchFamily="34" charset="0"/>
              <a:cs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F8D6-A8F2-4D44-92A2-A7EF474452AF}" type="datetime3">
              <a:rPr lang="en-IN" smtClean="0"/>
              <a:t>9 September 2014</a:t>
            </a:fld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45D0E-68E1-410C-B314-45F8EF02CC62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22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648</Words>
  <Application>Microsoft Office PowerPoint</Application>
  <PresentationFormat>Custom</PresentationFormat>
  <Paragraphs>97</Paragraphs>
  <Slides>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Capacity Building for disaster resilience, innovation and local funding</vt:lpstr>
      <vt:lpstr>Challenges of urbanisation</vt:lpstr>
      <vt:lpstr>Challenges of Climate change</vt:lpstr>
      <vt:lpstr>Growing Challenges</vt:lpstr>
      <vt:lpstr>Lessons from Recent Past: Windows to future</vt:lpstr>
      <vt:lpstr>Capacity building needs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Capacity Building for disaster resilience , innovation and local funding</dc:title>
  <dc:creator>GK Bhat</dc:creator>
  <cp:lastModifiedBy>sumit</cp:lastModifiedBy>
  <cp:revision>23</cp:revision>
  <dcterms:created xsi:type="dcterms:W3CDTF">2014-09-08T10:27:20Z</dcterms:created>
  <dcterms:modified xsi:type="dcterms:W3CDTF">2014-09-09T11:28:08Z</dcterms:modified>
</cp:coreProperties>
</file>