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  <p:sldMasterId id="2147483846" r:id="rId2"/>
    <p:sldMasterId id="2147483858" r:id="rId3"/>
  </p:sldMasterIdLst>
  <p:notesMasterIdLst>
    <p:notesMasterId r:id="rId33"/>
  </p:notesMasterIdLst>
  <p:handoutMasterIdLst>
    <p:handoutMasterId r:id="rId34"/>
  </p:handoutMasterIdLst>
  <p:sldIdLst>
    <p:sldId id="453" r:id="rId4"/>
    <p:sldId id="1181" r:id="rId5"/>
    <p:sldId id="1166" r:id="rId6"/>
    <p:sldId id="1113" r:id="rId7"/>
    <p:sldId id="1195" r:id="rId8"/>
    <p:sldId id="1186" r:id="rId9"/>
    <p:sldId id="1197" r:id="rId10"/>
    <p:sldId id="1119" r:id="rId11"/>
    <p:sldId id="1198" r:id="rId12"/>
    <p:sldId id="1187" r:id="rId13"/>
    <p:sldId id="1149" r:id="rId14"/>
    <p:sldId id="1131" r:id="rId15"/>
    <p:sldId id="1132" r:id="rId16"/>
    <p:sldId id="1133" r:id="rId17"/>
    <p:sldId id="1179" r:id="rId18"/>
    <p:sldId id="1185" r:id="rId19"/>
    <p:sldId id="1183" r:id="rId20"/>
    <p:sldId id="1204" r:id="rId21"/>
    <p:sldId id="1202" r:id="rId22"/>
    <p:sldId id="1203" r:id="rId23"/>
    <p:sldId id="1199" r:id="rId24"/>
    <p:sldId id="1189" r:id="rId25"/>
    <p:sldId id="1200" r:id="rId26"/>
    <p:sldId id="1201" r:id="rId27"/>
    <p:sldId id="1191" r:id="rId28"/>
    <p:sldId id="1208" r:id="rId29"/>
    <p:sldId id="1206" r:id="rId30"/>
    <p:sldId id="1188" r:id="rId31"/>
    <p:sldId id="1196" r:id="rId32"/>
  </p:sldIdLst>
  <p:sldSz cx="9144000" cy="6858000" type="screen4x3"/>
  <p:notesSz cx="6788150" cy="9917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Dinesh Mehta" initials="DB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4B46D"/>
    <a:srgbClr val="AFC2D9"/>
    <a:srgbClr val="9A7500"/>
    <a:srgbClr val="E7EBEE"/>
    <a:srgbClr val="CCD4DB"/>
    <a:srgbClr val="87E3E5"/>
    <a:srgbClr val="35CFD3"/>
    <a:srgbClr val="2E0000"/>
    <a:srgbClr val="6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29" autoAdjust="0"/>
    <p:restoredTop sz="94803" autoAdjust="0"/>
  </p:normalViewPr>
  <p:slideViewPr>
    <p:cSldViewPr>
      <p:cViewPr varScale="1">
        <p:scale>
          <a:sx n="74" d="100"/>
          <a:sy n="74" d="100"/>
        </p:scale>
        <p:origin x="-13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36C42F-60F0-484B-82A6-BB4F817D8F67}" type="doc">
      <dgm:prSet loTypeId="urn:microsoft.com/office/officeart/2005/8/layout/hierarchy6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09CCA09-81F7-4BF2-9A77-C87AFFEF27BD}">
      <dgm:prSet phldrT="[Text]" custT="1"/>
      <dgm:spPr/>
      <dgm:t>
        <a:bodyPr/>
        <a:lstStyle/>
        <a:p>
          <a:r>
            <a:rPr lang="en-US" sz="900" b="1" dirty="0" smtClean="0">
              <a:latin typeface="Palatino Linotype" pitchFamily="18" charset="0"/>
            </a:rPr>
            <a:t>Urban Development Index</a:t>
          </a:r>
          <a:endParaRPr lang="en-US" sz="900" b="1" dirty="0">
            <a:latin typeface="Palatino Linotype" pitchFamily="18" charset="0"/>
          </a:endParaRPr>
        </a:p>
      </dgm:t>
    </dgm:pt>
    <dgm:pt modelId="{18F4F721-8FDF-4C8D-BC4C-E9710583593E}" type="parTrans" cxnId="{D9038EE2-CFAC-4E60-9BDF-8632AF5A5BE3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DDA6C555-1705-4771-806C-9ABFAE55BF03}" type="sibTrans" cxnId="{D9038EE2-CFAC-4E60-9BDF-8632AF5A5BE3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57601B08-80CA-4B6C-B2E8-608A0E6606CA}">
      <dgm:prSet phldrT="[Text]" custT="1"/>
      <dgm:spPr/>
      <dgm:t>
        <a:bodyPr/>
        <a:lstStyle/>
        <a:p>
          <a:r>
            <a:rPr lang="en-US" sz="900" dirty="0" smtClean="0">
              <a:latin typeface="Palatino Linotype" pitchFamily="18" charset="0"/>
            </a:rPr>
            <a:t>Demography</a:t>
          </a:r>
          <a:endParaRPr lang="en-US" sz="900" dirty="0">
            <a:latin typeface="Palatino Linotype" pitchFamily="18" charset="0"/>
          </a:endParaRPr>
        </a:p>
      </dgm:t>
    </dgm:pt>
    <dgm:pt modelId="{FEF7FE0D-4F6A-4D59-A060-7CF440A420C0}" type="parTrans" cxnId="{FD49D5E6-8A70-4D44-9630-C69545B44527}">
      <dgm:prSet/>
      <dgm:spPr>
        <a:ln>
          <a:solidFill>
            <a:schemeClr val="accent5"/>
          </a:solidFill>
          <a:headEnd type="triangle"/>
        </a:ln>
      </dgm:spPr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3948C495-2F0A-4280-94BE-BA041A5DB28F}" type="sibTrans" cxnId="{FD49D5E6-8A70-4D44-9630-C69545B44527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D4B895D5-F16F-4A7F-ACAB-55D946168AA3}">
      <dgm:prSet phldrT="[Text]" custT="1"/>
      <dgm:spPr/>
      <dgm:t>
        <a:bodyPr/>
        <a:lstStyle/>
        <a:p>
          <a:r>
            <a:rPr lang="en-US" sz="800" dirty="0" smtClean="0">
              <a:latin typeface="Palatino Linotype" pitchFamily="18" charset="0"/>
            </a:rPr>
            <a:t>13 – Municipal Service Level Indicators </a:t>
          </a:r>
          <a:endParaRPr lang="en-US" sz="800" dirty="0">
            <a:latin typeface="Palatino Linotype" pitchFamily="18" charset="0"/>
          </a:endParaRPr>
        </a:p>
      </dgm:t>
    </dgm:pt>
    <dgm:pt modelId="{AECFD1DD-613B-4C48-858D-3B024F259BF7}" type="parTrans" cxnId="{C02F7CD0-8848-4519-947D-3B351651CEA4}">
      <dgm:prSet/>
      <dgm:spPr>
        <a:ln>
          <a:solidFill>
            <a:schemeClr val="accent6"/>
          </a:solidFill>
          <a:headEnd type="triangle"/>
        </a:ln>
      </dgm:spPr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74CFAE5A-FBD4-4A6E-BA51-3B9653298901}" type="sibTrans" cxnId="{C02F7CD0-8848-4519-947D-3B351651CEA4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F7CB7DDA-5FE6-43B5-9723-9143CE76B690}">
      <dgm:prSet phldrT="[Text]" custT="1"/>
      <dgm:spPr/>
      <dgm:t>
        <a:bodyPr/>
        <a:lstStyle/>
        <a:p>
          <a:r>
            <a:rPr lang="en-US" sz="800" dirty="0" smtClean="0">
              <a:latin typeface="Palatino Linotype" pitchFamily="18" charset="0"/>
            </a:rPr>
            <a:t>4 – Urban Equity Indicators</a:t>
          </a:r>
          <a:endParaRPr lang="en-US" sz="800" dirty="0">
            <a:latin typeface="Palatino Linotype" pitchFamily="18" charset="0"/>
          </a:endParaRPr>
        </a:p>
      </dgm:t>
    </dgm:pt>
    <dgm:pt modelId="{A8E12683-47EC-4F17-A23C-81B575804DE0}" type="parTrans" cxnId="{17167ACE-923A-4B75-BD94-C99E826C3C68}">
      <dgm:prSet/>
      <dgm:spPr>
        <a:ln>
          <a:solidFill>
            <a:schemeClr val="accent6"/>
          </a:solidFill>
          <a:headEnd type="triangle"/>
        </a:ln>
      </dgm:spPr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E2C35054-2481-45D3-A0B2-050425C0E369}" type="sibTrans" cxnId="{17167ACE-923A-4B75-BD94-C99E826C3C68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E53DFF12-C00B-4EE6-B215-A4E102A085D0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Palatino Linotype" pitchFamily="18" charset="0"/>
            </a:rPr>
            <a:t>Overall Index</a:t>
          </a:r>
          <a:endParaRPr lang="en-US" sz="1400" b="1" dirty="0">
            <a:solidFill>
              <a:schemeClr val="accent1">
                <a:lumMod val="60000"/>
                <a:lumOff val="40000"/>
              </a:schemeClr>
            </a:solidFill>
            <a:latin typeface="Palatino Linotype" pitchFamily="18" charset="0"/>
          </a:endParaRPr>
        </a:p>
      </dgm:t>
    </dgm:pt>
    <dgm:pt modelId="{F9472A38-8B09-43F7-9BC2-BD07B1181DC6}" type="parTrans" cxnId="{638332E2-12A5-41B0-A0AC-7FD4F0669115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7195B403-0783-44A0-8B8A-D1FBF7105805}" type="sibTrans" cxnId="{638332E2-12A5-41B0-A0AC-7FD4F0669115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FC24551E-8ED2-4ADF-B285-E1B152578466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Palatino Linotype" pitchFamily="18" charset="0"/>
            </a:rPr>
            <a:t>Dimensions</a:t>
          </a:r>
        </a:p>
      </dgm:t>
    </dgm:pt>
    <dgm:pt modelId="{D4BB9C96-5BA8-44C7-9989-BD88856D5F7F}" type="parTrans" cxnId="{951AD398-C806-46A7-8B9A-DC5D2AA07499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748FF348-339B-4C75-81AA-7C5D492326F5}" type="sibTrans" cxnId="{951AD398-C806-46A7-8B9A-DC5D2AA07499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BF80EE54-CEEB-4580-AF11-81AD6BF35760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Palatino Linotype" pitchFamily="18" charset="0"/>
            </a:rPr>
            <a:t>Indicators</a:t>
          </a:r>
        </a:p>
      </dgm:t>
    </dgm:pt>
    <dgm:pt modelId="{8E682F63-4E05-45E9-B2D7-B9E397654ECD}" type="parTrans" cxnId="{5AB42F25-61CF-45D2-B473-443124D30C86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20983B00-BCEE-48E7-B1F4-76BC03AA4A02}" type="sibTrans" cxnId="{5AB42F25-61CF-45D2-B473-443124D30C86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6C39E591-71D0-48D9-A1F4-7B4C5F714E4A}">
      <dgm:prSet phldrT="[Text]" custT="1"/>
      <dgm:spPr/>
      <dgm:t>
        <a:bodyPr/>
        <a:lstStyle/>
        <a:p>
          <a:r>
            <a:rPr lang="en-US" sz="900" dirty="0" smtClean="0">
              <a:latin typeface="Palatino Linotype" pitchFamily="18" charset="0"/>
            </a:rPr>
            <a:t>Urban Equity</a:t>
          </a:r>
          <a:endParaRPr lang="en-US" sz="900" dirty="0">
            <a:latin typeface="Palatino Linotype" pitchFamily="18" charset="0"/>
          </a:endParaRPr>
        </a:p>
      </dgm:t>
    </dgm:pt>
    <dgm:pt modelId="{2EE706BD-3C00-4C06-A528-F95F5493B472}" type="parTrans" cxnId="{78FA154A-C18F-47C0-8C6F-20EF0804CEA6}">
      <dgm:prSet/>
      <dgm:spPr>
        <a:ln>
          <a:solidFill>
            <a:schemeClr val="accent5"/>
          </a:solidFill>
          <a:headEnd type="triangle"/>
        </a:ln>
      </dgm:spPr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5282E893-1433-41CF-8FDB-73E157BF3E27}" type="sibTrans" cxnId="{78FA154A-C18F-47C0-8C6F-20EF0804CEA6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A7FF3DCE-E6AA-47BA-9915-7E3C94DF4AA8}">
      <dgm:prSet custT="1"/>
      <dgm:spPr/>
      <dgm:t>
        <a:bodyPr/>
        <a:lstStyle/>
        <a:p>
          <a:r>
            <a:rPr lang="en-US" sz="900" dirty="0" smtClean="0">
              <a:latin typeface="Palatino Linotype" pitchFamily="18" charset="0"/>
            </a:rPr>
            <a:t>Urban Finance </a:t>
          </a:r>
          <a:endParaRPr lang="en-US" sz="900" dirty="0">
            <a:latin typeface="Palatino Linotype" pitchFamily="18" charset="0"/>
          </a:endParaRPr>
        </a:p>
      </dgm:t>
    </dgm:pt>
    <dgm:pt modelId="{5E84A441-AACB-4FA1-8701-1FA99590ABDB}" type="parTrans" cxnId="{781BB1B2-30D3-4076-9131-99C2F653724C}">
      <dgm:prSet/>
      <dgm:spPr>
        <a:ln>
          <a:solidFill>
            <a:schemeClr val="accent5"/>
          </a:solidFill>
          <a:headEnd type="triangle"/>
        </a:ln>
      </dgm:spPr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24128FFA-956E-42E3-843F-45A0B7F4E934}" type="sibTrans" cxnId="{781BB1B2-30D3-4076-9131-99C2F653724C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590480B6-C949-471C-A1BA-B64530401A90}">
      <dgm:prSet phldrT="[Text]" custT="1"/>
      <dgm:spPr/>
      <dgm:t>
        <a:bodyPr/>
        <a:lstStyle/>
        <a:p>
          <a:r>
            <a:rPr lang="en-US" sz="900" dirty="0" smtClean="0">
              <a:latin typeface="Palatino Linotype" pitchFamily="18" charset="0"/>
            </a:rPr>
            <a:t>Municipal Services</a:t>
          </a:r>
          <a:endParaRPr lang="en-US" sz="900" dirty="0">
            <a:latin typeface="Palatino Linotype" pitchFamily="18" charset="0"/>
          </a:endParaRPr>
        </a:p>
      </dgm:t>
    </dgm:pt>
    <dgm:pt modelId="{8F987389-4927-4A5C-8DF6-DD6321310204}" type="sibTrans" cxnId="{0463B95C-55AC-4757-8942-8589831FC871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307F9A2A-A66E-4143-ABAB-461E9886C90C}" type="parTrans" cxnId="{0463B95C-55AC-4757-8942-8589831FC871}">
      <dgm:prSet/>
      <dgm:spPr>
        <a:ln>
          <a:solidFill>
            <a:schemeClr val="accent5"/>
          </a:solidFill>
          <a:headEnd type="triangle"/>
        </a:ln>
      </dgm:spPr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77B76DD7-1A0A-472F-B8B6-9235CFCCF33D}">
      <dgm:prSet custT="1"/>
      <dgm:spPr/>
      <dgm:t>
        <a:bodyPr/>
        <a:lstStyle/>
        <a:p>
          <a:r>
            <a:rPr lang="en-US" sz="800" dirty="0" smtClean="0">
              <a:latin typeface="Palatino Linotype" pitchFamily="18" charset="0"/>
            </a:rPr>
            <a:t>5 – Urban Financial and Management Indicators</a:t>
          </a:r>
          <a:endParaRPr lang="en-US" sz="800" dirty="0">
            <a:latin typeface="Palatino Linotype" pitchFamily="18" charset="0"/>
          </a:endParaRPr>
        </a:p>
      </dgm:t>
    </dgm:pt>
    <dgm:pt modelId="{9AAEE1C3-C9FE-4359-9FD4-85DF10C1A59D}" type="parTrans" cxnId="{23983714-D4A4-4757-AC28-136B331E57F7}">
      <dgm:prSet/>
      <dgm:spPr>
        <a:ln>
          <a:solidFill>
            <a:schemeClr val="accent6"/>
          </a:solidFill>
          <a:headEnd type="triangle"/>
        </a:ln>
      </dgm:spPr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A4B46E58-40D6-459B-91F8-B461A24D4064}" type="sibTrans" cxnId="{23983714-D4A4-4757-AC28-136B331E57F7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5488ECA0-0D4F-4671-8250-59919B3065CD}">
      <dgm:prSet phldrT="[Text]" custT="1"/>
      <dgm:spPr/>
      <dgm:t>
        <a:bodyPr/>
        <a:lstStyle/>
        <a:p>
          <a:r>
            <a:rPr lang="en-US" sz="800" dirty="0" smtClean="0">
              <a:latin typeface="Palatino Linotype" pitchFamily="18" charset="0"/>
            </a:rPr>
            <a:t>3 – Demography Indicators</a:t>
          </a:r>
          <a:endParaRPr lang="en-US" sz="800" dirty="0">
            <a:latin typeface="Palatino Linotype" pitchFamily="18" charset="0"/>
          </a:endParaRPr>
        </a:p>
      </dgm:t>
    </dgm:pt>
    <dgm:pt modelId="{12C59734-22F8-46AE-BD2B-B8129044FA64}" type="parTrans" cxnId="{8FBB3650-FD7E-48CA-A784-EAFE1F9555D8}">
      <dgm:prSet/>
      <dgm:spPr>
        <a:ln>
          <a:solidFill>
            <a:schemeClr val="accent6"/>
          </a:solidFill>
          <a:headEnd type="triangle"/>
          <a:tailEnd type="none"/>
        </a:ln>
      </dgm:spPr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81A22439-7973-44FC-A747-AAD51C060032}" type="sibTrans" cxnId="{8FBB3650-FD7E-48CA-A784-EAFE1F9555D8}">
      <dgm:prSet/>
      <dgm:spPr/>
      <dgm:t>
        <a:bodyPr/>
        <a:lstStyle/>
        <a:p>
          <a:endParaRPr lang="en-US" sz="1800">
            <a:latin typeface="Palatino Linotype" pitchFamily="18" charset="0"/>
          </a:endParaRPr>
        </a:p>
      </dgm:t>
    </dgm:pt>
    <dgm:pt modelId="{62E5C531-3B12-41A9-A49C-07CD0216E7D7}" type="pres">
      <dgm:prSet presAssocID="{2F36C42F-60F0-484B-82A6-BB4F817D8F6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A77A5A-4342-4C9B-A2F5-965BE8FE7438}" type="pres">
      <dgm:prSet presAssocID="{2F36C42F-60F0-484B-82A6-BB4F817D8F67}" presName="hierFlow" presStyleCnt="0"/>
      <dgm:spPr/>
    </dgm:pt>
    <dgm:pt modelId="{E7F91F9D-0AC3-4F9E-91C0-2DD3FCE8A18C}" type="pres">
      <dgm:prSet presAssocID="{2F36C42F-60F0-484B-82A6-BB4F817D8F67}" presName="firstBuf" presStyleCnt="0"/>
      <dgm:spPr/>
    </dgm:pt>
    <dgm:pt modelId="{62CC96EF-153A-40EF-BD81-8169E3FAFEB3}" type="pres">
      <dgm:prSet presAssocID="{2F36C42F-60F0-484B-82A6-BB4F817D8F6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3FF47C5-B210-4CEE-9CCE-591B614D05DB}" type="pres">
      <dgm:prSet presAssocID="{309CCA09-81F7-4BF2-9A77-C87AFFEF27BD}" presName="Name14" presStyleCnt="0"/>
      <dgm:spPr/>
    </dgm:pt>
    <dgm:pt modelId="{36CF0FA7-57BA-47E7-B56A-B81C60CDEA72}" type="pres">
      <dgm:prSet presAssocID="{309CCA09-81F7-4BF2-9A77-C87AFFEF27BD}" presName="level1Shape" presStyleLbl="node0" presStyleIdx="0" presStyleCnt="1" custScaleX="264289" custScaleY="64822" custLinFactNeighborY="-137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0D82DB-8E0A-483F-99A6-217E0885C4BC}" type="pres">
      <dgm:prSet presAssocID="{309CCA09-81F7-4BF2-9A77-C87AFFEF27BD}" presName="hierChild2" presStyleCnt="0"/>
      <dgm:spPr/>
    </dgm:pt>
    <dgm:pt modelId="{DD5488BD-8ED1-4ED6-943B-CA184D622A54}" type="pres">
      <dgm:prSet presAssocID="{FEF7FE0D-4F6A-4D59-A060-7CF440A420C0}" presName="Name19" presStyleLbl="parChTrans1D2" presStyleIdx="0" presStyleCnt="4"/>
      <dgm:spPr/>
      <dgm:t>
        <a:bodyPr/>
        <a:lstStyle/>
        <a:p>
          <a:endParaRPr lang="en-US"/>
        </a:p>
      </dgm:t>
    </dgm:pt>
    <dgm:pt modelId="{A03BA6BF-014E-412E-BC6A-933EFFCE54C9}" type="pres">
      <dgm:prSet presAssocID="{57601B08-80CA-4B6C-B2E8-608A0E6606CA}" presName="Name21" presStyleCnt="0"/>
      <dgm:spPr/>
    </dgm:pt>
    <dgm:pt modelId="{3C0A9D7F-B2D9-4D4F-8E98-B67D06858669}" type="pres">
      <dgm:prSet presAssocID="{57601B08-80CA-4B6C-B2E8-608A0E6606CA}" presName="level2Shape" presStyleLbl="node2" presStyleIdx="0" presStyleCnt="4" custScaleX="110953" custScaleY="72654" custLinFactNeighborY="14375"/>
      <dgm:spPr/>
      <dgm:t>
        <a:bodyPr/>
        <a:lstStyle/>
        <a:p>
          <a:endParaRPr lang="en-US"/>
        </a:p>
      </dgm:t>
    </dgm:pt>
    <dgm:pt modelId="{CE03FC00-65D2-4FF4-9F6F-0A2C086E38E0}" type="pres">
      <dgm:prSet presAssocID="{57601B08-80CA-4B6C-B2E8-608A0E6606CA}" presName="hierChild3" presStyleCnt="0"/>
      <dgm:spPr/>
    </dgm:pt>
    <dgm:pt modelId="{FCCF3D8E-E18F-446B-963D-E2F7C3C5023E}" type="pres">
      <dgm:prSet presAssocID="{12C59734-22F8-46AE-BD2B-B8129044FA64}" presName="Name19" presStyleLbl="parChTrans1D3" presStyleIdx="0" presStyleCnt="4"/>
      <dgm:spPr/>
      <dgm:t>
        <a:bodyPr/>
        <a:lstStyle/>
        <a:p>
          <a:endParaRPr lang="en-US"/>
        </a:p>
      </dgm:t>
    </dgm:pt>
    <dgm:pt modelId="{C370C3BE-8383-4BA0-BA93-75508B27195B}" type="pres">
      <dgm:prSet presAssocID="{5488ECA0-0D4F-4671-8250-59919B3065CD}" presName="Name21" presStyleCnt="0"/>
      <dgm:spPr/>
    </dgm:pt>
    <dgm:pt modelId="{41D11076-63C3-40B0-AA82-608C85A87DAF}" type="pres">
      <dgm:prSet presAssocID="{5488ECA0-0D4F-4671-8250-59919B3065CD}" presName="level2Shape" presStyleLbl="node3" presStyleIdx="0" presStyleCnt="4" custScaleX="119941" custScaleY="105715" custLinFactNeighborY="27380"/>
      <dgm:spPr/>
      <dgm:t>
        <a:bodyPr/>
        <a:lstStyle/>
        <a:p>
          <a:endParaRPr lang="en-US"/>
        </a:p>
      </dgm:t>
    </dgm:pt>
    <dgm:pt modelId="{2B6598C7-991C-4A61-9433-FF765F4439F9}" type="pres">
      <dgm:prSet presAssocID="{5488ECA0-0D4F-4671-8250-59919B3065CD}" presName="hierChild3" presStyleCnt="0"/>
      <dgm:spPr/>
    </dgm:pt>
    <dgm:pt modelId="{6F6C40B4-49C1-496D-8EC4-6F442EF9B8F7}" type="pres">
      <dgm:prSet presAssocID="{307F9A2A-A66E-4143-ABAB-461E9886C90C}" presName="Name19" presStyleLbl="parChTrans1D2" presStyleIdx="1" presStyleCnt="4"/>
      <dgm:spPr/>
      <dgm:t>
        <a:bodyPr/>
        <a:lstStyle/>
        <a:p>
          <a:endParaRPr lang="en-US"/>
        </a:p>
      </dgm:t>
    </dgm:pt>
    <dgm:pt modelId="{F74D3B26-9C4E-422A-89A4-2C8795A1ED97}" type="pres">
      <dgm:prSet presAssocID="{590480B6-C949-471C-A1BA-B64530401A90}" presName="Name21" presStyleCnt="0"/>
      <dgm:spPr/>
    </dgm:pt>
    <dgm:pt modelId="{06C9003D-08BD-48B7-84BC-D9BD891C5699}" type="pres">
      <dgm:prSet presAssocID="{590480B6-C949-471C-A1BA-B64530401A90}" presName="level2Shape" presStyleLbl="node2" presStyleIdx="1" presStyleCnt="4" custScaleY="72654" custLinFactNeighborY="14375"/>
      <dgm:spPr/>
      <dgm:t>
        <a:bodyPr/>
        <a:lstStyle/>
        <a:p>
          <a:endParaRPr lang="en-US"/>
        </a:p>
      </dgm:t>
    </dgm:pt>
    <dgm:pt modelId="{322E110D-898D-463A-8D10-16FF15CE2129}" type="pres">
      <dgm:prSet presAssocID="{590480B6-C949-471C-A1BA-B64530401A90}" presName="hierChild3" presStyleCnt="0"/>
      <dgm:spPr/>
    </dgm:pt>
    <dgm:pt modelId="{7676FE2D-BA9F-4F21-8D99-21FA7DEFA9A2}" type="pres">
      <dgm:prSet presAssocID="{AECFD1DD-613B-4C48-858D-3B024F259BF7}" presName="Name19" presStyleLbl="parChTrans1D3" presStyleIdx="1" presStyleCnt="4"/>
      <dgm:spPr/>
      <dgm:t>
        <a:bodyPr/>
        <a:lstStyle/>
        <a:p>
          <a:endParaRPr lang="en-US"/>
        </a:p>
      </dgm:t>
    </dgm:pt>
    <dgm:pt modelId="{E67FCCFC-0158-41D9-8750-3F37B223F3E2}" type="pres">
      <dgm:prSet presAssocID="{D4B895D5-F16F-4A7F-ACAB-55D946168AA3}" presName="Name21" presStyleCnt="0"/>
      <dgm:spPr/>
    </dgm:pt>
    <dgm:pt modelId="{7AE74792-0E16-46B2-B201-927A18235459}" type="pres">
      <dgm:prSet presAssocID="{D4B895D5-F16F-4A7F-ACAB-55D946168AA3}" presName="level2Shape" presStyleLbl="node3" presStyleIdx="1" presStyleCnt="4" custScaleX="118113" custScaleY="105715" custLinFactNeighborY="27380"/>
      <dgm:spPr/>
      <dgm:t>
        <a:bodyPr/>
        <a:lstStyle/>
        <a:p>
          <a:endParaRPr lang="en-US"/>
        </a:p>
      </dgm:t>
    </dgm:pt>
    <dgm:pt modelId="{4FC04BA0-509F-40C3-AA98-47B5B88D0929}" type="pres">
      <dgm:prSet presAssocID="{D4B895D5-F16F-4A7F-ACAB-55D946168AA3}" presName="hierChild3" presStyleCnt="0"/>
      <dgm:spPr/>
    </dgm:pt>
    <dgm:pt modelId="{777A362F-D48A-4C21-BF7A-BCF433A375AB}" type="pres">
      <dgm:prSet presAssocID="{5E84A441-AACB-4FA1-8701-1FA99590ABDB}" presName="Name19" presStyleLbl="parChTrans1D2" presStyleIdx="2" presStyleCnt="4"/>
      <dgm:spPr/>
      <dgm:t>
        <a:bodyPr/>
        <a:lstStyle/>
        <a:p>
          <a:endParaRPr lang="en-US"/>
        </a:p>
      </dgm:t>
    </dgm:pt>
    <dgm:pt modelId="{7B8F2D72-2CA0-4E8F-8810-E5DBDCFA42BB}" type="pres">
      <dgm:prSet presAssocID="{A7FF3DCE-E6AA-47BA-9915-7E3C94DF4AA8}" presName="Name21" presStyleCnt="0"/>
      <dgm:spPr/>
    </dgm:pt>
    <dgm:pt modelId="{8CDEE0D4-1DBB-4119-84F9-0B0C8A731964}" type="pres">
      <dgm:prSet presAssocID="{A7FF3DCE-E6AA-47BA-9915-7E3C94DF4AA8}" presName="level2Shape" presStyleLbl="node2" presStyleIdx="2" presStyleCnt="4" custScaleY="72654" custLinFactNeighborY="14375"/>
      <dgm:spPr/>
      <dgm:t>
        <a:bodyPr/>
        <a:lstStyle/>
        <a:p>
          <a:endParaRPr lang="en-US"/>
        </a:p>
      </dgm:t>
    </dgm:pt>
    <dgm:pt modelId="{1699EA4A-2D2F-4ECB-888E-CA9BE89E7164}" type="pres">
      <dgm:prSet presAssocID="{A7FF3DCE-E6AA-47BA-9915-7E3C94DF4AA8}" presName="hierChild3" presStyleCnt="0"/>
      <dgm:spPr/>
    </dgm:pt>
    <dgm:pt modelId="{1BAA083A-FD97-4E53-9A62-A9122B222D55}" type="pres">
      <dgm:prSet presAssocID="{9AAEE1C3-C9FE-4359-9FD4-85DF10C1A59D}" presName="Name19" presStyleLbl="parChTrans1D3" presStyleIdx="2" presStyleCnt="4"/>
      <dgm:spPr/>
      <dgm:t>
        <a:bodyPr/>
        <a:lstStyle/>
        <a:p>
          <a:endParaRPr lang="en-US"/>
        </a:p>
      </dgm:t>
    </dgm:pt>
    <dgm:pt modelId="{A6AD73D8-10B3-4F7D-A04E-57CCEA2F4C28}" type="pres">
      <dgm:prSet presAssocID="{77B76DD7-1A0A-472F-B8B6-9235CFCCF33D}" presName="Name21" presStyleCnt="0"/>
      <dgm:spPr/>
    </dgm:pt>
    <dgm:pt modelId="{216136FB-33F4-401D-A5DA-DEA4BD2165F2}" type="pres">
      <dgm:prSet presAssocID="{77B76DD7-1A0A-472F-B8B6-9235CFCCF33D}" presName="level2Shape" presStyleLbl="node3" presStyleIdx="2" presStyleCnt="4" custScaleX="128770" custScaleY="105715" custLinFactNeighborY="27380"/>
      <dgm:spPr/>
      <dgm:t>
        <a:bodyPr/>
        <a:lstStyle/>
        <a:p>
          <a:endParaRPr lang="en-US"/>
        </a:p>
      </dgm:t>
    </dgm:pt>
    <dgm:pt modelId="{CEADB15E-01EB-4FB1-81D1-D7CEDF55E81C}" type="pres">
      <dgm:prSet presAssocID="{77B76DD7-1A0A-472F-B8B6-9235CFCCF33D}" presName="hierChild3" presStyleCnt="0"/>
      <dgm:spPr/>
    </dgm:pt>
    <dgm:pt modelId="{9FF16EAF-65E4-41A4-B2BA-1524B0DDFBAF}" type="pres">
      <dgm:prSet presAssocID="{2EE706BD-3C00-4C06-A528-F95F5493B472}" presName="Name19" presStyleLbl="parChTrans1D2" presStyleIdx="3" presStyleCnt="4"/>
      <dgm:spPr/>
      <dgm:t>
        <a:bodyPr/>
        <a:lstStyle/>
        <a:p>
          <a:endParaRPr lang="en-US"/>
        </a:p>
      </dgm:t>
    </dgm:pt>
    <dgm:pt modelId="{B38C2879-4092-408E-A239-8B35EDFFBC77}" type="pres">
      <dgm:prSet presAssocID="{6C39E591-71D0-48D9-A1F4-7B4C5F714E4A}" presName="Name21" presStyleCnt="0"/>
      <dgm:spPr/>
    </dgm:pt>
    <dgm:pt modelId="{60C7EC6E-EAA0-4A58-A15B-35392CD1E1E3}" type="pres">
      <dgm:prSet presAssocID="{6C39E591-71D0-48D9-A1F4-7B4C5F714E4A}" presName="level2Shape" presStyleLbl="node2" presStyleIdx="3" presStyleCnt="4" custScaleY="72654" custLinFactNeighborY="14375"/>
      <dgm:spPr/>
      <dgm:t>
        <a:bodyPr/>
        <a:lstStyle/>
        <a:p>
          <a:endParaRPr lang="en-US"/>
        </a:p>
      </dgm:t>
    </dgm:pt>
    <dgm:pt modelId="{ACC074B3-2FAD-47FC-B660-454CBCFD7969}" type="pres">
      <dgm:prSet presAssocID="{6C39E591-71D0-48D9-A1F4-7B4C5F714E4A}" presName="hierChild3" presStyleCnt="0"/>
      <dgm:spPr/>
    </dgm:pt>
    <dgm:pt modelId="{6F36E54B-43C3-4634-A71F-601F648B2052}" type="pres">
      <dgm:prSet presAssocID="{A8E12683-47EC-4F17-A23C-81B575804DE0}" presName="Name19" presStyleLbl="parChTrans1D3" presStyleIdx="3" presStyleCnt="4"/>
      <dgm:spPr/>
      <dgm:t>
        <a:bodyPr/>
        <a:lstStyle/>
        <a:p>
          <a:endParaRPr lang="en-US"/>
        </a:p>
      </dgm:t>
    </dgm:pt>
    <dgm:pt modelId="{03D451A4-6DCF-4812-B984-B593602C6EB9}" type="pres">
      <dgm:prSet presAssocID="{F7CB7DDA-5FE6-43B5-9723-9143CE76B690}" presName="Name21" presStyleCnt="0"/>
      <dgm:spPr/>
    </dgm:pt>
    <dgm:pt modelId="{15F6022A-3618-4FAA-A2EB-82F7E9287785}" type="pres">
      <dgm:prSet presAssocID="{F7CB7DDA-5FE6-43B5-9723-9143CE76B690}" presName="level2Shape" presStyleLbl="node3" presStyleIdx="3" presStyleCnt="4" custScaleY="105715" custLinFactNeighborY="27380"/>
      <dgm:spPr/>
      <dgm:t>
        <a:bodyPr/>
        <a:lstStyle/>
        <a:p>
          <a:endParaRPr lang="en-US"/>
        </a:p>
      </dgm:t>
    </dgm:pt>
    <dgm:pt modelId="{10C92320-FD5D-4881-9A6F-6E01A4A686AA}" type="pres">
      <dgm:prSet presAssocID="{F7CB7DDA-5FE6-43B5-9723-9143CE76B690}" presName="hierChild3" presStyleCnt="0"/>
      <dgm:spPr/>
    </dgm:pt>
    <dgm:pt modelId="{FCBC3D87-96DC-41FF-BDB0-7EAC8D314DE4}" type="pres">
      <dgm:prSet presAssocID="{2F36C42F-60F0-484B-82A6-BB4F817D8F67}" presName="bgShapesFlow" presStyleCnt="0"/>
      <dgm:spPr/>
    </dgm:pt>
    <dgm:pt modelId="{8E2FB0AB-06DB-4686-B50E-675AC1FE4CFA}" type="pres">
      <dgm:prSet presAssocID="{E53DFF12-C00B-4EE6-B215-A4E102A085D0}" presName="rectComp" presStyleCnt="0"/>
      <dgm:spPr/>
    </dgm:pt>
    <dgm:pt modelId="{D623677C-52EF-4890-AFEB-83022EDE5527}" type="pres">
      <dgm:prSet presAssocID="{E53DFF12-C00B-4EE6-B215-A4E102A085D0}" presName="bgRect" presStyleLbl="bgShp" presStyleIdx="0" presStyleCnt="3" custScaleY="85290" custLinFactNeighborY="-18682"/>
      <dgm:spPr/>
      <dgm:t>
        <a:bodyPr/>
        <a:lstStyle/>
        <a:p>
          <a:endParaRPr lang="en-US"/>
        </a:p>
      </dgm:t>
    </dgm:pt>
    <dgm:pt modelId="{7C484845-0330-4751-BEB7-2916B74B8D01}" type="pres">
      <dgm:prSet presAssocID="{E53DFF12-C00B-4EE6-B215-A4E102A085D0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0F6CEB-59DC-4E30-ADBA-4C165C0B1500}" type="pres">
      <dgm:prSet presAssocID="{E53DFF12-C00B-4EE6-B215-A4E102A085D0}" presName="spComp" presStyleCnt="0"/>
      <dgm:spPr/>
    </dgm:pt>
    <dgm:pt modelId="{B89AA74D-4690-4E06-AF46-9DEF9FBED181}" type="pres">
      <dgm:prSet presAssocID="{E53DFF12-C00B-4EE6-B215-A4E102A085D0}" presName="vSp" presStyleCnt="0"/>
      <dgm:spPr/>
    </dgm:pt>
    <dgm:pt modelId="{73ADA9EF-B955-4579-8174-27C2A26A5482}" type="pres">
      <dgm:prSet presAssocID="{FC24551E-8ED2-4ADF-B285-E1B152578466}" presName="rectComp" presStyleCnt="0"/>
      <dgm:spPr/>
    </dgm:pt>
    <dgm:pt modelId="{101452ED-9164-4D35-86AA-5B9427513B1A}" type="pres">
      <dgm:prSet presAssocID="{FC24551E-8ED2-4ADF-B285-E1B152578466}" presName="bgRect" presStyleLbl="bgShp" presStyleIdx="1" presStyleCnt="3" custScaleY="85290" custLinFactNeighborY="-6418"/>
      <dgm:spPr/>
      <dgm:t>
        <a:bodyPr/>
        <a:lstStyle/>
        <a:p>
          <a:endParaRPr lang="en-US"/>
        </a:p>
      </dgm:t>
    </dgm:pt>
    <dgm:pt modelId="{A61237A6-AD77-44ED-B1AC-030C007884C2}" type="pres">
      <dgm:prSet presAssocID="{FC24551E-8ED2-4ADF-B285-E1B152578466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5D1A7B-19DB-4815-B286-CA301023ABC2}" type="pres">
      <dgm:prSet presAssocID="{FC24551E-8ED2-4ADF-B285-E1B152578466}" presName="spComp" presStyleCnt="0"/>
      <dgm:spPr/>
    </dgm:pt>
    <dgm:pt modelId="{3323D1E0-F3DE-433E-BAF7-C27E83F1C193}" type="pres">
      <dgm:prSet presAssocID="{FC24551E-8ED2-4ADF-B285-E1B152578466}" presName="vSp" presStyleCnt="0"/>
      <dgm:spPr/>
    </dgm:pt>
    <dgm:pt modelId="{4AAE7895-3F2D-4374-86BE-19CEB28B03AF}" type="pres">
      <dgm:prSet presAssocID="{BF80EE54-CEEB-4580-AF11-81AD6BF35760}" presName="rectComp" presStyleCnt="0"/>
      <dgm:spPr/>
    </dgm:pt>
    <dgm:pt modelId="{204EAA49-D242-40CF-898B-638137C6C7AC}" type="pres">
      <dgm:prSet presAssocID="{BF80EE54-CEEB-4580-AF11-81AD6BF35760}" presName="bgRect" presStyleLbl="bgShp" presStyleIdx="2" presStyleCnt="3" custScaleY="105788" custLinFactNeighborY="-532"/>
      <dgm:spPr/>
      <dgm:t>
        <a:bodyPr/>
        <a:lstStyle/>
        <a:p>
          <a:endParaRPr lang="en-US"/>
        </a:p>
      </dgm:t>
    </dgm:pt>
    <dgm:pt modelId="{FAD6B50E-0320-4795-82AA-F323A697AD8C}" type="pres">
      <dgm:prSet presAssocID="{BF80EE54-CEEB-4580-AF11-81AD6BF35760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499AEB-E4DD-4852-80E0-66D01101FB8E}" type="presOf" srcId="{F7CB7DDA-5FE6-43B5-9723-9143CE76B690}" destId="{15F6022A-3618-4FAA-A2EB-82F7E9287785}" srcOrd="0" destOrd="0" presId="urn:microsoft.com/office/officeart/2005/8/layout/hierarchy6"/>
    <dgm:cxn modelId="{23983714-D4A4-4757-AC28-136B331E57F7}" srcId="{A7FF3DCE-E6AA-47BA-9915-7E3C94DF4AA8}" destId="{77B76DD7-1A0A-472F-B8B6-9235CFCCF33D}" srcOrd="0" destOrd="0" parTransId="{9AAEE1C3-C9FE-4359-9FD4-85DF10C1A59D}" sibTransId="{A4B46E58-40D6-459B-91F8-B461A24D4064}"/>
    <dgm:cxn modelId="{49D13E14-A008-4126-AC07-31404A7FE5CB}" type="presOf" srcId="{FC24551E-8ED2-4ADF-B285-E1B152578466}" destId="{101452ED-9164-4D35-86AA-5B9427513B1A}" srcOrd="0" destOrd="0" presId="urn:microsoft.com/office/officeart/2005/8/layout/hierarchy6"/>
    <dgm:cxn modelId="{638332E2-12A5-41B0-A0AC-7FD4F0669115}" srcId="{2F36C42F-60F0-484B-82A6-BB4F817D8F67}" destId="{E53DFF12-C00B-4EE6-B215-A4E102A085D0}" srcOrd="1" destOrd="0" parTransId="{F9472A38-8B09-43F7-9BC2-BD07B1181DC6}" sibTransId="{7195B403-0783-44A0-8B8A-D1FBF7105805}"/>
    <dgm:cxn modelId="{951AD398-C806-46A7-8B9A-DC5D2AA07499}" srcId="{2F36C42F-60F0-484B-82A6-BB4F817D8F67}" destId="{FC24551E-8ED2-4ADF-B285-E1B152578466}" srcOrd="2" destOrd="0" parTransId="{D4BB9C96-5BA8-44C7-9989-BD88856D5F7F}" sibTransId="{748FF348-339B-4C75-81AA-7C5D492326F5}"/>
    <dgm:cxn modelId="{94557939-5EB0-4D64-85A1-D193BA376F02}" type="presOf" srcId="{E53DFF12-C00B-4EE6-B215-A4E102A085D0}" destId="{7C484845-0330-4751-BEB7-2916B74B8D01}" srcOrd="1" destOrd="0" presId="urn:microsoft.com/office/officeart/2005/8/layout/hierarchy6"/>
    <dgm:cxn modelId="{7BA73DA3-BB56-4EB0-90A5-11DBDCC730BF}" type="presOf" srcId="{FC24551E-8ED2-4ADF-B285-E1B152578466}" destId="{A61237A6-AD77-44ED-B1AC-030C007884C2}" srcOrd="1" destOrd="0" presId="urn:microsoft.com/office/officeart/2005/8/layout/hierarchy6"/>
    <dgm:cxn modelId="{0463B95C-55AC-4757-8942-8589831FC871}" srcId="{309CCA09-81F7-4BF2-9A77-C87AFFEF27BD}" destId="{590480B6-C949-471C-A1BA-B64530401A90}" srcOrd="1" destOrd="0" parTransId="{307F9A2A-A66E-4143-ABAB-461E9886C90C}" sibTransId="{8F987389-4927-4A5C-8DF6-DD6321310204}"/>
    <dgm:cxn modelId="{47AE6E21-38B1-4207-9CAF-89106CB8D0F7}" type="presOf" srcId="{77B76DD7-1A0A-472F-B8B6-9235CFCCF33D}" destId="{216136FB-33F4-401D-A5DA-DEA4BD2165F2}" srcOrd="0" destOrd="0" presId="urn:microsoft.com/office/officeart/2005/8/layout/hierarchy6"/>
    <dgm:cxn modelId="{FD49D5E6-8A70-4D44-9630-C69545B44527}" srcId="{309CCA09-81F7-4BF2-9A77-C87AFFEF27BD}" destId="{57601B08-80CA-4B6C-B2E8-608A0E6606CA}" srcOrd="0" destOrd="0" parTransId="{FEF7FE0D-4F6A-4D59-A060-7CF440A420C0}" sibTransId="{3948C495-2F0A-4280-94BE-BA041A5DB28F}"/>
    <dgm:cxn modelId="{5AB42F25-61CF-45D2-B473-443124D30C86}" srcId="{2F36C42F-60F0-484B-82A6-BB4F817D8F67}" destId="{BF80EE54-CEEB-4580-AF11-81AD6BF35760}" srcOrd="3" destOrd="0" parTransId="{8E682F63-4E05-45E9-B2D7-B9E397654ECD}" sibTransId="{20983B00-BCEE-48E7-B1F4-76BC03AA4A02}"/>
    <dgm:cxn modelId="{A7ADBF3C-7B81-42C7-8B2B-40B99611CB13}" type="presOf" srcId="{2F36C42F-60F0-484B-82A6-BB4F817D8F67}" destId="{62E5C531-3B12-41A9-A49C-07CD0216E7D7}" srcOrd="0" destOrd="0" presId="urn:microsoft.com/office/officeart/2005/8/layout/hierarchy6"/>
    <dgm:cxn modelId="{8556069B-87BD-4517-9051-DB4716182817}" type="presOf" srcId="{5488ECA0-0D4F-4671-8250-59919B3065CD}" destId="{41D11076-63C3-40B0-AA82-608C85A87DAF}" srcOrd="0" destOrd="0" presId="urn:microsoft.com/office/officeart/2005/8/layout/hierarchy6"/>
    <dgm:cxn modelId="{46CEBA9A-BF7A-4CED-9C4A-22061BF5A6E2}" type="presOf" srcId="{57601B08-80CA-4B6C-B2E8-608A0E6606CA}" destId="{3C0A9D7F-B2D9-4D4F-8E98-B67D06858669}" srcOrd="0" destOrd="0" presId="urn:microsoft.com/office/officeart/2005/8/layout/hierarchy6"/>
    <dgm:cxn modelId="{C02F7CD0-8848-4519-947D-3B351651CEA4}" srcId="{590480B6-C949-471C-A1BA-B64530401A90}" destId="{D4B895D5-F16F-4A7F-ACAB-55D946168AA3}" srcOrd="0" destOrd="0" parTransId="{AECFD1DD-613B-4C48-858D-3B024F259BF7}" sibTransId="{74CFAE5A-FBD4-4A6E-BA51-3B9653298901}"/>
    <dgm:cxn modelId="{24F2A22F-3A8C-40A2-BBA0-7D43BA3A0F2A}" type="presOf" srcId="{6C39E591-71D0-48D9-A1F4-7B4C5F714E4A}" destId="{60C7EC6E-EAA0-4A58-A15B-35392CD1E1E3}" srcOrd="0" destOrd="0" presId="urn:microsoft.com/office/officeart/2005/8/layout/hierarchy6"/>
    <dgm:cxn modelId="{45EE045A-EC3D-449D-B0EB-2332192C6411}" type="presOf" srcId="{A8E12683-47EC-4F17-A23C-81B575804DE0}" destId="{6F36E54B-43C3-4634-A71F-601F648B2052}" srcOrd="0" destOrd="0" presId="urn:microsoft.com/office/officeart/2005/8/layout/hierarchy6"/>
    <dgm:cxn modelId="{575AC970-6F4A-44A5-9D09-DC3209A9D30F}" type="presOf" srcId="{E53DFF12-C00B-4EE6-B215-A4E102A085D0}" destId="{D623677C-52EF-4890-AFEB-83022EDE5527}" srcOrd="0" destOrd="0" presId="urn:microsoft.com/office/officeart/2005/8/layout/hierarchy6"/>
    <dgm:cxn modelId="{D289739C-10C1-4F7C-8ED3-0279B6F8EA74}" type="presOf" srcId="{309CCA09-81F7-4BF2-9A77-C87AFFEF27BD}" destId="{36CF0FA7-57BA-47E7-B56A-B81C60CDEA72}" srcOrd="0" destOrd="0" presId="urn:microsoft.com/office/officeart/2005/8/layout/hierarchy6"/>
    <dgm:cxn modelId="{D9038EE2-CFAC-4E60-9BDF-8632AF5A5BE3}" srcId="{2F36C42F-60F0-484B-82A6-BB4F817D8F67}" destId="{309CCA09-81F7-4BF2-9A77-C87AFFEF27BD}" srcOrd="0" destOrd="0" parTransId="{18F4F721-8FDF-4C8D-BC4C-E9710583593E}" sibTransId="{DDA6C555-1705-4771-806C-9ABFAE55BF03}"/>
    <dgm:cxn modelId="{492146DD-53CD-48E9-A49D-AF4A1B5A8AE8}" type="presOf" srcId="{A7FF3DCE-E6AA-47BA-9915-7E3C94DF4AA8}" destId="{8CDEE0D4-1DBB-4119-84F9-0B0C8A731964}" srcOrd="0" destOrd="0" presId="urn:microsoft.com/office/officeart/2005/8/layout/hierarchy6"/>
    <dgm:cxn modelId="{21FBD242-30A8-4F1D-A346-0AC84B5C5159}" type="presOf" srcId="{5E84A441-AACB-4FA1-8701-1FA99590ABDB}" destId="{777A362F-D48A-4C21-BF7A-BCF433A375AB}" srcOrd="0" destOrd="0" presId="urn:microsoft.com/office/officeart/2005/8/layout/hierarchy6"/>
    <dgm:cxn modelId="{781BB1B2-30D3-4076-9131-99C2F653724C}" srcId="{309CCA09-81F7-4BF2-9A77-C87AFFEF27BD}" destId="{A7FF3DCE-E6AA-47BA-9915-7E3C94DF4AA8}" srcOrd="2" destOrd="0" parTransId="{5E84A441-AACB-4FA1-8701-1FA99590ABDB}" sibTransId="{24128FFA-956E-42E3-843F-45A0B7F4E934}"/>
    <dgm:cxn modelId="{8FBB3650-FD7E-48CA-A784-EAFE1F9555D8}" srcId="{57601B08-80CA-4B6C-B2E8-608A0E6606CA}" destId="{5488ECA0-0D4F-4671-8250-59919B3065CD}" srcOrd="0" destOrd="0" parTransId="{12C59734-22F8-46AE-BD2B-B8129044FA64}" sibTransId="{81A22439-7973-44FC-A747-AAD51C060032}"/>
    <dgm:cxn modelId="{A27FA7C8-4F61-45B6-968C-8A8728D15CF9}" type="presOf" srcId="{BF80EE54-CEEB-4580-AF11-81AD6BF35760}" destId="{FAD6B50E-0320-4795-82AA-F323A697AD8C}" srcOrd="1" destOrd="0" presId="urn:microsoft.com/office/officeart/2005/8/layout/hierarchy6"/>
    <dgm:cxn modelId="{78FA154A-C18F-47C0-8C6F-20EF0804CEA6}" srcId="{309CCA09-81F7-4BF2-9A77-C87AFFEF27BD}" destId="{6C39E591-71D0-48D9-A1F4-7B4C5F714E4A}" srcOrd="3" destOrd="0" parTransId="{2EE706BD-3C00-4C06-A528-F95F5493B472}" sibTransId="{5282E893-1433-41CF-8FDB-73E157BF3E27}"/>
    <dgm:cxn modelId="{09213C34-02F2-4618-AFF5-C7500C58A992}" type="presOf" srcId="{307F9A2A-A66E-4143-ABAB-461E9886C90C}" destId="{6F6C40B4-49C1-496D-8EC4-6F442EF9B8F7}" srcOrd="0" destOrd="0" presId="urn:microsoft.com/office/officeart/2005/8/layout/hierarchy6"/>
    <dgm:cxn modelId="{04143831-5054-4EDE-A62A-436207E43099}" type="presOf" srcId="{AECFD1DD-613B-4C48-858D-3B024F259BF7}" destId="{7676FE2D-BA9F-4F21-8D99-21FA7DEFA9A2}" srcOrd="0" destOrd="0" presId="urn:microsoft.com/office/officeart/2005/8/layout/hierarchy6"/>
    <dgm:cxn modelId="{EFB9D13F-9DDB-4767-AA97-028F3864C935}" type="presOf" srcId="{2EE706BD-3C00-4C06-A528-F95F5493B472}" destId="{9FF16EAF-65E4-41A4-B2BA-1524B0DDFBAF}" srcOrd="0" destOrd="0" presId="urn:microsoft.com/office/officeart/2005/8/layout/hierarchy6"/>
    <dgm:cxn modelId="{3C6BB009-5A02-4B4D-9540-97A29CDF7255}" type="presOf" srcId="{D4B895D5-F16F-4A7F-ACAB-55D946168AA3}" destId="{7AE74792-0E16-46B2-B201-927A18235459}" srcOrd="0" destOrd="0" presId="urn:microsoft.com/office/officeart/2005/8/layout/hierarchy6"/>
    <dgm:cxn modelId="{01A04758-ED7A-42F3-AEFC-2A4F3FBC2EF0}" type="presOf" srcId="{590480B6-C949-471C-A1BA-B64530401A90}" destId="{06C9003D-08BD-48B7-84BC-D9BD891C5699}" srcOrd="0" destOrd="0" presId="urn:microsoft.com/office/officeart/2005/8/layout/hierarchy6"/>
    <dgm:cxn modelId="{A9BBD70C-75C3-4EC7-B2E7-F32EAB7CC710}" type="presOf" srcId="{12C59734-22F8-46AE-BD2B-B8129044FA64}" destId="{FCCF3D8E-E18F-446B-963D-E2F7C3C5023E}" srcOrd="0" destOrd="0" presId="urn:microsoft.com/office/officeart/2005/8/layout/hierarchy6"/>
    <dgm:cxn modelId="{068FA28F-CE7D-4BAC-8F5C-7CE15D46C35E}" type="presOf" srcId="{9AAEE1C3-C9FE-4359-9FD4-85DF10C1A59D}" destId="{1BAA083A-FD97-4E53-9A62-A9122B222D55}" srcOrd="0" destOrd="0" presId="urn:microsoft.com/office/officeart/2005/8/layout/hierarchy6"/>
    <dgm:cxn modelId="{D9A534E3-92E0-442C-8619-323165F0D97F}" type="presOf" srcId="{BF80EE54-CEEB-4580-AF11-81AD6BF35760}" destId="{204EAA49-D242-40CF-898B-638137C6C7AC}" srcOrd="0" destOrd="0" presId="urn:microsoft.com/office/officeart/2005/8/layout/hierarchy6"/>
    <dgm:cxn modelId="{17167ACE-923A-4B75-BD94-C99E826C3C68}" srcId="{6C39E591-71D0-48D9-A1F4-7B4C5F714E4A}" destId="{F7CB7DDA-5FE6-43B5-9723-9143CE76B690}" srcOrd="0" destOrd="0" parTransId="{A8E12683-47EC-4F17-A23C-81B575804DE0}" sibTransId="{E2C35054-2481-45D3-A0B2-050425C0E369}"/>
    <dgm:cxn modelId="{46D30BFB-A9C8-45C7-88F6-56AFD44FDE48}" type="presOf" srcId="{FEF7FE0D-4F6A-4D59-A060-7CF440A420C0}" destId="{DD5488BD-8ED1-4ED6-943B-CA184D622A54}" srcOrd="0" destOrd="0" presId="urn:microsoft.com/office/officeart/2005/8/layout/hierarchy6"/>
    <dgm:cxn modelId="{91A4E3A4-4602-4676-92F5-6279F0C17E20}" type="presParOf" srcId="{62E5C531-3B12-41A9-A49C-07CD0216E7D7}" destId="{43A77A5A-4342-4C9B-A2F5-965BE8FE7438}" srcOrd="0" destOrd="0" presId="urn:microsoft.com/office/officeart/2005/8/layout/hierarchy6"/>
    <dgm:cxn modelId="{53BE4A6C-F5D9-416E-BA00-B2E7D35467C5}" type="presParOf" srcId="{43A77A5A-4342-4C9B-A2F5-965BE8FE7438}" destId="{E7F91F9D-0AC3-4F9E-91C0-2DD3FCE8A18C}" srcOrd="0" destOrd="0" presId="urn:microsoft.com/office/officeart/2005/8/layout/hierarchy6"/>
    <dgm:cxn modelId="{2637B976-9AE7-46DB-9392-4D5A36A6A4D0}" type="presParOf" srcId="{43A77A5A-4342-4C9B-A2F5-965BE8FE7438}" destId="{62CC96EF-153A-40EF-BD81-8169E3FAFEB3}" srcOrd="1" destOrd="0" presId="urn:microsoft.com/office/officeart/2005/8/layout/hierarchy6"/>
    <dgm:cxn modelId="{315957E2-D431-4E04-951C-F4090FDC7059}" type="presParOf" srcId="{62CC96EF-153A-40EF-BD81-8169E3FAFEB3}" destId="{53FF47C5-B210-4CEE-9CCE-591B614D05DB}" srcOrd="0" destOrd="0" presId="urn:microsoft.com/office/officeart/2005/8/layout/hierarchy6"/>
    <dgm:cxn modelId="{6AE16016-2231-41CE-ACC9-F6D01F9C82EF}" type="presParOf" srcId="{53FF47C5-B210-4CEE-9CCE-591B614D05DB}" destId="{36CF0FA7-57BA-47E7-B56A-B81C60CDEA72}" srcOrd="0" destOrd="0" presId="urn:microsoft.com/office/officeart/2005/8/layout/hierarchy6"/>
    <dgm:cxn modelId="{28086D93-A0DB-4100-9A5C-8D093F2129ED}" type="presParOf" srcId="{53FF47C5-B210-4CEE-9CCE-591B614D05DB}" destId="{350D82DB-8E0A-483F-99A6-217E0885C4BC}" srcOrd="1" destOrd="0" presId="urn:microsoft.com/office/officeart/2005/8/layout/hierarchy6"/>
    <dgm:cxn modelId="{A3E52B44-21AF-4410-BFB0-53E142673449}" type="presParOf" srcId="{350D82DB-8E0A-483F-99A6-217E0885C4BC}" destId="{DD5488BD-8ED1-4ED6-943B-CA184D622A54}" srcOrd="0" destOrd="0" presId="urn:microsoft.com/office/officeart/2005/8/layout/hierarchy6"/>
    <dgm:cxn modelId="{FE993CAD-3C9D-4AF1-8E0E-C2C7CD58ECB7}" type="presParOf" srcId="{350D82DB-8E0A-483F-99A6-217E0885C4BC}" destId="{A03BA6BF-014E-412E-BC6A-933EFFCE54C9}" srcOrd="1" destOrd="0" presId="urn:microsoft.com/office/officeart/2005/8/layout/hierarchy6"/>
    <dgm:cxn modelId="{50B20280-A55D-4A8D-8B3F-A4F74E13905A}" type="presParOf" srcId="{A03BA6BF-014E-412E-BC6A-933EFFCE54C9}" destId="{3C0A9D7F-B2D9-4D4F-8E98-B67D06858669}" srcOrd="0" destOrd="0" presId="urn:microsoft.com/office/officeart/2005/8/layout/hierarchy6"/>
    <dgm:cxn modelId="{BE7B0545-04F6-4A55-9D31-BA52E368A0C2}" type="presParOf" srcId="{A03BA6BF-014E-412E-BC6A-933EFFCE54C9}" destId="{CE03FC00-65D2-4FF4-9F6F-0A2C086E38E0}" srcOrd="1" destOrd="0" presId="urn:microsoft.com/office/officeart/2005/8/layout/hierarchy6"/>
    <dgm:cxn modelId="{E97EC514-C316-4561-8603-2E2A692F3E43}" type="presParOf" srcId="{CE03FC00-65D2-4FF4-9F6F-0A2C086E38E0}" destId="{FCCF3D8E-E18F-446B-963D-E2F7C3C5023E}" srcOrd="0" destOrd="0" presId="urn:microsoft.com/office/officeart/2005/8/layout/hierarchy6"/>
    <dgm:cxn modelId="{A7F636CC-E89E-401D-B9C2-A4760AECE10D}" type="presParOf" srcId="{CE03FC00-65D2-4FF4-9F6F-0A2C086E38E0}" destId="{C370C3BE-8383-4BA0-BA93-75508B27195B}" srcOrd="1" destOrd="0" presId="urn:microsoft.com/office/officeart/2005/8/layout/hierarchy6"/>
    <dgm:cxn modelId="{6C862ADF-A869-4B27-B69A-774AA436E117}" type="presParOf" srcId="{C370C3BE-8383-4BA0-BA93-75508B27195B}" destId="{41D11076-63C3-40B0-AA82-608C85A87DAF}" srcOrd="0" destOrd="0" presId="urn:microsoft.com/office/officeart/2005/8/layout/hierarchy6"/>
    <dgm:cxn modelId="{E2E55DDB-0E2C-4BD8-9D0D-2D7C3C2113A9}" type="presParOf" srcId="{C370C3BE-8383-4BA0-BA93-75508B27195B}" destId="{2B6598C7-991C-4A61-9433-FF765F4439F9}" srcOrd="1" destOrd="0" presId="urn:microsoft.com/office/officeart/2005/8/layout/hierarchy6"/>
    <dgm:cxn modelId="{404E1A84-49C8-4A4E-80FF-4ED60E6801C2}" type="presParOf" srcId="{350D82DB-8E0A-483F-99A6-217E0885C4BC}" destId="{6F6C40B4-49C1-496D-8EC4-6F442EF9B8F7}" srcOrd="2" destOrd="0" presId="urn:microsoft.com/office/officeart/2005/8/layout/hierarchy6"/>
    <dgm:cxn modelId="{C313773A-60D7-463B-B959-D7CB5080BC32}" type="presParOf" srcId="{350D82DB-8E0A-483F-99A6-217E0885C4BC}" destId="{F74D3B26-9C4E-422A-89A4-2C8795A1ED97}" srcOrd="3" destOrd="0" presId="urn:microsoft.com/office/officeart/2005/8/layout/hierarchy6"/>
    <dgm:cxn modelId="{A0C14AC7-FDF9-4D94-9B43-4CC217FEAA0B}" type="presParOf" srcId="{F74D3B26-9C4E-422A-89A4-2C8795A1ED97}" destId="{06C9003D-08BD-48B7-84BC-D9BD891C5699}" srcOrd="0" destOrd="0" presId="urn:microsoft.com/office/officeart/2005/8/layout/hierarchy6"/>
    <dgm:cxn modelId="{2C488968-03BF-49DD-B9A7-C3E96B4FC169}" type="presParOf" srcId="{F74D3B26-9C4E-422A-89A4-2C8795A1ED97}" destId="{322E110D-898D-463A-8D10-16FF15CE2129}" srcOrd="1" destOrd="0" presId="urn:microsoft.com/office/officeart/2005/8/layout/hierarchy6"/>
    <dgm:cxn modelId="{4C933806-C713-4484-B307-47E72F0B996A}" type="presParOf" srcId="{322E110D-898D-463A-8D10-16FF15CE2129}" destId="{7676FE2D-BA9F-4F21-8D99-21FA7DEFA9A2}" srcOrd="0" destOrd="0" presId="urn:microsoft.com/office/officeart/2005/8/layout/hierarchy6"/>
    <dgm:cxn modelId="{BDC173B2-F0BF-4475-A902-658B5730DA99}" type="presParOf" srcId="{322E110D-898D-463A-8D10-16FF15CE2129}" destId="{E67FCCFC-0158-41D9-8750-3F37B223F3E2}" srcOrd="1" destOrd="0" presId="urn:microsoft.com/office/officeart/2005/8/layout/hierarchy6"/>
    <dgm:cxn modelId="{C233D4F8-850E-4A47-A316-ADCA657B96A1}" type="presParOf" srcId="{E67FCCFC-0158-41D9-8750-3F37B223F3E2}" destId="{7AE74792-0E16-46B2-B201-927A18235459}" srcOrd="0" destOrd="0" presId="urn:microsoft.com/office/officeart/2005/8/layout/hierarchy6"/>
    <dgm:cxn modelId="{4A0A2D66-A1BD-4ADB-AA8E-0F1BC0EC5EC4}" type="presParOf" srcId="{E67FCCFC-0158-41D9-8750-3F37B223F3E2}" destId="{4FC04BA0-509F-40C3-AA98-47B5B88D0929}" srcOrd="1" destOrd="0" presId="urn:microsoft.com/office/officeart/2005/8/layout/hierarchy6"/>
    <dgm:cxn modelId="{386113F4-DC66-474B-9BC0-F192FAA7E827}" type="presParOf" srcId="{350D82DB-8E0A-483F-99A6-217E0885C4BC}" destId="{777A362F-D48A-4C21-BF7A-BCF433A375AB}" srcOrd="4" destOrd="0" presId="urn:microsoft.com/office/officeart/2005/8/layout/hierarchy6"/>
    <dgm:cxn modelId="{4B357116-AFE0-41D2-B518-CF7A91A29555}" type="presParOf" srcId="{350D82DB-8E0A-483F-99A6-217E0885C4BC}" destId="{7B8F2D72-2CA0-4E8F-8810-E5DBDCFA42BB}" srcOrd="5" destOrd="0" presId="urn:microsoft.com/office/officeart/2005/8/layout/hierarchy6"/>
    <dgm:cxn modelId="{D1D61084-138D-406F-9D68-E429370430BD}" type="presParOf" srcId="{7B8F2D72-2CA0-4E8F-8810-E5DBDCFA42BB}" destId="{8CDEE0D4-1DBB-4119-84F9-0B0C8A731964}" srcOrd="0" destOrd="0" presId="urn:microsoft.com/office/officeart/2005/8/layout/hierarchy6"/>
    <dgm:cxn modelId="{14E63CDC-402A-49F8-BA63-280BE7A6E532}" type="presParOf" srcId="{7B8F2D72-2CA0-4E8F-8810-E5DBDCFA42BB}" destId="{1699EA4A-2D2F-4ECB-888E-CA9BE89E7164}" srcOrd="1" destOrd="0" presId="urn:microsoft.com/office/officeart/2005/8/layout/hierarchy6"/>
    <dgm:cxn modelId="{0B7DA17A-FC4D-47DB-90F0-6C664FA4614B}" type="presParOf" srcId="{1699EA4A-2D2F-4ECB-888E-CA9BE89E7164}" destId="{1BAA083A-FD97-4E53-9A62-A9122B222D55}" srcOrd="0" destOrd="0" presId="urn:microsoft.com/office/officeart/2005/8/layout/hierarchy6"/>
    <dgm:cxn modelId="{7E46198B-C490-4823-98F9-79CCD99A948D}" type="presParOf" srcId="{1699EA4A-2D2F-4ECB-888E-CA9BE89E7164}" destId="{A6AD73D8-10B3-4F7D-A04E-57CCEA2F4C28}" srcOrd="1" destOrd="0" presId="urn:microsoft.com/office/officeart/2005/8/layout/hierarchy6"/>
    <dgm:cxn modelId="{1A26F9E8-5971-4655-AAB7-15E1505604F8}" type="presParOf" srcId="{A6AD73D8-10B3-4F7D-A04E-57CCEA2F4C28}" destId="{216136FB-33F4-401D-A5DA-DEA4BD2165F2}" srcOrd="0" destOrd="0" presId="urn:microsoft.com/office/officeart/2005/8/layout/hierarchy6"/>
    <dgm:cxn modelId="{374633FF-7919-44CE-91DE-859D80D06487}" type="presParOf" srcId="{A6AD73D8-10B3-4F7D-A04E-57CCEA2F4C28}" destId="{CEADB15E-01EB-4FB1-81D1-D7CEDF55E81C}" srcOrd="1" destOrd="0" presId="urn:microsoft.com/office/officeart/2005/8/layout/hierarchy6"/>
    <dgm:cxn modelId="{738004EE-BA02-4C19-85B0-DA42EDC24238}" type="presParOf" srcId="{350D82DB-8E0A-483F-99A6-217E0885C4BC}" destId="{9FF16EAF-65E4-41A4-B2BA-1524B0DDFBAF}" srcOrd="6" destOrd="0" presId="urn:microsoft.com/office/officeart/2005/8/layout/hierarchy6"/>
    <dgm:cxn modelId="{0D84C043-BE00-4F6A-9102-D8ECE5978CA7}" type="presParOf" srcId="{350D82DB-8E0A-483F-99A6-217E0885C4BC}" destId="{B38C2879-4092-408E-A239-8B35EDFFBC77}" srcOrd="7" destOrd="0" presId="urn:microsoft.com/office/officeart/2005/8/layout/hierarchy6"/>
    <dgm:cxn modelId="{2DCBA025-3F56-4FD7-8272-BF37B33DF257}" type="presParOf" srcId="{B38C2879-4092-408E-A239-8B35EDFFBC77}" destId="{60C7EC6E-EAA0-4A58-A15B-35392CD1E1E3}" srcOrd="0" destOrd="0" presId="urn:microsoft.com/office/officeart/2005/8/layout/hierarchy6"/>
    <dgm:cxn modelId="{3BEF2884-08A8-4EA0-B91E-A8B0534C6321}" type="presParOf" srcId="{B38C2879-4092-408E-A239-8B35EDFFBC77}" destId="{ACC074B3-2FAD-47FC-B660-454CBCFD7969}" srcOrd="1" destOrd="0" presId="urn:microsoft.com/office/officeart/2005/8/layout/hierarchy6"/>
    <dgm:cxn modelId="{AA1F801A-5D7E-461E-833E-F3AB5ED5DE66}" type="presParOf" srcId="{ACC074B3-2FAD-47FC-B660-454CBCFD7969}" destId="{6F36E54B-43C3-4634-A71F-601F648B2052}" srcOrd="0" destOrd="0" presId="urn:microsoft.com/office/officeart/2005/8/layout/hierarchy6"/>
    <dgm:cxn modelId="{D8A61022-1D33-491A-8CD5-B92408E4C2C8}" type="presParOf" srcId="{ACC074B3-2FAD-47FC-B660-454CBCFD7969}" destId="{03D451A4-6DCF-4812-B984-B593602C6EB9}" srcOrd="1" destOrd="0" presId="urn:microsoft.com/office/officeart/2005/8/layout/hierarchy6"/>
    <dgm:cxn modelId="{8368CBD0-E8B9-41E2-9E30-EA01D76E5044}" type="presParOf" srcId="{03D451A4-6DCF-4812-B984-B593602C6EB9}" destId="{15F6022A-3618-4FAA-A2EB-82F7E9287785}" srcOrd="0" destOrd="0" presId="urn:microsoft.com/office/officeart/2005/8/layout/hierarchy6"/>
    <dgm:cxn modelId="{8E970D1C-E5A9-4CDA-8FAA-AA89F52982D5}" type="presParOf" srcId="{03D451A4-6DCF-4812-B984-B593602C6EB9}" destId="{10C92320-FD5D-4881-9A6F-6E01A4A686AA}" srcOrd="1" destOrd="0" presId="urn:microsoft.com/office/officeart/2005/8/layout/hierarchy6"/>
    <dgm:cxn modelId="{8E3D5320-AF0E-4D90-93C7-5C254A5E6A00}" type="presParOf" srcId="{62E5C531-3B12-41A9-A49C-07CD0216E7D7}" destId="{FCBC3D87-96DC-41FF-BDB0-7EAC8D314DE4}" srcOrd="1" destOrd="0" presId="urn:microsoft.com/office/officeart/2005/8/layout/hierarchy6"/>
    <dgm:cxn modelId="{A438456C-1D47-47DA-8203-0B8689982590}" type="presParOf" srcId="{FCBC3D87-96DC-41FF-BDB0-7EAC8D314DE4}" destId="{8E2FB0AB-06DB-4686-B50E-675AC1FE4CFA}" srcOrd="0" destOrd="0" presId="urn:microsoft.com/office/officeart/2005/8/layout/hierarchy6"/>
    <dgm:cxn modelId="{21256A0F-2623-44FC-85D5-20B4318D2019}" type="presParOf" srcId="{8E2FB0AB-06DB-4686-B50E-675AC1FE4CFA}" destId="{D623677C-52EF-4890-AFEB-83022EDE5527}" srcOrd="0" destOrd="0" presId="urn:microsoft.com/office/officeart/2005/8/layout/hierarchy6"/>
    <dgm:cxn modelId="{06912EDD-7501-4FE5-91CD-F934745DF5D9}" type="presParOf" srcId="{8E2FB0AB-06DB-4686-B50E-675AC1FE4CFA}" destId="{7C484845-0330-4751-BEB7-2916B74B8D01}" srcOrd="1" destOrd="0" presId="urn:microsoft.com/office/officeart/2005/8/layout/hierarchy6"/>
    <dgm:cxn modelId="{CE7E1D63-ADD4-4B72-9813-7E88CF112BCE}" type="presParOf" srcId="{FCBC3D87-96DC-41FF-BDB0-7EAC8D314DE4}" destId="{3C0F6CEB-59DC-4E30-ADBA-4C165C0B1500}" srcOrd="1" destOrd="0" presId="urn:microsoft.com/office/officeart/2005/8/layout/hierarchy6"/>
    <dgm:cxn modelId="{4AE74023-E1AC-4BC8-B1DD-BC59EAB882FA}" type="presParOf" srcId="{3C0F6CEB-59DC-4E30-ADBA-4C165C0B1500}" destId="{B89AA74D-4690-4E06-AF46-9DEF9FBED181}" srcOrd="0" destOrd="0" presId="urn:microsoft.com/office/officeart/2005/8/layout/hierarchy6"/>
    <dgm:cxn modelId="{18662797-2E85-42DB-94AE-6119838178BD}" type="presParOf" srcId="{FCBC3D87-96DC-41FF-BDB0-7EAC8D314DE4}" destId="{73ADA9EF-B955-4579-8174-27C2A26A5482}" srcOrd="2" destOrd="0" presId="urn:microsoft.com/office/officeart/2005/8/layout/hierarchy6"/>
    <dgm:cxn modelId="{B8B949B8-BF63-4838-B0CE-F7C32EC006DD}" type="presParOf" srcId="{73ADA9EF-B955-4579-8174-27C2A26A5482}" destId="{101452ED-9164-4D35-86AA-5B9427513B1A}" srcOrd="0" destOrd="0" presId="urn:microsoft.com/office/officeart/2005/8/layout/hierarchy6"/>
    <dgm:cxn modelId="{EC23B7A5-EA03-4E2F-B6F2-CF62DD3A21DC}" type="presParOf" srcId="{73ADA9EF-B955-4579-8174-27C2A26A5482}" destId="{A61237A6-AD77-44ED-B1AC-030C007884C2}" srcOrd="1" destOrd="0" presId="urn:microsoft.com/office/officeart/2005/8/layout/hierarchy6"/>
    <dgm:cxn modelId="{77624664-372B-426C-87D9-32341018E7BE}" type="presParOf" srcId="{FCBC3D87-96DC-41FF-BDB0-7EAC8D314DE4}" destId="{7E5D1A7B-19DB-4815-B286-CA301023ABC2}" srcOrd="3" destOrd="0" presId="urn:microsoft.com/office/officeart/2005/8/layout/hierarchy6"/>
    <dgm:cxn modelId="{07BDC2F3-0633-4E91-87E4-11D503A3365E}" type="presParOf" srcId="{7E5D1A7B-19DB-4815-B286-CA301023ABC2}" destId="{3323D1E0-F3DE-433E-BAF7-C27E83F1C193}" srcOrd="0" destOrd="0" presId="urn:microsoft.com/office/officeart/2005/8/layout/hierarchy6"/>
    <dgm:cxn modelId="{DC9BDE5C-D1B5-4CC7-B550-7CFA2E81E568}" type="presParOf" srcId="{FCBC3D87-96DC-41FF-BDB0-7EAC8D314DE4}" destId="{4AAE7895-3F2D-4374-86BE-19CEB28B03AF}" srcOrd="4" destOrd="0" presId="urn:microsoft.com/office/officeart/2005/8/layout/hierarchy6"/>
    <dgm:cxn modelId="{F6307D8C-E29C-42F3-8256-FA1663EEACDD}" type="presParOf" srcId="{4AAE7895-3F2D-4374-86BE-19CEB28B03AF}" destId="{204EAA49-D242-40CF-898B-638137C6C7AC}" srcOrd="0" destOrd="0" presId="urn:microsoft.com/office/officeart/2005/8/layout/hierarchy6"/>
    <dgm:cxn modelId="{28FB3DC6-67B6-40E7-A1F1-E1B37341F5F2}" type="presParOf" srcId="{4AAE7895-3F2D-4374-86BE-19CEB28B03AF}" destId="{FAD6B50E-0320-4795-82AA-F323A697AD8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CCC93F-2ED1-4445-ACA9-7BB92053DC5A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CE0D1A-6D03-4FCE-9352-33844E6058EC}">
      <dgm:prSet phldrT="[Text]" custT="1"/>
      <dgm:spPr/>
      <dgm:t>
        <a:bodyPr/>
        <a:lstStyle/>
        <a:p>
          <a:r>
            <a:rPr lang="en-US" sz="1600" dirty="0" smtClean="0">
              <a:latin typeface="Palatino Linotype" pitchFamily="18" charset="0"/>
            </a:rPr>
            <a:t>Data mapping</a:t>
          </a:r>
          <a:endParaRPr lang="en-US" sz="1600" dirty="0">
            <a:latin typeface="Palatino Linotype" pitchFamily="18" charset="0"/>
          </a:endParaRPr>
        </a:p>
      </dgm:t>
    </dgm:pt>
    <dgm:pt modelId="{3283021C-0AB9-4054-9EAA-231BADA99D2E}" type="parTrans" cxnId="{994BA5DC-1CDF-4316-90BF-687856EF32D8}">
      <dgm:prSet/>
      <dgm:spPr/>
      <dgm:t>
        <a:bodyPr/>
        <a:lstStyle/>
        <a:p>
          <a:endParaRPr lang="en-US" sz="1600">
            <a:latin typeface="Palatino Linotype" pitchFamily="18" charset="0"/>
          </a:endParaRPr>
        </a:p>
      </dgm:t>
    </dgm:pt>
    <dgm:pt modelId="{014B3A44-235E-4371-A082-1DD8A946F855}" type="sibTrans" cxnId="{994BA5DC-1CDF-4316-90BF-687856EF32D8}">
      <dgm:prSet custT="1"/>
      <dgm:spPr/>
      <dgm:t>
        <a:bodyPr/>
        <a:lstStyle/>
        <a:p>
          <a:endParaRPr lang="en-US" sz="1600">
            <a:latin typeface="Palatino Linotype" pitchFamily="18" charset="0"/>
          </a:endParaRPr>
        </a:p>
      </dgm:t>
    </dgm:pt>
    <dgm:pt modelId="{3902904A-E4EF-45A0-A4EB-952E52CC64E0}">
      <dgm:prSet phldrT="[Text]" custT="1"/>
      <dgm:spPr/>
      <dgm:t>
        <a:bodyPr/>
        <a:lstStyle/>
        <a:p>
          <a:r>
            <a:rPr lang="en-US" sz="1600" dirty="0" smtClean="0">
              <a:latin typeface="Palatino Linotype" pitchFamily="18" charset="0"/>
            </a:rPr>
            <a:t>Map the inter – departmental data flow by TCS based on existing operations</a:t>
          </a:r>
          <a:endParaRPr lang="en-US" sz="1600" dirty="0">
            <a:latin typeface="Palatino Linotype" pitchFamily="18" charset="0"/>
          </a:endParaRPr>
        </a:p>
      </dgm:t>
    </dgm:pt>
    <dgm:pt modelId="{81723FD0-6CC3-467D-BDCA-49CEA742C741}" type="parTrans" cxnId="{4A15DD8D-BD19-4A6C-A6F7-25534809AA2E}">
      <dgm:prSet/>
      <dgm:spPr/>
      <dgm:t>
        <a:bodyPr/>
        <a:lstStyle/>
        <a:p>
          <a:endParaRPr lang="en-US" sz="1600">
            <a:latin typeface="Palatino Linotype" pitchFamily="18" charset="0"/>
          </a:endParaRPr>
        </a:p>
      </dgm:t>
    </dgm:pt>
    <dgm:pt modelId="{16340868-DE73-4E72-A647-9CF5EC187FD0}" type="sibTrans" cxnId="{4A15DD8D-BD19-4A6C-A6F7-25534809AA2E}">
      <dgm:prSet/>
      <dgm:spPr/>
      <dgm:t>
        <a:bodyPr/>
        <a:lstStyle/>
        <a:p>
          <a:endParaRPr lang="en-US" sz="1600">
            <a:latin typeface="Palatino Linotype" pitchFamily="18" charset="0"/>
          </a:endParaRPr>
        </a:p>
      </dgm:t>
    </dgm:pt>
    <dgm:pt modelId="{AE14867A-F3F6-4110-AE91-F66F09395A17}">
      <dgm:prSet phldrT="[Text]" custT="1"/>
      <dgm:spPr/>
      <dgm:t>
        <a:bodyPr/>
        <a:lstStyle/>
        <a:p>
          <a:r>
            <a:rPr lang="en-US" sz="1600" dirty="0" smtClean="0">
              <a:latin typeface="Palatino Linotype" pitchFamily="18" charset="0"/>
            </a:rPr>
            <a:t>Identify data gaps</a:t>
          </a:r>
          <a:endParaRPr lang="en-US" sz="1600" dirty="0">
            <a:latin typeface="Palatino Linotype" pitchFamily="18" charset="0"/>
          </a:endParaRPr>
        </a:p>
      </dgm:t>
    </dgm:pt>
    <dgm:pt modelId="{269F0FFB-B3F0-44E0-A0B9-6C06E650DA8C}" type="parTrans" cxnId="{87FEC721-098F-4C82-9389-CFF1077AC2E0}">
      <dgm:prSet/>
      <dgm:spPr/>
      <dgm:t>
        <a:bodyPr/>
        <a:lstStyle/>
        <a:p>
          <a:endParaRPr lang="en-US" sz="1600">
            <a:latin typeface="Palatino Linotype" pitchFamily="18" charset="0"/>
          </a:endParaRPr>
        </a:p>
      </dgm:t>
    </dgm:pt>
    <dgm:pt modelId="{0C1D85DD-BA84-45FD-B673-2E3D7478A09C}" type="sibTrans" cxnId="{87FEC721-098F-4C82-9389-CFF1077AC2E0}">
      <dgm:prSet custT="1"/>
      <dgm:spPr/>
      <dgm:t>
        <a:bodyPr/>
        <a:lstStyle/>
        <a:p>
          <a:endParaRPr lang="en-US" sz="1600">
            <a:latin typeface="Palatino Linotype" pitchFamily="18" charset="0"/>
          </a:endParaRPr>
        </a:p>
      </dgm:t>
    </dgm:pt>
    <dgm:pt modelId="{3A08DBFE-7758-4F22-9F39-C27071453A98}">
      <dgm:prSet phldrT="[Text]" custT="1"/>
      <dgm:spPr/>
      <dgm:t>
        <a:bodyPr/>
        <a:lstStyle/>
        <a:p>
          <a:r>
            <a:rPr lang="en-US" sz="1600" dirty="0" smtClean="0">
              <a:latin typeface="Palatino Linotype" pitchFamily="18" charset="0"/>
            </a:rPr>
            <a:t>Identify the missing data elements to capture the entire service chain of SWM</a:t>
          </a:r>
          <a:endParaRPr lang="en-US" sz="1600" dirty="0">
            <a:latin typeface="Palatino Linotype" pitchFamily="18" charset="0"/>
          </a:endParaRPr>
        </a:p>
      </dgm:t>
    </dgm:pt>
    <dgm:pt modelId="{C12B7CD0-763A-4BD2-AFE9-2D36AE0D1426}" type="parTrans" cxnId="{F648FED1-4492-45A7-9C35-A647B9F66309}">
      <dgm:prSet/>
      <dgm:spPr/>
      <dgm:t>
        <a:bodyPr/>
        <a:lstStyle/>
        <a:p>
          <a:endParaRPr lang="en-US" sz="1600">
            <a:latin typeface="Palatino Linotype" pitchFamily="18" charset="0"/>
          </a:endParaRPr>
        </a:p>
      </dgm:t>
    </dgm:pt>
    <dgm:pt modelId="{6B46B2A1-CAD2-47B6-BE49-168567878292}" type="sibTrans" cxnId="{F648FED1-4492-45A7-9C35-A647B9F66309}">
      <dgm:prSet/>
      <dgm:spPr/>
      <dgm:t>
        <a:bodyPr/>
        <a:lstStyle/>
        <a:p>
          <a:endParaRPr lang="en-US" sz="1600">
            <a:latin typeface="Palatino Linotype" pitchFamily="18" charset="0"/>
          </a:endParaRPr>
        </a:p>
      </dgm:t>
    </dgm:pt>
    <dgm:pt modelId="{BA5C37F2-F6B7-4841-9BA9-A8882A601D40}">
      <dgm:prSet phldrT="[Text]" custT="1"/>
      <dgm:spPr/>
      <dgm:t>
        <a:bodyPr/>
        <a:lstStyle/>
        <a:p>
          <a:r>
            <a:rPr lang="en-US" sz="1600" dirty="0" smtClean="0">
              <a:latin typeface="Palatino Linotype" pitchFamily="18" charset="0"/>
            </a:rPr>
            <a:t>Integrated in e-governance module</a:t>
          </a:r>
          <a:endParaRPr lang="en-US" sz="1600" dirty="0">
            <a:latin typeface="Palatino Linotype" pitchFamily="18" charset="0"/>
          </a:endParaRPr>
        </a:p>
      </dgm:t>
    </dgm:pt>
    <dgm:pt modelId="{565FF44B-EF28-4470-A3B9-3E4770A380DD}" type="parTrans" cxnId="{4EAE63C4-A75D-4A62-9B33-685400679874}">
      <dgm:prSet/>
      <dgm:spPr/>
      <dgm:t>
        <a:bodyPr/>
        <a:lstStyle/>
        <a:p>
          <a:endParaRPr lang="en-US" sz="1600">
            <a:latin typeface="Palatino Linotype" pitchFamily="18" charset="0"/>
          </a:endParaRPr>
        </a:p>
      </dgm:t>
    </dgm:pt>
    <dgm:pt modelId="{2FD125E4-058B-4ED5-84AA-48A6CF6D480C}" type="sibTrans" cxnId="{4EAE63C4-A75D-4A62-9B33-685400679874}">
      <dgm:prSet/>
      <dgm:spPr/>
      <dgm:t>
        <a:bodyPr/>
        <a:lstStyle/>
        <a:p>
          <a:endParaRPr lang="en-US" sz="1600">
            <a:latin typeface="Palatino Linotype" pitchFamily="18" charset="0"/>
          </a:endParaRPr>
        </a:p>
      </dgm:t>
    </dgm:pt>
    <dgm:pt modelId="{E4CD8B22-D121-4B2E-B9AB-331D88D67691}">
      <dgm:prSet phldrT="[Text]" custT="1"/>
      <dgm:spPr/>
      <dgm:t>
        <a:bodyPr/>
        <a:lstStyle/>
        <a:p>
          <a:r>
            <a:rPr lang="en-US" sz="1600" dirty="0" smtClean="0">
              <a:latin typeface="Palatino Linotype" pitchFamily="18" charset="0"/>
            </a:rPr>
            <a:t>Design the comprehensive module which also capture the future requirements </a:t>
          </a:r>
          <a:endParaRPr lang="en-US" sz="1600" dirty="0">
            <a:latin typeface="Palatino Linotype" pitchFamily="18" charset="0"/>
          </a:endParaRPr>
        </a:p>
      </dgm:t>
    </dgm:pt>
    <dgm:pt modelId="{7B0BA2FA-9756-4131-B438-0567B85E2473}" type="parTrans" cxnId="{D84D2FE0-89E1-4A83-BE3B-DA5DCCD2B971}">
      <dgm:prSet/>
      <dgm:spPr/>
      <dgm:t>
        <a:bodyPr/>
        <a:lstStyle/>
        <a:p>
          <a:endParaRPr lang="en-US" sz="1600">
            <a:latin typeface="Palatino Linotype" pitchFamily="18" charset="0"/>
          </a:endParaRPr>
        </a:p>
      </dgm:t>
    </dgm:pt>
    <dgm:pt modelId="{D9F4DC13-6A64-4693-BD9A-991AA9EBF82B}" type="sibTrans" cxnId="{D84D2FE0-89E1-4A83-BE3B-DA5DCCD2B971}">
      <dgm:prSet/>
      <dgm:spPr/>
      <dgm:t>
        <a:bodyPr/>
        <a:lstStyle/>
        <a:p>
          <a:endParaRPr lang="en-US" sz="1600">
            <a:latin typeface="Palatino Linotype" pitchFamily="18" charset="0"/>
          </a:endParaRPr>
        </a:p>
      </dgm:t>
    </dgm:pt>
    <dgm:pt modelId="{BAE61A01-D9A5-4844-BBE4-E372BE21820D}" type="pres">
      <dgm:prSet presAssocID="{75CCC93F-2ED1-4445-ACA9-7BB92053DC5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A4EECB-D265-48EF-9D9E-41D2BE35617B}" type="pres">
      <dgm:prSet presAssocID="{61CE0D1A-6D03-4FCE-9352-33844E6058EC}" presName="composite" presStyleCnt="0"/>
      <dgm:spPr/>
    </dgm:pt>
    <dgm:pt modelId="{7A548BC9-A0BB-4677-831D-39DD64E35E14}" type="pres">
      <dgm:prSet presAssocID="{61CE0D1A-6D03-4FCE-9352-33844E6058EC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1C0C08-8F13-41EA-92F3-80CDEB7E0F64}" type="pres">
      <dgm:prSet presAssocID="{61CE0D1A-6D03-4FCE-9352-33844E6058EC}" presName="parSh" presStyleLbl="node1" presStyleIdx="0" presStyleCnt="3" custScaleY="155048" custLinFactNeighborY="-45747"/>
      <dgm:spPr/>
      <dgm:t>
        <a:bodyPr/>
        <a:lstStyle/>
        <a:p>
          <a:endParaRPr lang="en-US"/>
        </a:p>
      </dgm:t>
    </dgm:pt>
    <dgm:pt modelId="{589FE0CD-F5E0-40CB-A3D5-F302D486928B}" type="pres">
      <dgm:prSet presAssocID="{61CE0D1A-6D03-4FCE-9352-33844E6058EC}" presName="desTx" presStyleLbl="fgAcc1" presStyleIdx="0" presStyleCnt="3" custScaleX="118245" custLinFactNeighborY="-122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82C9A0-CFE1-4CD5-A121-E1B4503F08CC}" type="pres">
      <dgm:prSet presAssocID="{014B3A44-235E-4371-A082-1DD8A946F85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D5EED5AF-6192-4CF9-A572-DDFB3DF710DA}" type="pres">
      <dgm:prSet presAssocID="{014B3A44-235E-4371-A082-1DD8A946F855}" presName="connTx" presStyleLbl="sibTrans2D1" presStyleIdx="0" presStyleCnt="2"/>
      <dgm:spPr/>
      <dgm:t>
        <a:bodyPr/>
        <a:lstStyle/>
        <a:p>
          <a:endParaRPr lang="en-US"/>
        </a:p>
      </dgm:t>
    </dgm:pt>
    <dgm:pt modelId="{7D7EB655-6FAF-46A4-9F50-5E3DF4EBB0C2}" type="pres">
      <dgm:prSet presAssocID="{AE14867A-F3F6-4110-AE91-F66F09395A17}" presName="composite" presStyleCnt="0"/>
      <dgm:spPr/>
    </dgm:pt>
    <dgm:pt modelId="{4F5C5890-364D-4B88-A77E-A1864D3F3E04}" type="pres">
      <dgm:prSet presAssocID="{AE14867A-F3F6-4110-AE91-F66F09395A17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E2ADE2-8A05-4893-9D38-E4F292B82ADD}" type="pres">
      <dgm:prSet presAssocID="{AE14867A-F3F6-4110-AE91-F66F09395A17}" presName="parSh" presStyleLbl="node1" presStyleIdx="1" presStyleCnt="3" custScaleY="163188" custLinFactNeighborY="-45747"/>
      <dgm:spPr/>
      <dgm:t>
        <a:bodyPr/>
        <a:lstStyle/>
        <a:p>
          <a:endParaRPr lang="en-US"/>
        </a:p>
      </dgm:t>
    </dgm:pt>
    <dgm:pt modelId="{3E78D334-2588-4220-B1D5-E9B16821D327}" type="pres">
      <dgm:prSet presAssocID="{AE14867A-F3F6-4110-AE91-F66F09395A17}" presName="desTx" presStyleLbl="fgAcc1" presStyleIdx="1" presStyleCnt="3" custScaleX="118245" custLinFactNeighborY="-13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21D1C6-B067-46DE-AA85-17B0E4590BE5}" type="pres">
      <dgm:prSet presAssocID="{0C1D85DD-BA84-45FD-B673-2E3D7478A09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ABC0EBA-2CFA-41BB-AFBF-E69FF5090C9D}" type="pres">
      <dgm:prSet presAssocID="{0C1D85DD-BA84-45FD-B673-2E3D7478A09C}" presName="connTx" presStyleLbl="sibTrans2D1" presStyleIdx="1" presStyleCnt="2"/>
      <dgm:spPr/>
      <dgm:t>
        <a:bodyPr/>
        <a:lstStyle/>
        <a:p>
          <a:endParaRPr lang="en-US"/>
        </a:p>
      </dgm:t>
    </dgm:pt>
    <dgm:pt modelId="{1CEC4E49-D817-4B68-892E-8631223F2DAC}" type="pres">
      <dgm:prSet presAssocID="{BA5C37F2-F6B7-4841-9BA9-A8882A601D40}" presName="composite" presStyleCnt="0"/>
      <dgm:spPr/>
    </dgm:pt>
    <dgm:pt modelId="{D973BA91-713E-4AA5-B8B0-51A8B2C3EF9B}" type="pres">
      <dgm:prSet presAssocID="{BA5C37F2-F6B7-4841-9BA9-A8882A601D40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4723C-62AB-4C12-94E2-2C417D6035D3}" type="pres">
      <dgm:prSet presAssocID="{BA5C37F2-F6B7-4841-9BA9-A8882A601D40}" presName="parSh" presStyleLbl="node1" presStyleIdx="2" presStyleCnt="3" custScaleY="163188" custLinFactNeighborY="-45747"/>
      <dgm:spPr/>
      <dgm:t>
        <a:bodyPr/>
        <a:lstStyle/>
        <a:p>
          <a:endParaRPr lang="en-US"/>
        </a:p>
      </dgm:t>
    </dgm:pt>
    <dgm:pt modelId="{0B53FDC0-50B9-4213-9AD2-C05C39F8EB33}" type="pres">
      <dgm:prSet presAssocID="{BA5C37F2-F6B7-4841-9BA9-A8882A601D40}" presName="desTx" presStyleLbl="fgAcc1" presStyleIdx="2" presStyleCnt="3" custScaleX="118245" custLinFactNeighborY="-13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4D2FE0-89E1-4A83-BE3B-DA5DCCD2B971}" srcId="{BA5C37F2-F6B7-4841-9BA9-A8882A601D40}" destId="{E4CD8B22-D121-4B2E-B9AB-331D88D67691}" srcOrd="0" destOrd="0" parTransId="{7B0BA2FA-9756-4131-B438-0567B85E2473}" sibTransId="{D9F4DC13-6A64-4693-BD9A-991AA9EBF82B}"/>
    <dgm:cxn modelId="{87FEC721-098F-4C82-9389-CFF1077AC2E0}" srcId="{75CCC93F-2ED1-4445-ACA9-7BB92053DC5A}" destId="{AE14867A-F3F6-4110-AE91-F66F09395A17}" srcOrd="1" destOrd="0" parTransId="{269F0FFB-B3F0-44E0-A0B9-6C06E650DA8C}" sibTransId="{0C1D85DD-BA84-45FD-B673-2E3D7478A09C}"/>
    <dgm:cxn modelId="{D8EB0094-2653-4574-A359-C8E8D7B06B87}" type="presOf" srcId="{61CE0D1A-6D03-4FCE-9352-33844E6058EC}" destId="{DC1C0C08-8F13-41EA-92F3-80CDEB7E0F64}" srcOrd="1" destOrd="0" presId="urn:microsoft.com/office/officeart/2005/8/layout/process3"/>
    <dgm:cxn modelId="{4A15DD8D-BD19-4A6C-A6F7-25534809AA2E}" srcId="{61CE0D1A-6D03-4FCE-9352-33844E6058EC}" destId="{3902904A-E4EF-45A0-A4EB-952E52CC64E0}" srcOrd="0" destOrd="0" parTransId="{81723FD0-6CC3-467D-BDCA-49CEA742C741}" sibTransId="{16340868-DE73-4E72-A647-9CF5EC187FD0}"/>
    <dgm:cxn modelId="{D1B31513-CEBF-49BF-B81A-DE9F15572AF7}" type="presOf" srcId="{3902904A-E4EF-45A0-A4EB-952E52CC64E0}" destId="{589FE0CD-F5E0-40CB-A3D5-F302D486928B}" srcOrd="0" destOrd="0" presId="urn:microsoft.com/office/officeart/2005/8/layout/process3"/>
    <dgm:cxn modelId="{0DBFD6D4-BB5A-4D48-A32E-ABBCD636EAFA}" type="presOf" srcId="{75CCC93F-2ED1-4445-ACA9-7BB92053DC5A}" destId="{BAE61A01-D9A5-4844-BBE4-E372BE21820D}" srcOrd="0" destOrd="0" presId="urn:microsoft.com/office/officeart/2005/8/layout/process3"/>
    <dgm:cxn modelId="{09BFDC19-C61B-4C12-90AE-D113EB04CB24}" type="presOf" srcId="{3A08DBFE-7758-4F22-9F39-C27071453A98}" destId="{3E78D334-2588-4220-B1D5-E9B16821D327}" srcOrd="0" destOrd="0" presId="urn:microsoft.com/office/officeart/2005/8/layout/process3"/>
    <dgm:cxn modelId="{6FDA62BE-CDFA-4A0E-851D-4E6316F615A8}" type="presOf" srcId="{0C1D85DD-BA84-45FD-B673-2E3D7478A09C}" destId="{7ABC0EBA-2CFA-41BB-AFBF-E69FF5090C9D}" srcOrd="1" destOrd="0" presId="urn:microsoft.com/office/officeart/2005/8/layout/process3"/>
    <dgm:cxn modelId="{AB08B122-326B-427D-A7FC-E6A6D439578B}" type="presOf" srcId="{0C1D85DD-BA84-45FD-B673-2E3D7478A09C}" destId="{B621D1C6-B067-46DE-AA85-17B0E4590BE5}" srcOrd="0" destOrd="0" presId="urn:microsoft.com/office/officeart/2005/8/layout/process3"/>
    <dgm:cxn modelId="{383E8DA2-BFD5-4719-AD1C-5BCCB8C30DB6}" type="presOf" srcId="{BA5C37F2-F6B7-4841-9BA9-A8882A601D40}" destId="{D973BA91-713E-4AA5-B8B0-51A8B2C3EF9B}" srcOrd="0" destOrd="0" presId="urn:microsoft.com/office/officeart/2005/8/layout/process3"/>
    <dgm:cxn modelId="{4EAE63C4-A75D-4A62-9B33-685400679874}" srcId="{75CCC93F-2ED1-4445-ACA9-7BB92053DC5A}" destId="{BA5C37F2-F6B7-4841-9BA9-A8882A601D40}" srcOrd="2" destOrd="0" parTransId="{565FF44B-EF28-4470-A3B9-3E4770A380DD}" sibTransId="{2FD125E4-058B-4ED5-84AA-48A6CF6D480C}"/>
    <dgm:cxn modelId="{D19AC5E7-88AF-4D8C-A64C-7D6F64B85794}" type="presOf" srcId="{BA5C37F2-F6B7-4841-9BA9-A8882A601D40}" destId="{9D44723C-62AB-4C12-94E2-2C417D6035D3}" srcOrd="1" destOrd="0" presId="urn:microsoft.com/office/officeart/2005/8/layout/process3"/>
    <dgm:cxn modelId="{4BE43B34-3D61-4E2B-9310-97ECED535425}" type="presOf" srcId="{014B3A44-235E-4371-A082-1DD8A946F855}" destId="{3782C9A0-CFE1-4CD5-A121-E1B4503F08CC}" srcOrd="0" destOrd="0" presId="urn:microsoft.com/office/officeart/2005/8/layout/process3"/>
    <dgm:cxn modelId="{02AE2DAF-CB62-46E4-ACDA-DA821D29DFE8}" type="presOf" srcId="{AE14867A-F3F6-4110-AE91-F66F09395A17}" destId="{43E2ADE2-8A05-4893-9D38-E4F292B82ADD}" srcOrd="1" destOrd="0" presId="urn:microsoft.com/office/officeart/2005/8/layout/process3"/>
    <dgm:cxn modelId="{83341085-1ED4-4459-ABA8-DF22B4F65696}" type="presOf" srcId="{E4CD8B22-D121-4B2E-B9AB-331D88D67691}" destId="{0B53FDC0-50B9-4213-9AD2-C05C39F8EB33}" srcOrd="0" destOrd="0" presId="urn:microsoft.com/office/officeart/2005/8/layout/process3"/>
    <dgm:cxn modelId="{5926488E-C9C2-4520-96A7-E6067504F4D6}" type="presOf" srcId="{014B3A44-235E-4371-A082-1DD8A946F855}" destId="{D5EED5AF-6192-4CF9-A572-DDFB3DF710DA}" srcOrd="1" destOrd="0" presId="urn:microsoft.com/office/officeart/2005/8/layout/process3"/>
    <dgm:cxn modelId="{D16CC176-260E-4DBB-8F7D-BA702C31B3F6}" type="presOf" srcId="{AE14867A-F3F6-4110-AE91-F66F09395A17}" destId="{4F5C5890-364D-4B88-A77E-A1864D3F3E04}" srcOrd="0" destOrd="0" presId="urn:microsoft.com/office/officeart/2005/8/layout/process3"/>
    <dgm:cxn modelId="{994BA5DC-1CDF-4316-90BF-687856EF32D8}" srcId="{75CCC93F-2ED1-4445-ACA9-7BB92053DC5A}" destId="{61CE0D1A-6D03-4FCE-9352-33844E6058EC}" srcOrd="0" destOrd="0" parTransId="{3283021C-0AB9-4054-9EAA-231BADA99D2E}" sibTransId="{014B3A44-235E-4371-A082-1DD8A946F855}"/>
    <dgm:cxn modelId="{28A5E41D-8E80-432F-B020-08AE62DF7566}" type="presOf" srcId="{61CE0D1A-6D03-4FCE-9352-33844E6058EC}" destId="{7A548BC9-A0BB-4677-831D-39DD64E35E14}" srcOrd="0" destOrd="0" presId="urn:microsoft.com/office/officeart/2005/8/layout/process3"/>
    <dgm:cxn modelId="{F648FED1-4492-45A7-9C35-A647B9F66309}" srcId="{AE14867A-F3F6-4110-AE91-F66F09395A17}" destId="{3A08DBFE-7758-4F22-9F39-C27071453A98}" srcOrd="0" destOrd="0" parTransId="{C12B7CD0-763A-4BD2-AFE9-2D36AE0D1426}" sibTransId="{6B46B2A1-CAD2-47B6-BE49-168567878292}"/>
    <dgm:cxn modelId="{2F6882FE-44DF-4B63-95C3-F810018F8CC6}" type="presParOf" srcId="{BAE61A01-D9A5-4844-BBE4-E372BE21820D}" destId="{0CA4EECB-D265-48EF-9D9E-41D2BE35617B}" srcOrd="0" destOrd="0" presId="urn:microsoft.com/office/officeart/2005/8/layout/process3"/>
    <dgm:cxn modelId="{69F147BF-708A-4182-8C98-35C6C2EC253B}" type="presParOf" srcId="{0CA4EECB-D265-48EF-9D9E-41D2BE35617B}" destId="{7A548BC9-A0BB-4677-831D-39DD64E35E14}" srcOrd="0" destOrd="0" presId="urn:microsoft.com/office/officeart/2005/8/layout/process3"/>
    <dgm:cxn modelId="{C454FDCB-B638-4149-BE42-C8A633966566}" type="presParOf" srcId="{0CA4EECB-D265-48EF-9D9E-41D2BE35617B}" destId="{DC1C0C08-8F13-41EA-92F3-80CDEB7E0F64}" srcOrd="1" destOrd="0" presId="urn:microsoft.com/office/officeart/2005/8/layout/process3"/>
    <dgm:cxn modelId="{9ADA3B80-B845-43F0-B433-D21F97C454C7}" type="presParOf" srcId="{0CA4EECB-D265-48EF-9D9E-41D2BE35617B}" destId="{589FE0CD-F5E0-40CB-A3D5-F302D486928B}" srcOrd="2" destOrd="0" presId="urn:microsoft.com/office/officeart/2005/8/layout/process3"/>
    <dgm:cxn modelId="{14A31199-158C-48D4-8B26-11A087F9FA91}" type="presParOf" srcId="{BAE61A01-D9A5-4844-BBE4-E372BE21820D}" destId="{3782C9A0-CFE1-4CD5-A121-E1B4503F08CC}" srcOrd="1" destOrd="0" presId="urn:microsoft.com/office/officeart/2005/8/layout/process3"/>
    <dgm:cxn modelId="{D0576DA6-DE37-40D3-9BE1-488131D04483}" type="presParOf" srcId="{3782C9A0-CFE1-4CD5-A121-E1B4503F08CC}" destId="{D5EED5AF-6192-4CF9-A572-DDFB3DF710DA}" srcOrd="0" destOrd="0" presId="urn:microsoft.com/office/officeart/2005/8/layout/process3"/>
    <dgm:cxn modelId="{33B3E9B7-C51B-4DBC-BFC5-DC5AFFFF8D3A}" type="presParOf" srcId="{BAE61A01-D9A5-4844-BBE4-E372BE21820D}" destId="{7D7EB655-6FAF-46A4-9F50-5E3DF4EBB0C2}" srcOrd="2" destOrd="0" presId="urn:microsoft.com/office/officeart/2005/8/layout/process3"/>
    <dgm:cxn modelId="{571CA76A-4F96-4390-9841-953A17C1D644}" type="presParOf" srcId="{7D7EB655-6FAF-46A4-9F50-5E3DF4EBB0C2}" destId="{4F5C5890-364D-4B88-A77E-A1864D3F3E04}" srcOrd="0" destOrd="0" presId="urn:microsoft.com/office/officeart/2005/8/layout/process3"/>
    <dgm:cxn modelId="{0C5BA1AB-3A6A-4E91-921D-BE88E59F3D01}" type="presParOf" srcId="{7D7EB655-6FAF-46A4-9F50-5E3DF4EBB0C2}" destId="{43E2ADE2-8A05-4893-9D38-E4F292B82ADD}" srcOrd="1" destOrd="0" presId="urn:microsoft.com/office/officeart/2005/8/layout/process3"/>
    <dgm:cxn modelId="{3068B4EE-801A-4E60-BE7E-B072BB7871FD}" type="presParOf" srcId="{7D7EB655-6FAF-46A4-9F50-5E3DF4EBB0C2}" destId="{3E78D334-2588-4220-B1D5-E9B16821D327}" srcOrd="2" destOrd="0" presId="urn:microsoft.com/office/officeart/2005/8/layout/process3"/>
    <dgm:cxn modelId="{C3CFB9F6-61C0-4523-B9FC-B271A129BDC4}" type="presParOf" srcId="{BAE61A01-D9A5-4844-BBE4-E372BE21820D}" destId="{B621D1C6-B067-46DE-AA85-17B0E4590BE5}" srcOrd="3" destOrd="0" presId="urn:microsoft.com/office/officeart/2005/8/layout/process3"/>
    <dgm:cxn modelId="{8604EC2B-075D-47F0-8BAE-AC21EFAEE6DD}" type="presParOf" srcId="{B621D1C6-B067-46DE-AA85-17B0E4590BE5}" destId="{7ABC0EBA-2CFA-41BB-AFBF-E69FF5090C9D}" srcOrd="0" destOrd="0" presId="urn:microsoft.com/office/officeart/2005/8/layout/process3"/>
    <dgm:cxn modelId="{F11287C6-1302-4A54-9D07-DA6A90A8A32B}" type="presParOf" srcId="{BAE61A01-D9A5-4844-BBE4-E372BE21820D}" destId="{1CEC4E49-D817-4B68-892E-8631223F2DAC}" srcOrd="4" destOrd="0" presId="urn:microsoft.com/office/officeart/2005/8/layout/process3"/>
    <dgm:cxn modelId="{1FA45C8A-F6E6-48BF-B873-3B862F0E7061}" type="presParOf" srcId="{1CEC4E49-D817-4B68-892E-8631223F2DAC}" destId="{D973BA91-713E-4AA5-B8B0-51A8B2C3EF9B}" srcOrd="0" destOrd="0" presId="urn:microsoft.com/office/officeart/2005/8/layout/process3"/>
    <dgm:cxn modelId="{0D1573FE-58A6-4A43-B50E-6808718FDC37}" type="presParOf" srcId="{1CEC4E49-D817-4B68-892E-8631223F2DAC}" destId="{9D44723C-62AB-4C12-94E2-2C417D6035D3}" srcOrd="1" destOrd="0" presId="urn:microsoft.com/office/officeart/2005/8/layout/process3"/>
    <dgm:cxn modelId="{43092369-B2BB-4451-AD82-436B4165106C}" type="presParOf" srcId="{1CEC4E49-D817-4B68-892E-8631223F2DAC}" destId="{0B53FDC0-50B9-4213-9AD2-C05C39F8EB3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3ED405-0532-4F05-B4B6-7E158289CBB9}" type="doc">
      <dgm:prSet loTypeId="urn:microsoft.com/office/officeart/2005/8/layout/radial4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BBB0A70D-066E-4D3C-9752-019CD12F4B27}">
      <dgm:prSet phldrT="[Text]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1600" b="0" dirty="0" smtClean="0">
              <a:solidFill>
                <a:schemeClr val="bg1"/>
              </a:solidFill>
              <a:latin typeface="Palatino Linotype" pitchFamily="18" charset="0"/>
            </a:rPr>
            <a:t>Coverage of water supply in city</a:t>
          </a:r>
          <a:endParaRPr lang="en-US" sz="1600" b="0" dirty="0">
            <a:solidFill>
              <a:schemeClr val="bg1"/>
            </a:solidFill>
            <a:latin typeface="Palatino Linotype" pitchFamily="18" charset="0"/>
          </a:endParaRPr>
        </a:p>
      </dgm:t>
    </dgm:pt>
    <dgm:pt modelId="{0F45A482-D873-4E23-B992-08B4B769C465}" type="parTrans" cxnId="{D2ADD8DD-F0B4-48AE-8A96-3D634B01FB53}">
      <dgm:prSet/>
      <dgm:spPr/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F7B864A4-ADAA-43FA-A20F-26AEBD5DE4EE}" type="sibTrans" cxnId="{D2ADD8DD-F0B4-48AE-8A96-3D634B01FB53}">
      <dgm:prSet/>
      <dgm:spPr/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3468A7B7-91EF-4EC7-9D17-2E2EC3601B08}">
      <dgm:prSet phldrT="[Text]"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200" dirty="0" smtClean="0">
              <a:solidFill>
                <a:schemeClr val="accent1"/>
              </a:solidFill>
              <a:latin typeface="Palatino Linotype" pitchFamily="18" charset="0"/>
            </a:rPr>
            <a:t>Household survey</a:t>
          </a:r>
          <a:endParaRPr lang="en-US" sz="1200" dirty="0">
            <a:solidFill>
              <a:schemeClr val="accent1"/>
            </a:solidFill>
            <a:latin typeface="Palatino Linotype" pitchFamily="18" charset="0"/>
          </a:endParaRPr>
        </a:p>
      </dgm:t>
    </dgm:pt>
    <dgm:pt modelId="{4A1707AF-9AAC-4512-A20F-263B7D63C646}" type="parTrans" cxnId="{50E90F77-432C-4694-B75A-C1054BD73C9F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ECA834E3-6971-4FBE-8FCF-B17903D1E796}" type="sibTrans" cxnId="{50E90F77-432C-4694-B75A-C1054BD73C9F}">
      <dgm:prSet/>
      <dgm:spPr/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5AB821DE-603C-4B44-873B-A2A491B8A6DE}">
      <dgm:prSet phldrT="[Text]" custT="1"/>
      <dgm:spPr>
        <a:solidFill>
          <a:schemeClr val="bg1"/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200" b="0" dirty="0" smtClean="0">
              <a:solidFill>
                <a:schemeClr val="accent1"/>
              </a:solidFill>
              <a:latin typeface="Palatino Linotype" pitchFamily="18" charset="0"/>
            </a:rPr>
            <a:t>Regularize unauthorized connections</a:t>
          </a:r>
          <a:endParaRPr lang="en-US" sz="1200" b="0" dirty="0">
            <a:solidFill>
              <a:schemeClr val="accent1"/>
            </a:solidFill>
            <a:latin typeface="Palatino Linotype" pitchFamily="18" charset="0"/>
          </a:endParaRPr>
        </a:p>
      </dgm:t>
    </dgm:pt>
    <dgm:pt modelId="{7BD77C27-D940-4D8B-9408-B44999602D20}" type="parTrans" cxnId="{B2AD1EDF-8681-4427-856F-CDE02D2118E6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D0888FB5-AD97-453A-A710-A401F0F73C36}" type="sibTrans" cxnId="{B2AD1EDF-8681-4427-856F-CDE02D2118E6}">
      <dgm:prSet/>
      <dgm:spPr/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88D20E29-D650-4BC7-B9E7-3A8C1FA1456B}">
      <dgm:prSet phldrT="[Text]"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200" dirty="0" smtClean="0">
              <a:solidFill>
                <a:schemeClr val="accent1"/>
              </a:solidFill>
              <a:latin typeface="Palatino Linotype" pitchFamily="18" charset="0"/>
            </a:rPr>
            <a:t>Simplifying new connection  procedure</a:t>
          </a:r>
          <a:endParaRPr lang="en-US" sz="1200" dirty="0">
            <a:solidFill>
              <a:schemeClr val="accent1"/>
            </a:solidFill>
            <a:latin typeface="Palatino Linotype" pitchFamily="18" charset="0"/>
          </a:endParaRPr>
        </a:p>
      </dgm:t>
    </dgm:pt>
    <dgm:pt modelId="{BE54A72F-50C9-45B5-8B5A-120449A026BA}" type="parTrans" cxnId="{A66D2652-7084-4984-AE19-4702652A069F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D855D30F-7E7B-4345-8D83-A99AEF409095}" type="sibTrans" cxnId="{A66D2652-7084-4984-AE19-4702652A069F}">
      <dgm:prSet/>
      <dgm:spPr/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683366C1-F464-4AF2-987E-193B601B28C3}">
      <dgm:prSet phldrT="[Text]"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200" dirty="0" smtClean="0">
              <a:solidFill>
                <a:schemeClr val="accent1"/>
              </a:solidFill>
              <a:latin typeface="Palatino Linotype" pitchFamily="18" charset="0"/>
            </a:rPr>
            <a:t>Policy for infrastructure provision in slums</a:t>
          </a:r>
          <a:endParaRPr lang="en-US" sz="1200" dirty="0">
            <a:solidFill>
              <a:schemeClr val="accent1"/>
            </a:solidFill>
            <a:latin typeface="Palatino Linotype" pitchFamily="18" charset="0"/>
          </a:endParaRPr>
        </a:p>
      </dgm:t>
    </dgm:pt>
    <dgm:pt modelId="{001A8B43-5E0A-4728-9828-CF6735A93603}" type="sibTrans" cxnId="{F95AC60C-8798-4A5F-B70D-0A3C58EF5E0C}">
      <dgm:prSet/>
      <dgm:spPr/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9E463A3D-8AE5-4C12-969B-7B07B6D46CF7}" type="parTrans" cxnId="{F95AC60C-8798-4A5F-B70D-0A3C58EF5E0C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B719EE2A-1E50-408E-8A9C-450D135FBDBF}">
      <dgm:prSet phldrT="[Text]"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200" dirty="0" smtClean="0">
              <a:solidFill>
                <a:schemeClr val="accent1"/>
              </a:solidFill>
              <a:latin typeface="Palatino Linotype" pitchFamily="18" charset="0"/>
            </a:rPr>
            <a:t>Increase connections with existing distribution network</a:t>
          </a:r>
          <a:endParaRPr lang="en-US" sz="1200" dirty="0">
            <a:solidFill>
              <a:schemeClr val="accent1"/>
            </a:solidFill>
            <a:latin typeface="Palatino Linotype" pitchFamily="18" charset="0"/>
          </a:endParaRPr>
        </a:p>
      </dgm:t>
    </dgm:pt>
    <dgm:pt modelId="{E3E03F71-82DA-4D5E-9306-312B75D7150E}" type="parTrans" cxnId="{D6C83858-D02D-4215-AE02-61497C55B52C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A9FF4ED7-98CF-418E-ADFD-4E7F9724A1AF}" type="sibTrans" cxnId="{D6C83858-D02D-4215-AE02-61497C55B52C}">
      <dgm:prSet/>
      <dgm:spPr/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023E118C-AC14-406B-BD35-E38E5A1F4F9D}">
      <dgm:prSet phldrT="[Text]"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200" dirty="0" smtClean="0">
              <a:solidFill>
                <a:schemeClr val="accent1"/>
              </a:solidFill>
              <a:latin typeface="Palatino Linotype" pitchFamily="18" charset="0"/>
            </a:rPr>
            <a:t>Lay new water supply distribution network</a:t>
          </a:r>
          <a:endParaRPr lang="en-US" sz="1200" dirty="0">
            <a:solidFill>
              <a:schemeClr val="accent1"/>
            </a:solidFill>
            <a:latin typeface="Palatino Linotype" pitchFamily="18" charset="0"/>
          </a:endParaRPr>
        </a:p>
      </dgm:t>
    </dgm:pt>
    <dgm:pt modelId="{A46D1934-2F74-4B27-8A60-7E183A99E11D}" type="parTrans" cxnId="{F3CC6358-7472-47E1-A38A-5AAE98A0C851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13633A4C-4F55-4DE4-A065-F593A6254997}" type="sibTrans" cxnId="{F3CC6358-7472-47E1-A38A-5AAE98A0C851}">
      <dgm:prSet/>
      <dgm:spPr/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3BAA08B2-8CD1-4004-93A5-88FEAFBDACD4}">
      <dgm:prSet phldrT="[Text]"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200" dirty="0" smtClean="0">
              <a:solidFill>
                <a:schemeClr val="accent1"/>
              </a:solidFill>
              <a:latin typeface="Palatino Linotype" pitchFamily="18" charset="0"/>
            </a:rPr>
            <a:t>Convert stand posts/public taps into group connections</a:t>
          </a:r>
          <a:endParaRPr lang="en-US" sz="1200" dirty="0">
            <a:solidFill>
              <a:schemeClr val="accent1"/>
            </a:solidFill>
            <a:latin typeface="Palatino Linotype" pitchFamily="18" charset="0"/>
          </a:endParaRPr>
        </a:p>
      </dgm:t>
    </dgm:pt>
    <dgm:pt modelId="{D0E233DF-011D-4F95-923A-85C7A763D895}" type="parTrans" cxnId="{86AA0423-2B32-4C37-ABA9-D7AD94A53DFB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A151ED4A-7F56-4D19-9B4D-EE83A571752E}" type="sibTrans" cxnId="{86AA0423-2B32-4C37-ABA9-D7AD94A53DFB}">
      <dgm:prSet/>
      <dgm:spPr/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3ACE7545-4F2B-4316-AF1A-7A3BDFF1D5C7}">
      <dgm:prSet phldrT="[Text]"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200" dirty="0" smtClean="0">
              <a:solidFill>
                <a:schemeClr val="accent1"/>
              </a:solidFill>
              <a:latin typeface="Palatino Linotype" pitchFamily="18" charset="0"/>
            </a:rPr>
            <a:t>Lay internal infrastructure lines in slums</a:t>
          </a:r>
          <a:endParaRPr lang="en-US" sz="1200" dirty="0">
            <a:solidFill>
              <a:schemeClr val="accent1"/>
            </a:solidFill>
            <a:latin typeface="Palatino Linotype" pitchFamily="18" charset="0"/>
          </a:endParaRPr>
        </a:p>
      </dgm:t>
    </dgm:pt>
    <dgm:pt modelId="{8FD4559F-4F44-4B5B-A024-88F3CF962156}" type="parTrans" cxnId="{162DEB88-F4F3-4AC2-8411-8FF848C00A66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A042C2AA-7948-45A9-A6F1-15CB087BC8D5}" type="sibTrans" cxnId="{162DEB88-F4F3-4AC2-8411-8FF848C00A66}">
      <dgm:prSet/>
      <dgm:spPr/>
      <dgm:t>
        <a:bodyPr/>
        <a:lstStyle/>
        <a:p>
          <a:endParaRPr lang="en-US" sz="1200">
            <a:solidFill>
              <a:schemeClr val="accent1"/>
            </a:solidFill>
            <a:latin typeface="Palatino Linotype" pitchFamily="18" charset="0"/>
          </a:endParaRPr>
        </a:p>
      </dgm:t>
    </dgm:pt>
    <dgm:pt modelId="{C7804C95-7FB8-4C9F-A854-3BFCD4A72EF2}" type="pres">
      <dgm:prSet presAssocID="{D93ED405-0532-4F05-B4B6-7E158289CBB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E25D89-B084-471E-A03A-018AFB1C9336}" type="pres">
      <dgm:prSet presAssocID="{BBB0A70D-066E-4D3C-9752-019CD12F4B27}" presName="centerShape" presStyleLbl="node0" presStyleIdx="0" presStyleCnt="1" custScaleX="126383" custScaleY="82976"/>
      <dgm:spPr/>
      <dgm:t>
        <a:bodyPr/>
        <a:lstStyle/>
        <a:p>
          <a:endParaRPr lang="en-US"/>
        </a:p>
      </dgm:t>
    </dgm:pt>
    <dgm:pt modelId="{94D1A139-062F-4A5E-BD15-6CCD033D6DF7}" type="pres">
      <dgm:prSet presAssocID="{4A1707AF-9AAC-4512-A20F-263B7D63C646}" presName="parTrans" presStyleLbl="bgSibTrans2D1" presStyleIdx="0" presStyleCnt="8"/>
      <dgm:spPr/>
      <dgm:t>
        <a:bodyPr/>
        <a:lstStyle/>
        <a:p>
          <a:endParaRPr lang="en-US"/>
        </a:p>
      </dgm:t>
    </dgm:pt>
    <dgm:pt modelId="{DF260FBF-12E0-4830-A57E-52DC65A3B94F}" type="pres">
      <dgm:prSet presAssocID="{3468A7B7-91EF-4EC7-9D17-2E2EC3601B08}" presName="node" presStyleLbl="node1" presStyleIdx="0" presStyleCnt="8" custScaleX="103999" custScaleY="99999" custRadScaleRad="87624" custRadScaleInc="-78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51966-39F7-4C4E-826A-B6D86EC90331}" type="pres">
      <dgm:prSet presAssocID="{7BD77C27-D940-4D8B-9408-B44999602D20}" presName="parTrans" presStyleLbl="bgSibTrans2D1" presStyleIdx="1" presStyleCnt="8"/>
      <dgm:spPr/>
      <dgm:t>
        <a:bodyPr/>
        <a:lstStyle/>
        <a:p>
          <a:endParaRPr lang="en-US"/>
        </a:p>
      </dgm:t>
    </dgm:pt>
    <dgm:pt modelId="{73A1BE4B-EA0E-477E-A664-18CF0A2A82FF}" type="pres">
      <dgm:prSet presAssocID="{5AB821DE-603C-4B44-873B-A2A491B8A6DE}" presName="node" presStyleLbl="node1" presStyleIdx="1" presStyleCnt="8" custScaleX="118383" custScaleY="133261" custRadScaleRad="97003" custRadScaleInc="-185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3533FB-F757-4D03-8BF1-B73BB8B64626}" type="pres">
      <dgm:prSet presAssocID="{BE54A72F-50C9-45B5-8B5A-120449A026BA}" presName="parTrans" presStyleLbl="bgSibTrans2D1" presStyleIdx="2" presStyleCnt="8"/>
      <dgm:spPr/>
      <dgm:t>
        <a:bodyPr/>
        <a:lstStyle/>
        <a:p>
          <a:endParaRPr lang="en-US"/>
        </a:p>
      </dgm:t>
    </dgm:pt>
    <dgm:pt modelId="{C60F8669-1CE2-4A7F-8682-8F0984F40866}" type="pres">
      <dgm:prSet presAssocID="{88D20E29-D650-4BC7-B9E7-3A8C1FA1456B}" presName="node" presStyleLbl="node1" presStyleIdx="2" presStyleCnt="8" custScaleX="112020" custScaleY="135699" custRadScaleRad="101063" custRadScaleInc="-33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A33268-E6D2-462D-8A2F-C758FE2B7D9C}" type="pres">
      <dgm:prSet presAssocID="{9E463A3D-8AE5-4C12-969B-7B07B6D46CF7}" presName="parTrans" presStyleLbl="bgSibTrans2D1" presStyleIdx="3" presStyleCnt="8"/>
      <dgm:spPr/>
      <dgm:t>
        <a:bodyPr/>
        <a:lstStyle/>
        <a:p>
          <a:endParaRPr lang="en-US"/>
        </a:p>
      </dgm:t>
    </dgm:pt>
    <dgm:pt modelId="{4FFE9E08-E373-4630-B4B8-0718AE948DAF}" type="pres">
      <dgm:prSet presAssocID="{683366C1-F464-4AF2-987E-193B601B28C3}" presName="node" presStyleLbl="node1" presStyleIdx="3" presStyleCnt="8" custScaleX="121160" custScaleY="145370" custRadScaleRad="99144" custRadScaleInc="105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17B2A8-75D4-4F49-9FBE-E71ED1D4121D}" type="pres">
      <dgm:prSet presAssocID="{E3E03F71-82DA-4D5E-9306-312B75D7150E}" presName="parTrans" presStyleLbl="bgSibTrans2D1" presStyleIdx="4" presStyleCnt="8"/>
      <dgm:spPr/>
      <dgm:t>
        <a:bodyPr/>
        <a:lstStyle/>
        <a:p>
          <a:endParaRPr lang="en-US"/>
        </a:p>
      </dgm:t>
    </dgm:pt>
    <dgm:pt modelId="{45DDEAE3-F8BC-4F06-B219-436A2587F189}" type="pres">
      <dgm:prSet presAssocID="{B719EE2A-1E50-408E-8A9C-450D135FBDBF}" presName="node" presStyleLbl="node1" presStyleIdx="4" presStyleCnt="8" custScaleX="121157" custScaleY="152102" custRadScaleRad="102048" custRadScaleInc="171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62328C-BF99-4C93-B0A2-2B0A7D878533}" type="pres">
      <dgm:prSet presAssocID="{D0E233DF-011D-4F95-923A-85C7A763D895}" presName="parTrans" presStyleLbl="bgSibTrans2D1" presStyleIdx="5" presStyleCnt="8"/>
      <dgm:spPr/>
      <dgm:t>
        <a:bodyPr/>
        <a:lstStyle/>
        <a:p>
          <a:endParaRPr lang="en-US"/>
        </a:p>
      </dgm:t>
    </dgm:pt>
    <dgm:pt modelId="{2A1003AE-8D6E-4930-9220-124644D94A68}" type="pres">
      <dgm:prSet presAssocID="{3BAA08B2-8CD1-4004-93A5-88FEAFBDACD4}" presName="node" presStyleLbl="node1" presStyleIdx="5" presStyleCnt="8" custScaleX="141876" custScaleY="141211" custRadScaleRad="111697" custRadScaleInc="337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7E7CAB-498A-4E26-8396-503560EE03B5}" type="pres">
      <dgm:prSet presAssocID="{A46D1934-2F74-4B27-8A60-7E183A99E11D}" presName="parTrans" presStyleLbl="bgSibTrans2D1" presStyleIdx="6" presStyleCnt="8"/>
      <dgm:spPr/>
      <dgm:t>
        <a:bodyPr/>
        <a:lstStyle/>
        <a:p>
          <a:endParaRPr lang="en-US"/>
        </a:p>
      </dgm:t>
    </dgm:pt>
    <dgm:pt modelId="{6D203719-5F82-432E-B68B-2446AD18B7A0}" type="pres">
      <dgm:prSet presAssocID="{023E118C-AC14-406B-BD35-E38E5A1F4F9D}" presName="node" presStyleLbl="node1" presStyleIdx="6" presStyleCnt="8" custScaleX="132249" custScaleY="120157" custRadScaleRad="101950" custRadScaleInc="222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EEFCFA-440C-477E-8AB9-B87076CC73D1}" type="pres">
      <dgm:prSet presAssocID="{8FD4559F-4F44-4B5B-A024-88F3CF962156}" presName="parTrans" presStyleLbl="bgSibTrans2D1" presStyleIdx="7" presStyleCnt="8"/>
      <dgm:spPr/>
      <dgm:t>
        <a:bodyPr/>
        <a:lstStyle/>
        <a:p>
          <a:endParaRPr lang="en-US"/>
        </a:p>
      </dgm:t>
    </dgm:pt>
    <dgm:pt modelId="{99DADB81-0EA6-4486-83C4-80359F29E23D}" type="pres">
      <dgm:prSet presAssocID="{3ACE7545-4F2B-4316-AF1A-7A3BDFF1D5C7}" presName="node" presStyleLbl="node1" presStyleIdx="7" presStyleCnt="8" custScaleX="132252" custScaleY="141874" custRadScaleRad="92577" custRadScaleInc="155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8E1165-31F5-4777-97FA-F002529D7795}" type="presOf" srcId="{88D20E29-D650-4BC7-B9E7-3A8C1FA1456B}" destId="{C60F8669-1CE2-4A7F-8682-8F0984F40866}" srcOrd="0" destOrd="0" presId="urn:microsoft.com/office/officeart/2005/8/layout/radial4"/>
    <dgm:cxn modelId="{EECC0976-7778-43CB-8A85-8C385737A720}" type="presOf" srcId="{3468A7B7-91EF-4EC7-9D17-2E2EC3601B08}" destId="{DF260FBF-12E0-4830-A57E-52DC65A3B94F}" srcOrd="0" destOrd="0" presId="urn:microsoft.com/office/officeart/2005/8/layout/radial4"/>
    <dgm:cxn modelId="{F95AC60C-8798-4A5F-B70D-0A3C58EF5E0C}" srcId="{BBB0A70D-066E-4D3C-9752-019CD12F4B27}" destId="{683366C1-F464-4AF2-987E-193B601B28C3}" srcOrd="3" destOrd="0" parTransId="{9E463A3D-8AE5-4C12-969B-7B07B6D46CF7}" sibTransId="{001A8B43-5E0A-4728-9828-CF6735A93603}"/>
    <dgm:cxn modelId="{D2ADD8DD-F0B4-48AE-8A96-3D634B01FB53}" srcId="{D93ED405-0532-4F05-B4B6-7E158289CBB9}" destId="{BBB0A70D-066E-4D3C-9752-019CD12F4B27}" srcOrd="0" destOrd="0" parTransId="{0F45A482-D873-4E23-B992-08B4B769C465}" sibTransId="{F7B864A4-ADAA-43FA-A20F-26AEBD5DE4EE}"/>
    <dgm:cxn modelId="{E31943B2-7802-4146-BEA6-74351B863F25}" type="presOf" srcId="{B719EE2A-1E50-408E-8A9C-450D135FBDBF}" destId="{45DDEAE3-F8BC-4F06-B219-436A2587F189}" srcOrd="0" destOrd="0" presId="urn:microsoft.com/office/officeart/2005/8/layout/radial4"/>
    <dgm:cxn modelId="{173F956B-2EDC-4984-AF72-C27C0A8A6DF8}" type="presOf" srcId="{D93ED405-0532-4F05-B4B6-7E158289CBB9}" destId="{C7804C95-7FB8-4C9F-A854-3BFCD4A72EF2}" srcOrd="0" destOrd="0" presId="urn:microsoft.com/office/officeart/2005/8/layout/radial4"/>
    <dgm:cxn modelId="{F3CC6358-7472-47E1-A38A-5AAE98A0C851}" srcId="{BBB0A70D-066E-4D3C-9752-019CD12F4B27}" destId="{023E118C-AC14-406B-BD35-E38E5A1F4F9D}" srcOrd="6" destOrd="0" parTransId="{A46D1934-2F74-4B27-8A60-7E183A99E11D}" sibTransId="{13633A4C-4F55-4DE4-A065-F593A6254997}"/>
    <dgm:cxn modelId="{D6C83858-D02D-4215-AE02-61497C55B52C}" srcId="{BBB0A70D-066E-4D3C-9752-019CD12F4B27}" destId="{B719EE2A-1E50-408E-8A9C-450D135FBDBF}" srcOrd="4" destOrd="0" parTransId="{E3E03F71-82DA-4D5E-9306-312B75D7150E}" sibTransId="{A9FF4ED7-98CF-418E-ADFD-4E7F9724A1AF}"/>
    <dgm:cxn modelId="{57A63F80-9F57-4572-944C-9D98CB869069}" type="presOf" srcId="{A46D1934-2F74-4B27-8A60-7E183A99E11D}" destId="{F87E7CAB-498A-4E26-8396-503560EE03B5}" srcOrd="0" destOrd="0" presId="urn:microsoft.com/office/officeart/2005/8/layout/radial4"/>
    <dgm:cxn modelId="{162DEB88-F4F3-4AC2-8411-8FF848C00A66}" srcId="{BBB0A70D-066E-4D3C-9752-019CD12F4B27}" destId="{3ACE7545-4F2B-4316-AF1A-7A3BDFF1D5C7}" srcOrd="7" destOrd="0" parTransId="{8FD4559F-4F44-4B5B-A024-88F3CF962156}" sibTransId="{A042C2AA-7948-45A9-A6F1-15CB087BC8D5}"/>
    <dgm:cxn modelId="{A66D2652-7084-4984-AE19-4702652A069F}" srcId="{BBB0A70D-066E-4D3C-9752-019CD12F4B27}" destId="{88D20E29-D650-4BC7-B9E7-3A8C1FA1456B}" srcOrd="2" destOrd="0" parTransId="{BE54A72F-50C9-45B5-8B5A-120449A026BA}" sibTransId="{D855D30F-7E7B-4345-8D83-A99AEF409095}"/>
    <dgm:cxn modelId="{92C24E33-4B8D-49B6-8E4B-E9AA5C694C43}" type="presOf" srcId="{9E463A3D-8AE5-4C12-969B-7B07B6D46CF7}" destId="{88A33268-E6D2-462D-8A2F-C758FE2B7D9C}" srcOrd="0" destOrd="0" presId="urn:microsoft.com/office/officeart/2005/8/layout/radial4"/>
    <dgm:cxn modelId="{AA3DAFC6-CB5D-4CB5-AA8B-CDB21594F14D}" type="presOf" srcId="{023E118C-AC14-406B-BD35-E38E5A1F4F9D}" destId="{6D203719-5F82-432E-B68B-2446AD18B7A0}" srcOrd="0" destOrd="0" presId="urn:microsoft.com/office/officeart/2005/8/layout/radial4"/>
    <dgm:cxn modelId="{86AA0423-2B32-4C37-ABA9-D7AD94A53DFB}" srcId="{BBB0A70D-066E-4D3C-9752-019CD12F4B27}" destId="{3BAA08B2-8CD1-4004-93A5-88FEAFBDACD4}" srcOrd="5" destOrd="0" parTransId="{D0E233DF-011D-4F95-923A-85C7A763D895}" sibTransId="{A151ED4A-7F56-4D19-9B4D-EE83A571752E}"/>
    <dgm:cxn modelId="{CB2FFCC8-11D6-4834-ABAC-7302C683099B}" type="presOf" srcId="{4A1707AF-9AAC-4512-A20F-263B7D63C646}" destId="{94D1A139-062F-4A5E-BD15-6CCD033D6DF7}" srcOrd="0" destOrd="0" presId="urn:microsoft.com/office/officeart/2005/8/layout/radial4"/>
    <dgm:cxn modelId="{B08C6CB9-966D-4210-80B7-C12D7EAD8BFF}" type="presOf" srcId="{E3E03F71-82DA-4D5E-9306-312B75D7150E}" destId="{5117B2A8-75D4-4F49-9FBE-E71ED1D4121D}" srcOrd="0" destOrd="0" presId="urn:microsoft.com/office/officeart/2005/8/layout/radial4"/>
    <dgm:cxn modelId="{D62E58B8-B7F8-4952-98A8-9ED94E3796A5}" type="presOf" srcId="{5AB821DE-603C-4B44-873B-A2A491B8A6DE}" destId="{73A1BE4B-EA0E-477E-A664-18CF0A2A82FF}" srcOrd="0" destOrd="0" presId="urn:microsoft.com/office/officeart/2005/8/layout/radial4"/>
    <dgm:cxn modelId="{05657A7C-B4DC-4327-A732-908402213B1D}" type="presOf" srcId="{BE54A72F-50C9-45B5-8B5A-120449A026BA}" destId="{D13533FB-F757-4D03-8BF1-B73BB8B64626}" srcOrd="0" destOrd="0" presId="urn:microsoft.com/office/officeart/2005/8/layout/radial4"/>
    <dgm:cxn modelId="{408D3E3B-6107-450E-9A00-10C2F9FE3FFA}" type="presOf" srcId="{D0E233DF-011D-4F95-923A-85C7A763D895}" destId="{3062328C-BF99-4C93-B0A2-2B0A7D878533}" srcOrd="0" destOrd="0" presId="urn:microsoft.com/office/officeart/2005/8/layout/radial4"/>
    <dgm:cxn modelId="{6C20EED5-9834-46E4-86C9-8E992FEC180A}" type="presOf" srcId="{BBB0A70D-066E-4D3C-9752-019CD12F4B27}" destId="{E0E25D89-B084-471E-A03A-018AFB1C9336}" srcOrd="0" destOrd="0" presId="urn:microsoft.com/office/officeart/2005/8/layout/radial4"/>
    <dgm:cxn modelId="{B2AD1EDF-8681-4427-856F-CDE02D2118E6}" srcId="{BBB0A70D-066E-4D3C-9752-019CD12F4B27}" destId="{5AB821DE-603C-4B44-873B-A2A491B8A6DE}" srcOrd="1" destOrd="0" parTransId="{7BD77C27-D940-4D8B-9408-B44999602D20}" sibTransId="{D0888FB5-AD97-453A-A710-A401F0F73C36}"/>
    <dgm:cxn modelId="{15C36B17-33F3-461E-B528-012842AE2C40}" type="presOf" srcId="{3ACE7545-4F2B-4316-AF1A-7A3BDFF1D5C7}" destId="{99DADB81-0EA6-4486-83C4-80359F29E23D}" srcOrd="0" destOrd="0" presId="urn:microsoft.com/office/officeart/2005/8/layout/radial4"/>
    <dgm:cxn modelId="{BDBD64AE-0AF0-44CF-A298-C3E975A321BD}" type="presOf" srcId="{7BD77C27-D940-4D8B-9408-B44999602D20}" destId="{0CE51966-39F7-4C4E-826A-B6D86EC90331}" srcOrd="0" destOrd="0" presId="urn:microsoft.com/office/officeart/2005/8/layout/radial4"/>
    <dgm:cxn modelId="{50E90F77-432C-4694-B75A-C1054BD73C9F}" srcId="{BBB0A70D-066E-4D3C-9752-019CD12F4B27}" destId="{3468A7B7-91EF-4EC7-9D17-2E2EC3601B08}" srcOrd="0" destOrd="0" parTransId="{4A1707AF-9AAC-4512-A20F-263B7D63C646}" sibTransId="{ECA834E3-6971-4FBE-8FCF-B17903D1E796}"/>
    <dgm:cxn modelId="{4798878D-8A80-4E60-AD7B-944F6CC1DD18}" type="presOf" srcId="{3BAA08B2-8CD1-4004-93A5-88FEAFBDACD4}" destId="{2A1003AE-8D6E-4930-9220-124644D94A68}" srcOrd="0" destOrd="0" presId="urn:microsoft.com/office/officeart/2005/8/layout/radial4"/>
    <dgm:cxn modelId="{F3DC370C-3C44-4D10-A97A-9840F0F24162}" type="presOf" srcId="{683366C1-F464-4AF2-987E-193B601B28C3}" destId="{4FFE9E08-E373-4630-B4B8-0718AE948DAF}" srcOrd="0" destOrd="0" presId="urn:microsoft.com/office/officeart/2005/8/layout/radial4"/>
    <dgm:cxn modelId="{D6860BA5-15D9-4650-9109-D209C47C1084}" type="presOf" srcId="{8FD4559F-4F44-4B5B-A024-88F3CF962156}" destId="{AFEEFCFA-440C-477E-8AB9-B87076CC73D1}" srcOrd="0" destOrd="0" presId="urn:microsoft.com/office/officeart/2005/8/layout/radial4"/>
    <dgm:cxn modelId="{5512A169-B0AF-4688-96EE-CE7C1E70BD3A}" type="presParOf" srcId="{C7804C95-7FB8-4C9F-A854-3BFCD4A72EF2}" destId="{E0E25D89-B084-471E-A03A-018AFB1C9336}" srcOrd="0" destOrd="0" presId="urn:microsoft.com/office/officeart/2005/8/layout/radial4"/>
    <dgm:cxn modelId="{FB0F2ADE-09F7-422A-9EA4-A9477FDEF974}" type="presParOf" srcId="{C7804C95-7FB8-4C9F-A854-3BFCD4A72EF2}" destId="{94D1A139-062F-4A5E-BD15-6CCD033D6DF7}" srcOrd="1" destOrd="0" presId="urn:microsoft.com/office/officeart/2005/8/layout/radial4"/>
    <dgm:cxn modelId="{E9342D42-34E5-429F-81C3-6230DC1F2E9E}" type="presParOf" srcId="{C7804C95-7FB8-4C9F-A854-3BFCD4A72EF2}" destId="{DF260FBF-12E0-4830-A57E-52DC65A3B94F}" srcOrd="2" destOrd="0" presId="urn:microsoft.com/office/officeart/2005/8/layout/radial4"/>
    <dgm:cxn modelId="{E3ACD239-BFAD-4DD2-B0BF-80EA73DEEE5E}" type="presParOf" srcId="{C7804C95-7FB8-4C9F-A854-3BFCD4A72EF2}" destId="{0CE51966-39F7-4C4E-826A-B6D86EC90331}" srcOrd="3" destOrd="0" presId="urn:microsoft.com/office/officeart/2005/8/layout/radial4"/>
    <dgm:cxn modelId="{2E333EDE-CE83-4509-869C-53EE93712B23}" type="presParOf" srcId="{C7804C95-7FB8-4C9F-A854-3BFCD4A72EF2}" destId="{73A1BE4B-EA0E-477E-A664-18CF0A2A82FF}" srcOrd="4" destOrd="0" presId="urn:microsoft.com/office/officeart/2005/8/layout/radial4"/>
    <dgm:cxn modelId="{6E7CA6B2-0EF3-4B84-804F-5CB946CEEE0C}" type="presParOf" srcId="{C7804C95-7FB8-4C9F-A854-3BFCD4A72EF2}" destId="{D13533FB-F757-4D03-8BF1-B73BB8B64626}" srcOrd="5" destOrd="0" presId="urn:microsoft.com/office/officeart/2005/8/layout/radial4"/>
    <dgm:cxn modelId="{08AF24F6-B3D7-473F-A396-FA71829DD3F6}" type="presParOf" srcId="{C7804C95-7FB8-4C9F-A854-3BFCD4A72EF2}" destId="{C60F8669-1CE2-4A7F-8682-8F0984F40866}" srcOrd="6" destOrd="0" presId="urn:microsoft.com/office/officeart/2005/8/layout/radial4"/>
    <dgm:cxn modelId="{72BF8EBE-CF7D-4235-94E6-04338EDBBF51}" type="presParOf" srcId="{C7804C95-7FB8-4C9F-A854-3BFCD4A72EF2}" destId="{88A33268-E6D2-462D-8A2F-C758FE2B7D9C}" srcOrd="7" destOrd="0" presId="urn:microsoft.com/office/officeart/2005/8/layout/radial4"/>
    <dgm:cxn modelId="{7129BCE9-C65F-4255-A761-8A537969554C}" type="presParOf" srcId="{C7804C95-7FB8-4C9F-A854-3BFCD4A72EF2}" destId="{4FFE9E08-E373-4630-B4B8-0718AE948DAF}" srcOrd="8" destOrd="0" presId="urn:microsoft.com/office/officeart/2005/8/layout/radial4"/>
    <dgm:cxn modelId="{468B5F35-8EC8-424D-A8BC-66BCE1F761EB}" type="presParOf" srcId="{C7804C95-7FB8-4C9F-A854-3BFCD4A72EF2}" destId="{5117B2A8-75D4-4F49-9FBE-E71ED1D4121D}" srcOrd="9" destOrd="0" presId="urn:microsoft.com/office/officeart/2005/8/layout/radial4"/>
    <dgm:cxn modelId="{72F62F35-8043-47A8-94E2-339763122185}" type="presParOf" srcId="{C7804C95-7FB8-4C9F-A854-3BFCD4A72EF2}" destId="{45DDEAE3-F8BC-4F06-B219-436A2587F189}" srcOrd="10" destOrd="0" presId="urn:microsoft.com/office/officeart/2005/8/layout/radial4"/>
    <dgm:cxn modelId="{2EB9FBD7-F397-4E2D-AB79-D40A2338875B}" type="presParOf" srcId="{C7804C95-7FB8-4C9F-A854-3BFCD4A72EF2}" destId="{3062328C-BF99-4C93-B0A2-2B0A7D878533}" srcOrd="11" destOrd="0" presId="urn:microsoft.com/office/officeart/2005/8/layout/radial4"/>
    <dgm:cxn modelId="{437614A5-457A-4C09-8BF0-521CA164753D}" type="presParOf" srcId="{C7804C95-7FB8-4C9F-A854-3BFCD4A72EF2}" destId="{2A1003AE-8D6E-4930-9220-124644D94A68}" srcOrd="12" destOrd="0" presId="urn:microsoft.com/office/officeart/2005/8/layout/radial4"/>
    <dgm:cxn modelId="{8BD41EC3-DB87-46B7-A4C2-059562087DBA}" type="presParOf" srcId="{C7804C95-7FB8-4C9F-A854-3BFCD4A72EF2}" destId="{F87E7CAB-498A-4E26-8396-503560EE03B5}" srcOrd="13" destOrd="0" presId="urn:microsoft.com/office/officeart/2005/8/layout/radial4"/>
    <dgm:cxn modelId="{1FEF7A67-BDF5-4EAD-8F21-B2D7F30A9413}" type="presParOf" srcId="{C7804C95-7FB8-4C9F-A854-3BFCD4A72EF2}" destId="{6D203719-5F82-432E-B68B-2446AD18B7A0}" srcOrd="14" destOrd="0" presId="urn:microsoft.com/office/officeart/2005/8/layout/radial4"/>
    <dgm:cxn modelId="{2900C5B9-1EA8-491C-AD86-0B508A6D1A09}" type="presParOf" srcId="{C7804C95-7FB8-4C9F-A854-3BFCD4A72EF2}" destId="{AFEEFCFA-440C-477E-8AB9-B87076CC73D1}" srcOrd="15" destOrd="0" presId="urn:microsoft.com/office/officeart/2005/8/layout/radial4"/>
    <dgm:cxn modelId="{4B2545B3-1E97-457A-95CC-58E8AE900795}" type="presParOf" srcId="{C7804C95-7FB8-4C9F-A854-3BFCD4A72EF2}" destId="{99DADB81-0EA6-4486-83C4-80359F29E23D}" srcOrd="1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AD964C-4EE3-458E-82EF-A7A23311E5A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1D025F-C500-44CE-8A24-270EC50FBCF9}">
      <dgm:prSet phldrT="[Text]"/>
      <dgm:spPr/>
      <dgm:t>
        <a:bodyPr/>
        <a:lstStyle/>
        <a:p>
          <a:r>
            <a:rPr lang="en-US" dirty="0" smtClean="0"/>
            <a:t>City Sanitation Plan</a:t>
          </a:r>
          <a:endParaRPr lang="en-US" dirty="0"/>
        </a:p>
      </dgm:t>
    </dgm:pt>
    <dgm:pt modelId="{51E29EC5-B608-4823-9E20-FDD7D288A246}" type="parTrans" cxnId="{E6B3F711-0FED-4976-AC30-0929A3CAB9B1}">
      <dgm:prSet/>
      <dgm:spPr/>
      <dgm:t>
        <a:bodyPr/>
        <a:lstStyle/>
        <a:p>
          <a:endParaRPr lang="en-US"/>
        </a:p>
      </dgm:t>
    </dgm:pt>
    <dgm:pt modelId="{B9168418-33F6-4133-B9E6-E9B15999F9E0}" type="sibTrans" cxnId="{E6B3F711-0FED-4976-AC30-0929A3CAB9B1}">
      <dgm:prSet/>
      <dgm:spPr/>
      <dgm:t>
        <a:bodyPr/>
        <a:lstStyle/>
        <a:p>
          <a:endParaRPr lang="en-US"/>
        </a:p>
      </dgm:t>
    </dgm:pt>
    <dgm:pt modelId="{26C538D3-B621-405E-8D44-5E99767E11DF}">
      <dgm:prSet phldrT="[Text]"/>
      <dgm:spPr/>
      <dgm:t>
        <a:bodyPr/>
        <a:lstStyle/>
        <a:p>
          <a:r>
            <a:rPr lang="en-US" dirty="0" smtClean="0"/>
            <a:t>Financing</a:t>
          </a:r>
          <a:endParaRPr lang="en-US" dirty="0"/>
        </a:p>
      </dgm:t>
    </dgm:pt>
    <dgm:pt modelId="{461D8676-4A56-4F6B-8C3E-AC9C35994B7B}" type="parTrans" cxnId="{5B3B5601-840D-4B83-B1CD-A4E494F1824B}">
      <dgm:prSet/>
      <dgm:spPr/>
      <dgm:t>
        <a:bodyPr/>
        <a:lstStyle/>
        <a:p>
          <a:endParaRPr lang="en-US"/>
        </a:p>
      </dgm:t>
    </dgm:pt>
    <dgm:pt modelId="{159F58B4-FEE3-479F-9B28-9757A9C4820D}" type="sibTrans" cxnId="{5B3B5601-840D-4B83-B1CD-A4E494F1824B}">
      <dgm:prSet/>
      <dgm:spPr/>
      <dgm:t>
        <a:bodyPr/>
        <a:lstStyle/>
        <a:p>
          <a:endParaRPr lang="en-US"/>
        </a:p>
      </dgm:t>
    </dgm:pt>
    <dgm:pt modelId="{6477BD50-155D-4306-8D59-B1C3C45D0DF8}">
      <dgm:prSet phldrT="[Text]"/>
      <dgm:spPr/>
      <dgm:t>
        <a:bodyPr/>
        <a:lstStyle/>
        <a:p>
          <a:r>
            <a:rPr lang="en-US" dirty="0" smtClean="0"/>
            <a:t>Open Defecation free</a:t>
          </a:r>
          <a:endParaRPr lang="en-US" dirty="0"/>
        </a:p>
      </dgm:t>
    </dgm:pt>
    <dgm:pt modelId="{478D9D0C-1B07-4B0D-AB09-981A442D42E4}" type="parTrans" cxnId="{7581B287-9C2B-44C0-A8D6-5F911D92926A}">
      <dgm:prSet/>
      <dgm:spPr/>
      <dgm:t>
        <a:bodyPr/>
        <a:lstStyle/>
        <a:p>
          <a:endParaRPr lang="en-US"/>
        </a:p>
      </dgm:t>
    </dgm:pt>
    <dgm:pt modelId="{59BC9248-A2C2-4044-B633-BCD378AADD57}" type="sibTrans" cxnId="{7581B287-9C2B-44C0-A8D6-5F911D92926A}">
      <dgm:prSet/>
      <dgm:spPr/>
      <dgm:t>
        <a:bodyPr/>
        <a:lstStyle/>
        <a:p>
          <a:endParaRPr lang="en-US"/>
        </a:p>
      </dgm:t>
    </dgm:pt>
    <dgm:pt modelId="{E1C9B8E5-026A-49A2-BA21-6A64C9458454}">
      <dgm:prSet phldrT="[Text]"/>
      <dgm:spPr/>
      <dgm:t>
        <a:bodyPr/>
        <a:lstStyle/>
        <a:p>
          <a:r>
            <a:rPr lang="en-US" dirty="0" smtClean="0"/>
            <a:t>Integrated Fecal Sludge Management</a:t>
          </a:r>
          <a:endParaRPr lang="en-US" dirty="0"/>
        </a:p>
      </dgm:t>
    </dgm:pt>
    <dgm:pt modelId="{F1BBDCD5-DF3F-43E0-9385-5AAC2CF2B98E}" type="parTrans" cxnId="{40E6B3AB-B615-4916-B37E-78E535427032}">
      <dgm:prSet/>
      <dgm:spPr/>
      <dgm:t>
        <a:bodyPr/>
        <a:lstStyle/>
        <a:p>
          <a:endParaRPr lang="en-US"/>
        </a:p>
      </dgm:t>
    </dgm:pt>
    <dgm:pt modelId="{DF1524CE-702A-48DD-889E-BD5647DCD4EA}" type="sibTrans" cxnId="{40E6B3AB-B615-4916-B37E-78E535427032}">
      <dgm:prSet/>
      <dgm:spPr/>
      <dgm:t>
        <a:bodyPr/>
        <a:lstStyle/>
        <a:p>
          <a:endParaRPr lang="en-US"/>
        </a:p>
      </dgm:t>
    </dgm:pt>
    <dgm:pt modelId="{F18F973A-52A4-4633-8EE3-A6DE966DC97E}" type="pres">
      <dgm:prSet presAssocID="{80AD964C-4EE3-458E-82EF-A7A23311E5A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ECE9A0-4D8A-4965-8545-B601B62F0E69}" type="pres">
      <dgm:prSet presAssocID="{FC1D025F-C500-44CE-8A24-270EC50FBCF9}" presName="centerShape" presStyleLbl="node0" presStyleIdx="0" presStyleCnt="1" custScaleX="96098" custLinFactNeighborX="-1067" custLinFactNeighborY="-27510"/>
      <dgm:spPr/>
      <dgm:t>
        <a:bodyPr/>
        <a:lstStyle/>
        <a:p>
          <a:endParaRPr lang="en-US"/>
        </a:p>
      </dgm:t>
    </dgm:pt>
    <dgm:pt modelId="{E5978E77-D39A-47C1-9AD1-1101C75D32CE}" type="pres">
      <dgm:prSet presAssocID="{461D8676-4A56-4F6B-8C3E-AC9C35994B7B}" presName="parTrans" presStyleLbl="bgSibTrans2D1" presStyleIdx="0" presStyleCnt="3" custAng="10724266" custScaleX="36606" custLinFactNeighborX="44089" custLinFactNeighborY="4417"/>
      <dgm:spPr/>
      <dgm:t>
        <a:bodyPr/>
        <a:lstStyle/>
        <a:p>
          <a:endParaRPr lang="en-US"/>
        </a:p>
      </dgm:t>
    </dgm:pt>
    <dgm:pt modelId="{7C22DEA5-2493-4293-AB8D-967E96C2BEE4}" type="pres">
      <dgm:prSet presAssocID="{26C538D3-B621-405E-8D44-5E99767E11D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518B5-A900-47AE-9C06-3BE1F4DD7A89}" type="pres">
      <dgm:prSet presAssocID="{478D9D0C-1B07-4B0D-AB09-981A442D42E4}" presName="parTrans" presStyleLbl="bgSibTrans2D1" presStyleIdx="1" presStyleCnt="3" custAng="10800000" custScaleX="58823" custLinFactNeighborX="1706" custLinFactNeighborY="74895"/>
      <dgm:spPr/>
      <dgm:t>
        <a:bodyPr/>
        <a:lstStyle/>
        <a:p>
          <a:endParaRPr lang="en-US"/>
        </a:p>
      </dgm:t>
    </dgm:pt>
    <dgm:pt modelId="{FB28D98E-ADB0-470D-9713-198A271AA9A5}" type="pres">
      <dgm:prSet presAssocID="{6477BD50-155D-4306-8D59-B1C3C45D0DF8}" presName="node" presStyleLbl="node1" presStyleIdx="1" presStyleCnt="3" custRadScaleRad="11026" custRadScaleInc="-2766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884EC4-758B-4954-8F93-24A05CD2F90D}" type="pres">
      <dgm:prSet presAssocID="{F1BBDCD5-DF3F-43E0-9385-5AAC2CF2B98E}" presName="parTrans" presStyleLbl="bgSibTrans2D1" presStyleIdx="2" presStyleCnt="3" custAng="10683149" custScaleX="37253" custLinFactNeighborX="-39476" custLinFactNeighborY="6567" custRadScaleRad="211675"/>
      <dgm:spPr/>
      <dgm:t>
        <a:bodyPr/>
        <a:lstStyle/>
        <a:p>
          <a:endParaRPr lang="en-US"/>
        </a:p>
      </dgm:t>
    </dgm:pt>
    <dgm:pt modelId="{55BBE015-0BE6-4E8B-86C3-E3DE5411A0F0}" type="pres">
      <dgm:prSet presAssocID="{E1C9B8E5-026A-49A2-BA21-6A64C945845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4D5EBB-0275-4CA2-B23F-5B22C34745B5}" type="presOf" srcId="{6477BD50-155D-4306-8D59-B1C3C45D0DF8}" destId="{FB28D98E-ADB0-470D-9713-198A271AA9A5}" srcOrd="0" destOrd="0" presId="urn:microsoft.com/office/officeart/2005/8/layout/radial4"/>
    <dgm:cxn modelId="{7581B287-9C2B-44C0-A8D6-5F911D92926A}" srcId="{FC1D025F-C500-44CE-8A24-270EC50FBCF9}" destId="{6477BD50-155D-4306-8D59-B1C3C45D0DF8}" srcOrd="1" destOrd="0" parTransId="{478D9D0C-1B07-4B0D-AB09-981A442D42E4}" sibTransId="{59BC9248-A2C2-4044-B633-BCD378AADD57}"/>
    <dgm:cxn modelId="{7BC05585-0D48-48E3-81E9-5F0C915512F3}" type="presOf" srcId="{26C538D3-B621-405E-8D44-5E99767E11DF}" destId="{7C22DEA5-2493-4293-AB8D-967E96C2BEE4}" srcOrd="0" destOrd="0" presId="urn:microsoft.com/office/officeart/2005/8/layout/radial4"/>
    <dgm:cxn modelId="{40E6B3AB-B615-4916-B37E-78E535427032}" srcId="{FC1D025F-C500-44CE-8A24-270EC50FBCF9}" destId="{E1C9B8E5-026A-49A2-BA21-6A64C9458454}" srcOrd="2" destOrd="0" parTransId="{F1BBDCD5-DF3F-43E0-9385-5AAC2CF2B98E}" sibTransId="{DF1524CE-702A-48DD-889E-BD5647DCD4EA}"/>
    <dgm:cxn modelId="{F15699DD-14D1-48E4-8E87-93F0A9991269}" type="presOf" srcId="{F1BBDCD5-DF3F-43E0-9385-5AAC2CF2B98E}" destId="{F1884EC4-758B-4954-8F93-24A05CD2F90D}" srcOrd="0" destOrd="0" presId="urn:microsoft.com/office/officeart/2005/8/layout/radial4"/>
    <dgm:cxn modelId="{50E5C25A-975D-422D-B1D8-FB53AA1343C0}" type="presOf" srcId="{80AD964C-4EE3-458E-82EF-A7A23311E5AE}" destId="{F18F973A-52A4-4633-8EE3-A6DE966DC97E}" srcOrd="0" destOrd="0" presId="urn:microsoft.com/office/officeart/2005/8/layout/radial4"/>
    <dgm:cxn modelId="{5B3B5601-840D-4B83-B1CD-A4E494F1824B}" srcId="{FC1D025F-C500-44CE-8A24-270EC50FBCF9}" destId="{26C538D3-B621-405E-8D44-5E99767E11DF}" srcOrd="0" destOrd="0" parTransId="{461D8676-4A56-4F6B-8C3E-AC9C35994B7B}" sibTransId="{159F58B4-FEE3-479F-9B28-9757A9C4820D}"/>
    <dgm:cxn modelId="{19848990-A013-4C45-AE0C-1A7834A863DD}" type="presOf" srcId="{461D8676-4A56-4F6B-8C3E-AC9C35994B7B}" destId="{E5978E77-D39A-47C1-9AD1-1101C75D32CE}" srcOrd="0" destOrd="0" presId="urn:microsoft.com/office/officeart/2005/8/layout/radial4"/>
    <dgm:cxn modelId="{8077FB5E-B23E-4DCE-8707-0D6BEB2FC11F}" type="presOf" srcId="{478D9D0C-1B07-4B0D-AB09-981A442D42E4}" destId="{8B4518B5-A900-47AE-9C06-3BE1F4DD7A89}" srcOrd="0" destOrd="0" presId="urn:microsoft.com/office/officeart/2005/8/layout/radial4"/>
    <dgm:cxn modelId="{E6B3F711-0FED-4976-AC30-0929A3CAB9B1}" srcId="{80AD964C-4EE3-458E-82EF-A7A23311E5AE}" destId="{FC1D025F-C500-44CE-8A24-270EC50FBCF9}" srcOrd="0" destOrd="0" parTransId="{51E29EC5-B608-4823-9E20-FDD7D288A246}" sibTransId="{B9168418-33F6-4133-B9E6-E9B15999F9E0}"/>
    <dgm:cxn modelId="{CE5206CE-AF4A-4115-A4D0-352E0E2ED756}" type="presOf" srcId="{FC1D025F-C500-44CE-8A24-270EC50FBCF9}" destId="{52ECE9A0-4D8A-4965-8545-B601B62F0E69}" srcOrd="0" destOrd="0" presId="urn:microsoft.com/office/officeart/2005/8/layout/radial4"/>
    <dgm:cxn modelId="{548771B8-C67C-4130-B74F-27806725F882}" type="presOf" srcId="{E1C9B8E5-026A-49A2-BA21-6A64C9458454}" destId="{55BBE015-0BE6-4E8B-86C3-E3DE5411A0F0}" srcOrd="0" destOrd="0" presId="urn:microsoft.com/office/officeart/2005/8/layout/radial4"/>
    <dgm:cxn modelId="{8CE7BC14-ADE7-4265-ACC2-DD210611D47C}" type="presParOf" srcId="{F18F973A-52A4-4633-8EE3-A6DE966DC97E}" destId="{52ECE9A0-4D8A-4965-8545-B601B62F0E69}" srcOrd="0" destOrd="0" presId="urn:microsoft.com/office/officeart/2005/8/layout/radial4"/>
    <dgm:cxn modelId="{D948D59C-8ADF-4DA3-812E-8CDB87B1B550}" type="presParOf" srcId="{F18F973A-52A4-4633-8EE3-A6DE966DC97E}" destId="{E5978E77-D39A-47C1-9AD1-1101C75D32CE}" srcOrd="1" destOrd="0" presId="urn:microsoft.com/office/officeart/2005/8/layout/radial4"/>
    <dgm:cxn modelId="{56C4FDA6-A666-49D6-8DFA-9FBC8BF385D5}" type="presParOf" srcId="{F18F973A-52A4-4633-8EE3-A6DE966DC97E}" destId="{7C22DEA5-2493-4293-AB8D-967E96C2BEE4}" srcOrd="2" destOrd="0" presId="urn:microsoft.com/office/officeart/2005/8/layout/radial4"/>
    <dgm:cxn modelId="{36DBB110-73B9-40C6-B939-CDDC3B37864A}" type="presParOf" srcId="{F18F973A-52A4-4633-8EE3-A6DE966DC97E}" destId="{8B4518B5-A900-47AE-9C06-3BE1F4DD7A89}" srcOrd="3" destOrd="0" presId="urn:microsoft.com/office/officeart/2005/8/layout/radial4"/>
    <dgm:cxn modelId="{4436660D-3897-44BB-87EB-F33141D2CA41}" type="presParOf" srcId="{F18F973A-52A4-4633-8EE3-A6DE966DC97E}" destId="{FB28D98E-ADB0-470D-9713-198A271AA9A5}" srcOrd="4" destOrd="0" presId="urn:microsoft.com/office/officeart/2005/8/layout/radial4"/>
    <dgm:cxn modelId="{A09C43D5-CA12-4FB0-966A-030D5E475618}" type="presParOf" srcId="{F18F973A-52A4-4633-8EE3-A6DE966DC97E}" destId="{F1884EC4-758B-4954-8F93-24A05CD2F90D}" srcOrd="5" destOrd="0" presId="urn:microsoft.com/office/officeart/2005/8/layout/radial4"/>
    <dgm:cxn modelId="{4AA56A95-8FF3-48B9-A5AD-C40F0FC48C36}" type="presParOf" srcId="{F18F973A-52A4-4633-8EE3-A6DE966DC97E}" destId="{55BBE015-0BE6-4E8B-86C3-E3DE5411A0F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EAA49-D242-40CF-898B-638137C6C7AC}">
      <dsp:nvSpPr>
        <dsp:cNvPr id="0" name=""/>
        <dsp:cNvSpPr/>
      </dsp:nvSpPr>
      <dsp:spPr>
        <a:xfrm>
          <a:off x="0" y="1390649"/>
          <a:ext cx="5828347" cy="60211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1">
                  <a:lumMod val="60000"/>
                  <a:lumOff val="40000"/>
                </a:schemeClr>
              </a:solidFill>
              <a:latin typeface="Palatino Linotype" pitchFamily="18" charset="0"/>
            </a:rPr>
            <a:t>Indicators</a:t>
          </a:r>
        </a:p>
      </dsp:txBody>
      <dsp:txXfrm>
        <a:off x="0" y="1390649"/>
        <a:ext cx="1748504" cy="602118"/>
      </dsp:txXfrm>
    </dsp:sp>
    <dsp:sp modelId="{101452ED-9164-4D35-86AA-5B9427513B1A}">
      <dsp:nvSpPr>
        <dsp:cNvPr id="0" name=""/>
        <dsp:cNvSpPr/>
      </dsp:nvSpPr>
      <dsp:spPr>
        <a:xfrm>
          <a:off x="0" y="776836"/>
          <a:ext cx="5828347" cy="48544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1">
                  <a:lumMod val="60000"/>
                  <a:lumOff val="40000"/>
                </a:schemeClr>
              </a:solidFill>
              <a:latin typeface="Palatino Linotype" pitchFamily="18" charset="0"/>
            </a:rPr>
            <a:t>Dimensions</a:t>
          </a:r>
        </a:p>
      </dsp:txBody>
      <dsp:txXfrm>
        <a:off x="0" y="776836"/>
        <a:ext cx="1748504" cy="485448"/>
      </dsp:txXfrm>
    </dsp:sp>
    <dsp:sp modelId="{D623677C-52EF-4890-AFEB-83022EDE5527}">
      <dsp:nvSpPr>
        <dsp:cNvPr id="0" name=""/>
        <dsp:cNvSpPr/>
      </dsp:nvSpPr>
      <dsp:spPr>
        <a:xfrm>
          <a:off x="0" y="126721"/>
          <a:ext cx="5828347" cy="48544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1">
                  <a:lumMod val="60000"/>
                  <a:lumOff val="40000"/>
                </a:schemeClr>
              </a:solidFill>
              <a:latin typeface="Palatino Linotype" pitchFamily="18" charset="0"/>
            </a:rPr>
            <a:t>Overall Index</a:t>
          </a:r>
          <a:endParaRPr lang="en-US" sz="1400" b="1" kern="1200" dirty="0">
            <a:solidFill>
              <a:schemeClr val="accent1">
                <a:lumMod val="60000"/>
                <a:lumOff val="40000"/>
              </a:schemeClr>
            </a:solidFill>
            <a:latin typeface="Palatino Linotype" pitchFamily="18" charset="0"/>
          </a:endParaRPr>
        </a:p>
      </dsp:txBody>
      <dsp:txXfrm>
        <a:off x="0" y="126721"/>
        <a:ext cx="1748504" cy="485448"/>
      </dsp:txXfrm>
    </dsp:sp>
    <dsp:sp modelId="{36CF0FA7-57BA-47E7-B56A-B81C60CDEA72}">
      <dsp:nvSpPr>
        <dsp:cNvPr id="0" name=""/>
        <dsp:cNvSpPr/>
      </dsp:nvSpPr>
      <dsp:spPr>
        <a:xfrm>
          <a:off x="2805962" y="215049"/>
          <a:ext cx="1880332" cy="3074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latin typeface="Palatino Linotype" pitchFamily="18" charset="0"/>
            </a:rPr>
            <a:t>Urban Development Index</a:t>
          </a:r>
          <a:endParaRPr lang="en-US" sz="900" b="1" kern="1200" dirty="0">
            <a:latin typeface="Palatino Linotype" pitchFamily="18" charset="0"/>
          </a:endParaRPr>
        </a:p>
      </dsp:txBody>
      <dsp:txXfrm>
        <a:off x="2814967" y="224054"/>
        <a:ext cx="1862322" cy="289448"/>
      </dsp:txXfrm>
    </dsp:sp>
    <dsp:sp modelId="{DD5488BD-8ED1-4ED6-943B-CA184D622A54}">
      <dsp:nvSpPr>
        <dsp:cNvPr id="0" name=""/>
        <dsp:cNvSpPr/>
      </dsp:nvSpPr>
      <dsp:spPr>
        <a:xfrm>
          <a:off x="2176000" y="522508"/>
          <a:ext cx="1570128" cy="323343"/>
        </a:xfrm>
        <a:custGeom>
          <a:avLst/>
          <a:gdLst/>
          <a:ahLst/>
          <a:cxnLst/>
          <a:rect l="0" t="0" r="0" b="0"/>
          <a:pathLst>
            <a:path>
              <a:moveTo>
                <a:pt x="1570128" y="0"/>
              </a:moveTo>
              <a:lnTo>
                <a:pt x="1570128" y="161671"/>
              </a:lnTo>
              <a:lnTo>
                <a:pt x="0" y="161671"/>
              </a:lnTo>
              <a:lnTo>
                <a:pt x="0" y="323343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head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0A9D7F-B2D9-4D4F-8E98-B67D06858669}">
      <dsp:nvSpPr>
        <dsp:cNvPr id="0" name=""/>
        <dsp:cNvSpPr/>
      </dsp:nvSpPr>
      <dsp:spPr>
        <a:xfrm>
          <a:off x="1781302" y="845851"/>
          <a:ext cx="789395" cy="3446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Palatino Linotype" pitchFamily="18" charset="0"/>
            </a:rPr>
            <a:t>Demography</a:t>
          </a:r>
          <a:endParaRPr lang="en-US" sz="900" kern="1200" dirty="0">
            <a:latin typeface="Palatino Linotype" pitchFamily="18" charset="0"/>
          </a:endParaRPr>
        </a:p>
      </dsp:txBody>
      <dsp:txXfrm>
        <a:off x="1791395" y="855944"/>
        <a:ext cx="769209" cy="324420"/>
      </dsp:txXfrm>
    </dsp:sp>
    <dsp:sp modelId="{FCCF3D8E-E18F-446B-963D-E2F7C3C5023E}">
      <dsp:nvSpPr>
        <dsp:cNvPr id="0" name=""/>
        <dsp:cNvSpPr/>
      </dsp:nvSpPr>
      <dsp:spPr>
        <a:xfrm>
          <a:off x="2130280" y="1190458"/>
          <a:ext cx="91440" cy="2514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1409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headEnd type="triangle"/>
          <a:tailEnd type="non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11076-63C3-40B0-AA82-608C85A87DAF}">
      <dsp:nvSpPr>
        <dsp:cNvPr id="0" name=""/>
        <dsp:cNvSpPr/>
      </dsp:nvSpPr>
      <dsp:spPr>
        <a:xfrm>
          <a:off x="1749329" y="1441867"/>
          <a:ext cx="853342" cy="5014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latin typeface="Palatino Linotype" pitchFamily="18" charset="0"/>
            </a:rPr>
            <a:t>3 – Demography Indicators</a:t>
          </a:r>
          <a:endParaRPr lang="en-US" sz="800" kern="1200" dirty="0">
            <a:latin typeface="Palatino Linotype" pitchFamily="18" charset="0"/>
          </a:endParaRPr>
        </a:p>
      </dsp:txBody>
      <dsp:txXfrm>
        <a:off x="1764015" y="1456553"/>
        <a:ext cx="823970" cy="472047"/>
      </dsp:txXfrm>
    </dsp:sp>
    <dsp:sp modelId="{6F6C40B4-49C1-496D-8EC4-6F442EF9B8F7}">
      <dsp:nvSpPr>
        <dsp:cNvPr id="0" name=""/>
        <dsp:cNvSpPr/>
      </dsp:nvSpPr>
      <dsp:spPr>
        <a:xfrm>
          <a:off x="3236280" y="522508"/>
          <a:ext cx="509848" cy="323343"/>
        </a:xfrm>
        <a:custGeom>
          <a:avLst/>
          <a:gdLst/>
          <a:ahLst/>
          <a:cxnLst/>
          <a:rect l="0" t="0" r="0" b="0"/>
          <a:pathLst>
            <a:path>
              <a:moveTo>
                <a:pt x="509848" y="0"/>
              </a:moveTo>
              <a:lnTo>
                <a:pt x="509848" y="161671"/>
              </a:lnTo>
              <a:lnTo>
                <a:pt x="0" y="161671"/>
              </a:lnTo>
              <a:lnTo>
                <a:pt x="0" y="323343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head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C9003D-08BD-48B7-84BC-D9BD891C5699}">
      <dsp:nvSpPr>
        <dsp:cNvPr id="0" name=""/>
        <dsp:cNvSpPr/>
      </dsp:nvSpPr>
      <dsp:spPr>
        <a:xfrm>
          <a:off x="2880545" y="845851"/>
          <a:ext cx="711468" cy="3446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Palatino Linotype" pitchFamily="18" charset="0"/>
            </a:rPr>
            <a:t>Municipal Services</a:t>
          </a:r>
          <a:endParaRPr lang="en-US" sz="900" kern="1200" dirty="0">
            <a:latin typeface="Palatino Linotype" pitchFamily="18" charset="0"/>
          </a:endParaRPr>
        </a:p>
      </dsp:txBody>
      <dsp:txXfrm>
        <a:off x="2890638" y="855944"/>
        <a:ext cx="691282" cy="324420"/>
      </dsp:txXfrm>
    </dsp:sp>
    <dsp:sp modelId="{7676FE2D-BA9F-4F21-8D99-21FA7DEFA9A2}">
      <dsp:nvSpPr>
        <dsp:cNvPr id="0" name=""/>
        <dsp:cNvSpPr/>
      </dsp:nvSpPr>
      <dsp:spPr>
        <a:xfrm>
          <a:off x="3190560" y="1190458"/>
          <a:ext cx="91440" cy="2514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1409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head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E74792-0E16-46B2-B201-927A18235459}">
      <dsp:nvSpPr>
        <dsp:cNvPr id="0" name=""/>
        <dsp:cNvSpPr/>
      </dsp:nvSpPr>
      <dsp:spPr>
        <a:xfrm>
          <a:off x="2816111" y="1441867"/>
          <a:ext cx="840336" cy="5014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latin typeface="Palatino Linotype" pitchFamily="18" charset="0"/>
            </a:rPr>
            <a:t>13 – Municipal Service Level Indicators </a:t>
          </a:r>
          <a:endParaRPr lang="en-US" sz="800" kern="1200" dirty="0">
            <a:latin typeface="Palatino Linotype" pitchFamily="18" charset="0"/>
          </a:endParaRPr>
        </a:p>
      </dsp:txBody>
      <dsp:txXfrm>
        <a:off x="2830797" y="1456553"/>
        <a:ext cx="810964" cy="472047"/>
      </dsp:txXfrm>
    </dsp:sp>
    <dsp:sp modelId="{777A362F-D48A-4C21-BF7A-BCF433A375AB}">
      <dsp:nvSpPr>
        <dsp:cNvPr id="0" name=""/>
        <dsp:cNvSpPr/>
      </dsp:nvSpPr>
      <dsp:spPr>
        <a:xfrm>
          <a:off x="3746128" y="522508"/>
          <a:ext cx="581838" cy="3233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671"/>
              </a:lnTo>
              <a:lnTo>
                <a:pt x="581838" y="161671"/>
              </a:lnTo>
              <a:lnTo>
                <a:pt x="581838" y="323343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head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DEE0D4-1DBB-4119-84F9-0B0C8A731964}">
      <dsp:nvSpPr>
        <dsp:cNvPr id="0" name=""/>
        <dsp:cNvSpPr/>
      </dsp:nvSpPr>
      <dsp:spPr>
        <a:xfrm>
          <a:off x="3972233" y="845851"/>
          <a:ext cx="711468" cy="3446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Palatino Linotype" pitchFamily="18" charset="0"/>
            </a:rPr>
            <a:t>Urban Finance </a:t>
          </a:r>
          <a:endParaRPr lang="en-US" sz="900" kern="1200" dirty="0">
            <a:latin typeface="Palatino Linotype" pitchFamily="18" charset="0"/>
          </a:endParaRPr>
        </a:p>
      </dsp:txBody>
      <dsp:txXfrm>
        <a:off x="3982326" y="855944"/>
        <a:ext cx="691282" cy="324420"/>
      </dsp:txXfrm>
    </dsp:sp>
    <dsp:sp modelId="{1BAA083A-FD97-4E53-9A62-A9122B222D55}">
      <dsp:nvSpPr>
        <dsp:cNvPr id="0" name=""/>
        <dsp:cNvSpPr/>
      </dsp:nvSpPr>
      <dsp:spPr>
        <a:xfrm>
          <a:off x="4282247" y="1190458"/>
          <a:ext cx="91440" cy="2514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1409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head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136FB-33F4-401D-A5DA-DEA4BD2165F2}">
      <dsp:nvSpPr>
        <dsp:cNvPr id="0" name=""/>
        <dsp:cNvSpPr/>
      </dsp:nvSpPr>
      <dsp:spPr>
        <a:xfrm>
          <a:off x="3869888" y="1441867"/>
          <a:ext cx="916157" cy="5014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latin typeface="Palatino Linotype" pitchFamily="18" charset="0"/>
            </a:rPr>
            <a:t>5 – Urban Financial and Management Indicators</a:t>
          </a:r>
          <a:endParaRPr lang="en-US" sz="800" kern="1200" dirty="0">
            <a:latin typeface="Palatino Linotype" pitchFamily="18" charset="0"/>
          </a:endParaRPr>
        </a:p>
      </dsp:txBody>
      <dsp:txXfrm>
        <a:off x="3884574" y="1456553"/>
        <a:ext cx="886785" cy="472047"/>
      </dsp:txXfrm>
    </dsp:sp>
    <dsp:sp modelId="{9FF16EAF-65E4-41A4-B2BA-1524B0DDFBAF}">
      <dsp:nvSpPr>
        <dsp:cNvPr id="0" name=""/>
        <dsp:cNvSpPr/>
      </dsp:nvSpPr>
      <dsp:spPr>
        <a:xfrm>
          <a:off x="3746128" y="522508"/>
          <a:ext cx="1609091" cy="3233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671"/>
              </a:lnTo>
              <a:lnTo>
                <a:pt x="1609091" y="161671"/>
              </a:lnTo>
              <a:lnTo>
                <a:pt x="1609091" y="323343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head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7EC6E-EAA0-4A58-A15B-35392CD1E1E3}">
      <dsp:nvSpPr>
        <dsp:cNvPr id="0" name=""/>
        <dsp:cNvSpPr/>
      </dsp:nvSpPr>
      <dsp:spPr>
        <a:xfrm>
          <a:off x="4999486" y="845851"/>
          <a:ext cx="711468" cy="3446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Palatino Linotype" pitchFamily="18" charset="0"/>
            </a:rPr>
            <a:t>Urban Equity</a:t>
          </a:r>
          <a:endParaRPr lang="en-US" sz="900" kern="1200" dirty="0">
            <a:latin typeface="Palatino Linotype" pitchFamily="18" charset="0"/>
          </a:endParaRPr>
        </a:p>
      </dsp:txBody>
      <dsp:txXfrm>
        <a:off x="5009579" y="855944"/>
        <a:ext cx="691282" cy="324420"/>
      </dsp:txXfrm>
    </dsp:sp>
    <dsp:sp modelId="{6F36E54B-43C3-4634-A71F-601F648B2052}">
      <dsp:nvSpPr>
        <dsp:cNvPr id="0" name=""/>
        <dsp:cNvSpPr/>
      </dsp:nvSpPr>
      <dsp:spPr>
        <a:xfrm>
          <a:off x="5309500" y="1190458"/>
          <a:ext cx="91440" cy="2514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1409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head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F6022A-3618-4FAA-A2EB-82F7E9287785}">
      <dsp:nvSpPr>
        <dsp:cNvPr id="0" name=""/>
        <dsp:cNvSpPr/>
      </dsp:nvSpPr>
      <dsp:spPr>
        <a:xfrm>
          <a:off x="4999486" y="1441867"/>
          <a:ext cx="711468" cy="5014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latin typeface="Palatino Linotype" pitchFamily="18" charset="0"/>
            </a:rPr>
            <a:t>4 – Urban Equity Indicators</a:t>
          </a:r>
          <a:endParaRPr lang="en-US" sz="800" kern="1200" dirty="0">
            <a:latin typeface="Palatino Linotype" pitchFamily="18" charset="0"/>
          </a:endParaRPr>
        </a:p>
      </dsp:txBody>
      <dsp:txXfrm>
        <a:off x="5014172" y="1456553"/>
        <a:ext cx="682096" cy="4720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C0C08-8F13-41EA-92F3-80CDEB7E0F64}">
      <dsp:nvSpPr>
        <dsp:cNvPr id="0" name=""/>
        <dsp:cNvSpPr/>
      </dsp:nvSpPr>
      <dsp:spPr>
        <a:xfrm>
          <a:off x="7245" y="0"/>
          <a:ext cx="1669935" cy="2545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Palatino Linotype" pitchFamily="18" charset="0"/>
            </a:rPr>
            <a:t>Data mapping</a:t>
          </a:r>
          <a:endParaRPr lang="en-US" sz="1600" kern="1200" dirty="0">
            <a:latin typeface="Palatino Linotype" pitchFamily="18" charset="0"/>
          </a:endParaRPr>
        </a:p>
      </dsp:txBody>
      <dsp:txXfrm>
        <a:off x="7245" y="0"/>
        <a:ext cx="1669935" cy="1035680"/>
      </dsp:txXfrm>
    </dsp:sp>
    <dsp:sp modelId="{589FE0CD-F5E0-40CB-A3D5-F302D486928B}">
      <dsp:nvSpPr>
        <dsp:cNvPr id="0" name=""/>
        <dsp:cNvSpPr/>
      </dsp:nvSpPr>
      <dsp:spPr>
        <a:xfrm>
          <a:off x="196940" y="888907"/>
          <a:ext cx="1974614" cy="2188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Palatino Linotype" pitchFamily="18" charset="0"/>
            </a:rPr>
            <a:t>Map the inter – departmental data flow by TCS based on existing operations</a:t>
          </a:r>
          <a:endParaRPr lang="en-US" sz="1600" kern="1200" dirty="0">
            <a:latin typeface="Palatino Linotype" pitchFamily="18" charset="0"/>
          </a:endParaRPr>
        </a:p>
      </dsp:txBody>
      <dsp:txXfrm>
        <a:off x="254774" y="946741"/>
        <a:ext cx="1858946" cy="2073132"/>
      </dsp:txXfrm>
    </dsp:sp>
    <dsp:sp modelId="{3782C9A0-CFE1-4CD5-A121-E1B4503F08CC}">
      <dsp:nvSpPr>
        <dsp:cNvPr id="0" name=""/>
        <dsp:cNvSpPr/>
      </dsp:nvSpPr>
      <dsp:spPr>
        <a:xfrm rot="32967">
          <a:off x="1968407" y="323718"/>
          <a:ext cx="617459" cy="4157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>
            <a:latin typeface="Palatino Linotype" pitchFamily="18" charset="0"/>
          </a:endParaRPr>
        </a:p>
      </dsp:txBody>
      <dsp:txXfrm>
        <a:off x="1968410" y="406273"/>
        <a:ext cx="492730" cy="249459"/>
      </dsp:txXfrm>
    </dsp:sp>
    <dsp:sp modelId="{43E2ADE2-8A05-4893-9D38-E4F292B82ADD}">
      <dsp:nvSpPr>
        <dsp:cNvPr id="0" name=""/>
        <dsp:cNvSpPr/>
      </dsp:nvSpPr>
      <dsp:spPr>
        <a:xfrm>
          <a:off x="2842144" y="0"/>
          <a:ext cx="1669935" cy="26788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Palatino Linotype" pitchFamily="18" charset="0"/>
            </a:rPr>
            <a:t>Identify data gaps</a:t>
          </a:r>
          <a:endParaRPr lang="en-US" sz="1600" kern="1200" dirty="0">
            <a:latin typeface="Palatino Linotype" pitchFamily="18" charset="0"/>
          </a:endParaRPr>
        </a:p>
      </dsp:txBody>
      <dsp:txXfrm>
        <a:off x="2842144" y="0"/>
        <a:ext cx="1669935" cy="1090053"/>
      </dsp:txXfrm>
    </dsp:sp>
    <dsp:sp modelId="{3E78D334-2588-4220-B1D5-E9B16821D327}">
      <dsp:nvSpPr>
        <dsp:cNvPr id="0" name=""/>
        <dsp:cNvSpPr/>
      </dsp:nvSpPr>
      <dsp:spPr>
        <a:xfrm>
          <a:off x="3031840" y="902592"/>
          <a:ext cx="1974614" cy="2188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Palatino Linotype" pitchFamily="18" charset="0"/>
            </a:rPr>
            <a:t>Identify the missing data elements to capture the entire service chain of SWM</a:t>
          </a:r>
          <a:endParaRPr lang="en-US" sz="1600" kern="1200" dirty="0">
            <a:latin typeface="Palatino Linotype" pitchFamily="18" charset="0"/>
          </a:endParaRPr>
        </a:p>
      </dsp:txBody>
      <dsp:txXfrm>
        <a:off x="3089674" y="960426"/>
        <a:ext cx="1858946" cy="2073132"/>
      </dsp:txXfrm>
    </dsp:sp>
    <dsp:sp modelId="{B621D1C6-B067-46DE-AA85-17B0E4590BE5}">
      <dsp:nvSpPr>
        <dsp:cNvPr id="0" name=""/>
        <dsp:cNvSpPr/>
      </dsp:nvSpPr>
      <dsp:spPr>
        <a:xfrm>
          <a:off x="4803321" y="337143"/>
          <a:ext cx="617431" cy="4157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>
            <a:latin typeface="Palatino Linotype" pitchFamily="18" charset="0"/>
          </a:endParaRPr>
        </a:p>
      </dsp:txBody>
      <dsp:txXfrm>
        <a:off x="4803321" y="420296"/>
        <a:ext cx="492702" cy="249459"/>
      </dsp:txXfrm>
    </dsp:sp>
    <dsp:sp modelId="{9D44723C-62AB-4C12-94E2-2C417D6035D3}">
      <dsp:nvSpPr>
        <dsp:cNvPr id="0" name=""/>
        <dsp:cNvSpPr/>
      </dsp:nvSpPr>
      <dsp:spPr>
        <a:xfrm>
          <a:off x="5677044" y="0"/>
          <a:ext cx="1669935" cy="26788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Palatino Linotype" pitchFamily="18" charset="0"/>
            </a:rPr>
            <a:t>Integrated in e-governance module</a:t>
          </a:r>
          <a:endParaRPr lang="en-US" sz="1600" kern="1200" dirty="0">
            <a:latin typeface="Palatino Linotype" pitchFamily="18" charset="0"/>
          </a:endParaRPr>
        </a:p>
      </dsp:txBody>
      <dsp:txXfrm>
        <a:off x="5677044" y="0"/>
        <a:ext cx="1669935" cy="1090053"/>
      </dsp:txXfrm>
    </dsp:sp>
    <dsp:sp modelId="{0B53FDC0-50B9-4213-9AD2-C05C39F8EB33}">
      <dsp:nvSpPr>
        <dsp:cNvPr id="0" name=""/>
        <dsp:cNvSpPr/>
      </dsp:nvSpPr>
      <dsp:spPr>
        <a:xfrm>
          <a:off x="5866739" y="902592"/>
          <a:ext cx="1974614" cy="2188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Palatino Linotype" pitchFamily="18" charset="0"/>
            </a:rPr>
            <a:t>Design the comprehensive module which also capture the future requirements </a:t>
          </a:r>
          <a:endParaRPr lang="en-US" sz="1600" kern="1200" dirty="0">
            <a:latin typeface="Palatino Linotype" pitchFamily="18" charset="0"/>
          </a:endParaRPr>
        </a:p>
      </dsp:txBody>
      <dsp:txXfrm>
        <a:off x="5924573" y="960426"/>
        <a:ext cx="1858946" cy="20731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1532" cy="495856"/>
          </a:xfrm>
          <a:prstGeom prst="rect">
            <a:avLst/>
          </a:prstGeom>
        </p:spPr>
        <p:txBody>
          <a:bodyPr vert="horz" lIns="93980" tIns="46990" rIns="93980" bIns="4699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5048" y="0"/>
            <a:ext cx="2941532" cy="495856"/>
          </a:xfrm>
          <a:prstGeom prst="rect">
            <a:avLst/>
          </a:prstGeom>
        </p:spPr>
        <p:txBody>
          <a:bodyPr vert="horz" lIns="93980" tIns="46990" rIns="93980" bIns="46990" rtlCol="0"/>
          <a:lstStyle>
            <a:lvl1pPr algn="r">
              <a:defRPr sz="1200"/>
            </a:lvl1pPr>
          </a:lstStyle>
          <a:p>
            <a:fld id="{BF63C235-D9C6-489C-A0CE-E431E7078BAA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19537"/>
            <a:ext cx="2941532" cy="495856"/>
          </a:xfrm>
          <a:prstGeom prst="rect">
            <a:avLst/>
          </a:prstGeom>
        </p:spPr>
        <p:txBody>
          <a:bodyPr vert="horz" lIns="93980" tIns="46990" rIns="93980" bIns="4699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5048" y="9419537"/>
            <a:ext cx="2941532" cy="495856"/>
          </a:xfrm>
          <a:prstGeom prst="rect">
            <a:avLst/>
          </a:prstGeom>
        </p:spPr>
        <p:txBody>
          <a:bodyPr vert="horz" lIns="93980" tIns="46990" rIns="93980" bIns="46990" rtlCol="0" anchor="b"/>
          <a:lstStyle>
            <a:lvl1pPr algn="r">
              <a:defRPr sz="1200"/>
            </a:lvl1pPr>
          </a:lstStyle>
          <a:p>
            <a:fld id="{42A0C388-F55C-4F8F-9969-0CD148A60C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34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1532" cy="495856"/>
          </a:xfrm>
          <a:prstGeom prst="rect">
            <a:avLst/>
          </a:prstGeom>
        </p:spPr>
        <p:txBody>
          <a:bodyPr vert="horz" lIns="93980" tIns="46990" rIns="93980" bIns="4699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5048" y="0"/>
            <a:ext cx="2941532" cy="495856"/>
          </a:xfrm>
          <a:prstGeom prst="rect">
            <a:avLst/>
          </a:prstGeom>
        </p:spPr>
        <p:txBody>
          <a:bodyPr vert="horz" lIns="93980" tIns="46990" rIns="93980" bIns="46990" rtlCol="0"/>
          <a:lstStyle>
            <a:lvl1pPr algn="r">
              <a:defRPr sz="1200"/>
            </a:lvl1pPr>
          </a:lstStyle>
          <a:p>
            <a:fld id="{2933879D-09A6-4CB9-9D5C-5758DEBF0E6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56175" cy="371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80" tIns="46990" rIns="93980" bIns="4699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816" y="4710630"/>
            <a:ext cx="5430520" cy="4462701"/>
          </a:xfrm>
          <a:prstGeom prst="rect">
            <a:avLst/>
          </a:prstGeom>
        </p:spPr>
        <p:txBody>
          <a:bodyPr vert="horz" lIns="93980" tIns="46990" rIns="93980" bIns="469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19537"/>
            <a:ext cx="2941532" cy="495856"/>
          </a:xfrm>
          <a:prstGeom prst="rect">
            <a:avLst/>
          </a:prstGeom>
        </p:spPr>
        <p:txBody>
          <a:bodyPr vert="horz" lIns="93980" tIns="46990" rIns="93980" bIns="4699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5048" y="9419537"/>
            <a:ext cx="2941532" cy="495856"/>
          </a:xfrm>
          <a:prstGeom prst="rect">
            <a:avLst/>
          </a:prstGeom>
        </p:spPr>
        <p:txBody>
          <a:bodyPr vert="horz" lIns="93980" tIns="46990" rIns="93980" bIns="46990" rtlCol="0" anchor="b"/>
          <a:lstStyle>
            <a:lvl1pPr algn="r">
              <a:defRPr sz="1200"/>
            </a:lvl1pPr>
          </a:lstStyle>
          <a:p>
            <a:fld id="{83AE3CBA-99F8-498E-82FF-19E861FB6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287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E3CBA-99F8-498E-82FF-19E861FB670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09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E5A13-1CB3-4873-8379-69D1D4D6777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13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E3CBA-99F8-498E-82FF-19E861FB670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41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E5B031-9600-4F26-9917-2080FAA11B7C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E3CBA-99F8-498E-82FF-19E861FB670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59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E3CBA-99F8-498E-82FF-19E861FB670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85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E3CBA-99F8-498E-82FF-19E861FB670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E3CBA-99F8-498E-82FF-19E861FB67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69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E3CBA-99F8-498E-82FF-19E861FB670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18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E3CBA-99F8-498E-82FF-19E861FB670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44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E3CBA-99F8-498E-82FF-19E861FB670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68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482E-7F87-4743-B732-21E28596D58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38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PAS Project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2819400" y="0"/>
            <a:ext cx="63246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1000"/>
                </a:schemeClr>
              </a:gs>
              <a:gs pos="85000">
                <a:schemeClr val="tx1">
                  <a:alpha val="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336431" y="533400"/>
            <a:ext cx="7596554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36431" y="0"/>
            <a:ext cx="7596554" cy="5334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440616" y="6629400"/>
            <a:ext cx="492369" cy="22860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1"/>
                </a:solidFill>
                <a:latin typeface="Palatino Linotype" pitchFamily="18" charset="0"/>
              </a:defRPr>
            </a:lvl1pPr>
          </a:lstStyle>
          <a:p>
            <a:fld id="{DD3021C1-2363-4988-893F-7392D279D6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336431" y="6629400"/>
            <a:ext cx="5345723" cy="228600"/>
          </a:xfrm>
        </p:spPr>
        <p:txBody>
          <a:bodyPr/>
          <a:lstStyle>
            <a:lvl1pPr algn="l">
              <a:defRPr sz="1100">
                <a:solidFill>
                  <a:schemeClr val="bg1"/>
                </a:solidFill>
                <a:latin typeface="Palatino Linotype" pitchFamily="18" charset="0"/>
              </a:defRPr>
            </a:lvl1pPr>
          </a:lstStyle>
          <a:p>
            <a:r>
              <a:rPr lang="en-US" smtClean="0"/>
              <a:t>Performance Assessment Systems (PAS) project, CEPT University, Ahmedabad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2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88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42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00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699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99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990600"/>
            <a:ext cx="8153400" cy="5181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77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65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17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7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4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-8792" y="6053145"/>
            <a:ext cx="2249366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1"/>
            <a:ext cx="6477000" cy="1828800"/>
          </a:xfrm>
          <a:prstGeom prst="rect">
            <a:avLst/>
          </a:prstGeo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60670"/>
            <a:ext cx="6705600" cy="6858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32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848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336431" y="533400"/>
            <a:ext cx="7596554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36431" y="0"/>
            <a:ext cx="7596554" cy="5334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440616" y="6629400"/>
            <a:ext cx="492369" cy="228600"/>
          </a:xfrm>
        </p:spPr>
        <p:txBody>
          <a:bodyPr anchor="ctr"/>
          <a:lstStyle>
            <a:lvl1pPr>
              <a:defRPr sz="1400">
                <a:solidFill>
                  <a:schemeClr val="bg1"/>
                </a:solidFill>
                <a:latin typeface="Palatino Linotype" pitchFamily="18" charset="0"/>
              </a:defRPr>
            </a:lvl1pPr>
          </a:lstStyle>
          <a:p>
            <a:fld id="{DD3021C1-2363-4988-893F-7392D279D6A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336434" y="6629400"/>
            <a:ext cx="5345723" cy="228600"/>
          </a:xfrm>
        </p:spPr>
        <p:txBody>
          <a:bodyPr/>
          <a:lstStyle>
            <a:lvl1pPr algn="l">
              <a:defRPr sz="1100">
                <a:solidFill>
                  <a:schemeClr val="bg1"/>
                </a:solidFill>
                <a:latin typeface="Palatino Linotype" pitchFamily="18" charset="0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Performance Assessment Systems (PAS) project, CEPT University, Ahmedabad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71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/>
          <p:nvPr userDrawn="1"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3" y="1600200"/>
            <a:ext cx="7687339" cy="9906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anchor="ctr"/>
          <a:lstStyle>
            <a:lvl1pPr algn="l">
              <a:buNone/>
              <a:defRPr sz="4400" b="1" cap="none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07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914400"/>
            <a:ext cx="3886200" cy="5105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00600" y="914400"/>
            <a:ext cx="3886200" cy="5105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Slide Number Placeholder 12"/>
          <p:cNvSpPr txBox="1">
            <a:spLocks/>
          </p:cNvSpPr>
          <p:nvPr userDrawn="1"/>
        </p:nvSpPr>
        <p:spPr>
          <a:xfrm>
            <a:off x="8305800" y="6465258"/>
            <a:ext cx="685800" cy="3714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EDBEA-8D71-4D99-973A-F59B0B00E3C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225"/>
            <a:ext cx="8153400" cy="602375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524000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524000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8382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8382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899"/>
            <a:ext cx="8077200" cy="609600"/>
          </a:xfrm>
        </p:spPr>
        <p:txBody>
          <a:bodyPr anchor="ctr">
            <a:normAutofit/>
          </a:bodyPr>
          <a:lstStyle>
            <a:lvl1pPr algn="l">
              <a:buNone/>
              <a:defRPr sz="4000" b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914400"/>
            <a:ext cx="1600200" cy="5181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914400"/>
            <a:ext cx="6400800" cy="5181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81150" y="4654296"/>
            <a:ext cx="756285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4648200"/>
            <a:ext cx="73533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14300" cy="45529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pPr>
              <a:defRPr/>
            </a:pP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</p:spPr>
        <p:txBody>
          <a:bodyPr rtlCol="0"/>
          <a:lstStyle/>
          <a:p>
            <a:pPr>
              <a:defRPr/>
            </a:pPr>
            <a:r>
              <a:rPr lang="en-US" smtClean="0"/>
              <a:t>PAS Project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5295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ACD85CB9-7052-4285-AB74-A557100745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5694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67336"/>
            <a:ext cx="81534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914400"/>
            <a:ext cx="8153400" cy="5257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622002"/>
            <a:ext cx="9144000" cy="14935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667722"/>
            <a:ext cx="533400" cy="10668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667722"/>
            <a:ext cx="8553450" cy="1066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24600"/>
            <a:ext cx="8153400" cy="288731"/>
          </a:xfrm>
          <a:prstGeom prst="rect">
            <a:avLst/>
          </a:prstGeom>
        </p:spPr>
        <p:txBody>
          <a:bodyPr/>
          <a:lstStyle>
            <a:lvl1pPr algn="l">
              <a:defRPr sz="1050" i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3" r:id="rId12"/>
    <p:sldLayoutId id="2147483844" r:id="rId13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9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336431" y="533400"/>
            <a:ext cx="7596554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40616" y="6629400"/>
            <a:ext cx="492369" cy="22860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1"/>
                </a:solidFill>
                <a:latin typeface="Palatino Linotype" pitchFamily="18" charset="0"/>
              </a:defRPr>
            </a:lvl1pPr>
          </a:lstStyle>
          <a:p>
            <a:fld id="{DD3021C1-2363-4988-893F-7392D279D6A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336434" y="6629400"/>
            <a:ext cx="5345723" cy="228600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bg1"/>
                </a:solidFill>
                <a:latin typeface="Palatino Linotype" pitchFamily="18" charset="0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Performance Assessment Systems (PAS) project, CEPT University, Ahmedabad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3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onstantia" pitchFamily="18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15914B"/>
        </a:buClr>
        <a:buSzPct val="75000"/>
        <a:buFont typeface="Wingdings" pitchFamily="2" charset="2"/>
        <a:buChar char="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F3A447"/>
        </a:buClr>
        <a:buSzPct val="65000"/>
        <a:buFont typeface="Wingdings" pitchFamily="2" charset="2"/>
        <a:buChar char="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hyperlink" Target="http://www.pas.org.in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PAS Project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>
                <a:latin typeface="Palatino Linotype" pitchFamily="18" charset="0"/>
              </a:rPr>
              <a:pPr/>
              <a:t>1</a:t>
            </a:fld>
            <a:endParaRPr kumimoji="0"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30112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smtClean="0">
                <a:latin typeface="Palatino Linotype" pitchFamily="18" charset="0"/>
              </a:rPr>
              <a:t>Service Level Benchmarking</a:t>
            </a:r>
            <a:endParaRPr lang="en-US" sz="2400" b="1" dirty="0" smtClean="0">
              <a:latin typeface="Palatino Linotype" pitchFamily="18" charset="0"/>
            </a:endParaRPr>
          </a:p>
        </p:txBody>
      </p:sp>
      <p:pic>
        <p:nvPicPr>
          <p:cNvPr id="26" name="Picture 2" descr="C:\Documents and Settings\xyz\My Documents\My Pictures\st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16697" cy="16002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0" y="4343400"/>
            <a:ext cx="9144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latin typeface="Palatino Linotype" pitchFamily="18" charset="0"/>
                <a:ea typeface="Times New Roman"/>
                <a:cs typeface="Times New Roman"/>
              </a:rPr>
              <a:t>Workshop on Sustainable and Disaster Resilient Urban Development</a:t>
            </a:r>
            <a:endParaRPr lang="en-IN" sz="2000" dirty="0" smtClean="0">
              <a:latin typeface="Palatino Linotype" pitchFamily="18" charset="0"/>
              <a:ea typeface="Times New Roman"/>
              <a:cs typeface="Times New Roman"/>
            </a:endParaRPr>
          </a:p>
          <a:p>
            <a:pPr algn="ctr"/>
            <a:endParaRPr lang="en-US" sz="1600" b="1" i="1" dirty="0" smtClean="0">
              <a:latin typeface="Palatino Linotype" pitchFamily="18" charset="0"/>
              <a:ea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Palatino Linotype" pitchFamily="18" charset="0"/>
                <a:ea typeface="Times New Roman"/>
                <a:cs typeface="Times New Roman"/>
              </a:rPr>
              <a:t>9</a:t>
            </a:r>
            <a:r>
              <a:rPr lang="en-US" sz="1600" b="1" baseline="30000" dirty="0" smtClean="0">
                <a:latin typeface="Palatino Linotype" pitchFamily="18" charset="0"/>
                <a:ea typeface="Times New Roman"/>
                <a:cs typeface="Times New Roman"/>
              </a:rPr>
              <a:t>th</a:t>
            </a:r>
            <a:r>
              <a:rPr lang="en-US" sz="1600" b="1" dirty="0" smtClean="0">
                <a:latin typeface="Palatino Linotype" pitchFamily="18" charset="0"/>
                <a:ea typeface="Times New Roman"/>
                <a:cs typeface="Times New Roman"/>
              </a:rPr>
              <a:t> September, 2014</a:t>
            </a:r>
            <a:endParaRPr lang="en-US" sz="1600" dirty="0" smtClean="0">
              <a:solidFill>
                <a:srgbClr val="FFFFFF"/>
              </a:solidFill>
              <a:latin typeface="Palatino Linotype" pitchFamily="18" charset="0"/>
            </a:endParaRPr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b="1" dirty="0" smtClean="0">
                <a:latin typeface="Palatino Linotype" pitchFamily="18" charset="0"/>
              </a:rPr>
              <a:t>PAS Project</a:t>
            </a:r>
            <a:endParaRPr lang="en-IN" b="1" dirty="0">
              <a:latin typeface="Palatino Linotype" pitchFamily="18" charset="0"/>
            </a:endParaRPr>
          </a:p>
        </p:txBody>
      </p:sp>
      <p:pic>
        <p:nvPicPr>
          <p:cNvPr id="14" name="Picture 2" descr="\\bill2\ELibrary\RAs WORK FOLDER\AASIM\Community Toilets in Wai\CT 7\DSC00786.JPG"/>
          <p:cNvPicPr>
            <a:picLocks noChangeAspect="1" noChangeArrowheads="1"/>
          </p:cNvPicPr>
          <p:nvPr/>
        </p:nvPicPr>
        <p:blipFill>
          <a:blip r:embed="rId4" cstate="screen"/>
          <a:srcRect b="28205"/>
          <a:stretch>
            <a:fillRect/>
          </a:stretch>
        </p:blipFill>
        <p:spPr bwMode="auto">
          <a:xfrm>
            <a:off x="1905000" y="1"/>
            <a:ext cx="2971800" cy="1600199"/>
          </a:xfrm>
          <a:prstGeom prst="rect">
            <a:avLst/>
          </a:prstGeom>
          <a:noFill/>
        </p:spPr>
      </p:pic>
      <p:pic>
        <p:nvPicPr>
          <p:cNvPr id="13" name="Picture 2" descr="\\bill2\ELibrary\RAs WORK FOLDER\AASIM\Wai Feild visit_sunil\4 JUL\PHOTOS\DSC01439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72000" y="1"/>
            <a:ext cx="2133600" cy="1600200"/>
          </a:xfrm>
          <a:prstGeom prst="rect">
            <a:avLst/>
          </a:prstGeom>
          <a:noFill/>
        </p:spPr>
      </p:pic>
      <p:pic>
        <p:nvPicPr>
          <p:cNvPr id="15" name="Picture 6" descr="D:\PAS YA DUR\AASIM WORK\PIP- GONDIA\GONDIA VISIT\Gondia_Visit 1\DSC01338.JPG"/>
          <p:cNvPicPr>
            <a:picLocks noChangeAspect="1" noChangeArrowheads="1"/>
          </p:cNvPicPr>
          <p:nvPr/>
        </p:nvPicPr>
        <p:blipFill>
          <a:blip r:embed="rId6" cstate="print"/>
          <a:srcRect l="9091" r="6818"/>
          <a:stretch>
            <a:fillRect/>
          </a:stretch>
        </p:blipFill>
        <p:spPr bwMode="auto">
          <a:xfrm>
            <a:off x="6705600" y="0"/>
            <a:ext cx="2438400" cy="160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" descr="E:\Kasturi\Retreat\logo\PAS Logo - V2.1.png"/>
          <p:cNvPicPr>
            <a:picLocks noChangeArrowheads="1"/>
          </p:cNvPicPr>
          <p:nvPr/>
        </p:nvPicPr>
        <p:blipFill>
          <a:blip r:embed="rId7" cstate="print"/>
          <a:srcRect t="7692" r="8140" b="7692"/>
          <a:stretch>
            <a:fillRect/>
          </a:stretch>
        </p:blipFill>
        <p:spPr bwMode="auto">
          <a:xfrm>
            <a:off x="124690" y="6172716"/>
            <a:ext cx="2008910" cy="429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67336"/>
            <a:ext cx="85344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PAS-SLB web portal: Online Data Entry Module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6465258"/>
            <a:ext cx="685800" cy="3714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BF1E1EB-AFF9-4170-9440-DFF43AE4F1D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8333" t="38223" r="29444" b="21778"/>
          <a:stretch>
            <a:fillRect/>
          </a:stretch>
        </p:blipFill>
        <p:spPr bwMode="auto">
          <a:xfrm>
            <a:off x="533400" y="1981200"/>
            <a:ext cx="3429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5000" t="19556" r="16111" b="64444"/>
          <a:stretch>
            <a:fillRect/>
          </a:stretch>
        </p:blipFill>
        <p:spPr bwMode="auto">
          <a:xfrm>
            <a:off x="609600" y="762000"/>
            <a:ext cx="8229600" cy="119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22222" t="18667" r="23333" b="5778"/>
          <a:stretch>
            <a:fillRect/>
          </a:stretch>
        </p:blipFill>
        <p:spPr bwMode="auto">
          <a:xfrm>
            <a:off x="3810000" y="1981200"/>
            <a:ext cx="5029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609600" y="2819400"/>
            <a:ext cx="3200400" cy="1524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419600"/>
            <a:ext cx="3200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33400" y="2514600"/>
            <a:ext cx="3352800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GB" sz="2400" b="1" dirty="0" smtClean="0"/>
              <a:t>Layers of Approval</a:t>
            </a:r>
            <a:r>
              <a:rPr lang="en-GB" dirty="0" smtClean="0"/>
              <a:t> </a:t>
            </a:r>
          </a:p>
          <a:p>
            <a:pPr lvl="0"/>
            <a:r>
              <a:rPr lang="en-GB" sz="1600" dirty="0" smtClean="0"/>
              <a:t>Data submitted by City staff </a:t>
            </a:r>
          </a:p>
          <a:p>
            <a:pPr lvl="0"/>
            <a:r>
              <a:rPr lang="en-GB" sz="1600" dirty="0" smtClean="0"/>
              <a:t>Approved by: Chief Officer /Commissioner, State officials </a:t>
            </a:r>
          </a:p>
          <a:p>
            <a:pPr lvl="0"/>
            <a:r>
              <a:rPr lang="en-GB" sz="2400" b="1" dirty="0" smtClean="0"/>
              <a:t>Guidebook</a:t>
            </a:r>
          </a:p>
          <a:p>
            <a:pPr lvl="0"/>
            <a:r>
              <a:rPr lang="en-GB" sz="1600" dirty="0" smtClean="0"/>
              <a:t>For online modules in local language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ULB level target setting model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1259" t="14563" r="25649" b="17516"/>
          <a:stretch>
            <a:fillRect/>
          </a:stretch>
        </p:blipFill>
        <p:spPr bwMode="auto">
          <a:xfrm>
            <a:off x="467544" y="1844824"/>
            <a:ext cx="820891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67544" y="807684"/>
            <a:ext cx="8371656" cy="100811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dirty="0" smtClean="0"/>
              <a:t>Target Model provides guidance for setting annual targets for SLB indicators – as per the 13</a:t>
            </a:r>
            <a:r>
              <a:rPr lang="en-US" baseline="30000" dirty="0" smtClean="0"/>
              <a:t>th</a:t>
            </a:r>
            <a:r>
              <a:rPr lang="en-US" dirty="0" smtClean="0"/>
              <a:t> FC requirements. It helps to asses feasible targets base on trend analysis as well as ongoing capital works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13750" t="8333" r="15625" b="13542"/>
          <a:stretch>
            <a:fillRect/>
          </a:stretch>
        </p:blipFill>
        <p:spPr bwMode="auto">
          <a:xfrm>
            <a:off x="5346194" y="4191000"/>
            <a:ext cx="3493006" cy="231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15000" t="19698" r="16111" b="55555"/>
          <a:stretch>
            <a:fillRect/>
          </a:stretch>
        </p:blipFill>
        <p:spPr bwMode="auto">
          <a:xfrm>
            <a:off x="609600" y="780078"/>
            <a:ext cx="814551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/>
          <p:nvPr/>
        </p:nvPicPr>
        <p:blipFill>
          <a:blip r:embed="rId5" cstate="print"/>
          <a:srcRect l="15121" t="34722" r="15753" b="6649"/>
          <a:stretch>
            <a:fillRect/>
          </a:stretch>
        </p:blipFill>
        <p:spPr bwMode="auto">
          <a:xfrm>
            <a:off x="5410200" y="2743200"/>
            <a:ext cx="3352800" cy="177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410200" y="2362200"/>
            <a:ext cx="335280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State profile of all SLBs</a:t>
            </a:r>
            <a:endParaRPr lang="en-GB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2362200"/>
            <a:ext cx="441960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City profile of all SLBs</a:t>
            </a:r>
            <a:endParaRPr lang="en-GB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10200" y="4343400"/>
            <a:ext cx="342900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Monitoring of data entry/ targets</a:t>
            </a:r>
            <a:endParaRPr lang="en-GB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 l="14667" t="6667" r="29333" b="7000"/>
          <a:stretch>
            <a:fillRect/>
          </a:stretch>
        </p:blipFill>
        <p:spPr bwMode="auto">
          <a:xfrm>
            <a:off x="3048000" y="2819400"/>
            <a:ext cx="2286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 l="14667" t="5000" r="16000" b="3333"/>
          <a:stretch>
            <a:fillRect/>
          </a:stretch>
        </p:blipFill>
        <p:spPr bwMode="auto">
          <a:xfrm>
            <a:off x="304800" y="2819400"/>
            <a:ext cx="2733502" cy="289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304800" y="76200"/>
            <a:ext cx="8991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alatino Linotype" pitchFamily="18" charset="0"/>
                <a:ea typeface="+mj-ea"/>
                <a:cs typeface="+mj-cs"/>
              </a:rPr>
              <a:t>Performance Monitoring Online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Monitoring through State level dashboards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609600" y="6608134"/>
            <a:ext cx="6781800" cy="2286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mtClean="0"/>
              <a:t>PAS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05800" y="6465258"/>
            <a:ext cx="685800" cy="3714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94EDBEA-8D71-4D99-973A-F59B0B00E3C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810490"/>
            <a:ext cx="806909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Monitoring through City level dashboards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609600" y="6608134"/>
            <a:ext cx="6781800" cy="2286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mtClean="0"/>
              <a:t>PAS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05800" y="6465258"/>
            <a:ext cx="685800" cy="3714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94EDBEA-8D71-4D99-973A-F59B0B00E3C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" y="796635"/>
            <a:ext cx="806909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Dashboards showing ranking of cities</a:t>
            </a:r>
            <a:endParaRPr lang="en-US" sz="2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13889" t="8222" r="16965" b="11778"/>
          <a:stretch>
            <a:fillRect/>
          </a:stretch>
        </p:blipFill>
        <p:spPr bwMode="auto">
          <a:xfrm>
            <a:off x="140825" y="3276600"/>
            <a:ext cx="5715000" cy="349040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76200" y="719800"/>
          <a:ext cx="5828347" cy="2228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Down Arrow 6"/>
          <p:cNvSpPr/>
          <p:nvPr/>
        </p:nvSpPr>
        <p:spPr>
          <a:xfrm>
            <a:off x="2514600" y="2743200"/>
            <a:ext cx="990600" cy="48035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67400" y="809685"/>
            <a:ext cx="3276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buFont typeface="Wingdings" pitchFamily="2" charset="2"/>
              <a:buChar char="q"/>
            </a:pPr>
            <a:r>
              <a:rPr lang="en-US" sz="1600" dirty="0" smtClean="0"/>
              <a:t>Similar to human development index (HDI), </a:t>
            </a:r>
            <a:r>
              <a:rPr lang="en-US" sz="1600" u="sng" dirty="0" smtClean="0"/>
              <a:t>urban development index</a:t>
            </a:r>
            <a:r>
              <a:rPr lang="en-US" sz="1600" dirty="0" smtClean="0"/>
              <a:t> (UDI) was calculated using 25 indicators identified under 4 dimensions: </a:t>
            </a:r>
          </a:p>
          <a:p>
            <a:pPr marL="561975" lvl="3" indent="-98425">
              <a:buFont typeface="Arial" pitchFamily="34" charset="0"/>
              <a:buChar char="•"/>
            </a:pPr>
            <a:r>
              <a:rPr lang="en-US" sz="1600" dirty="0" smtClean="0"/>
              <a:t>Demography</a:t>
            </a:r>
          </a:p>
          <a:p>
            <a:pPr marL="561975" lvl="3" indent="-98425">
              <a:buFont typeface="Arial" pitchFamily="34" charset="0"/>
              <a:buChar char="•"/>
            </a:pPr>
            <a:r>
              <a:rPr lang="en-US" sz="1600" dirty="0" smtClean="0"/>
              <a:t>Municipal services</a:t>
            </a:r>
          </a:p>
          <a:p>
            <a:pPr marL="561975" lvl="3" indent="-98425">
              <a:buFont typeface="Arial" pitchFamily="34" charset="0"/>
              <a:buChar char="•"/>
            </a:pPr>
            <a:r>
              <a:rPr lang="en-US" sz="1600" dirty="0" smtClean="0"/>
              <a:t>Urban finance </a:t>
            </a:r>
          </a:p>
          <a:p>
            <a:pPr marL="561975" lvl="3" indent="-98425">
              <a:buFont typeface="Arial" pitchFamily="34" charset="0"/>
              <a:buChar char="•"/>
            </a:pPr>
            <a:r>
              <a:rPr lang="en-US" sz="1600" dirty="0" smtClean="0"/>
              <a:t>Urban equity</a:t>
            </a:r>
          </a:p>
          <a:p>
            <a:pPr marL="231775" lvl="2" indent="-231775">
              <a:buFont typeface="Wingdings" pitchFamily="2" charset="2"/>
              <a:buChar char="q"/>
            </a:pPr>
            <a:endParaRPr lang="en-US" sz="1600" dirty="0" smtClean="0"/>
          </a:p>
          <a:p>
            <a:pPr marL="231775" lvl="2" indent="-231775">
              <a:buFont typeface="Wingdings" pitchFamily="2" charset="2"/>
              <a:buChar char="q"/>
            </a:pPr>
            <a:r>
              <a:rPr lang="en-US" sz="1600" dirty="0" smtClean="0"/>
              <a:t>The dashboard shows class-wise ranking as per the UDI value scored by a city. </a:t>
            </a:r>
          </a:p>
          <a:p>
            <a:pPr marL="231775" lvl="2" indent="-231775">
              <a:buFont typeface="Wingdings" pitchFamily="2" charset="2"/>
              <a:buChar char="q"/>
            </a:pPr>
            <a:endParaRPr lang="en-US" sz="1600" dirty="0" smtClean="0"/>
          </a:p>
          <a:p>
            <a:pPr marL="231775" lvl="2" indent="-231775">
              <a:buFont typeface="Wingdings" pitchFamily="2" charset="2"/>
              <a:buChar char="q"/>
            </a:pPr>
            <a:r>
              <a:rPr lang="en-US" sz="1600" dirty="0" smtClean="0"/>
              <a:t>The weightage for each dimension can be changed as and when required. </a:t>
            </a:r>
          </a:p>
          <a:p>
            <a:pPr marL="231775" lvl="2" indent="-231775">
              <a:buFont typeface="Wingdings" pitchFamily="2" charset="2"/>
              <a:buChar char="q"/>
            </a:pPr>
            <a:endParaRPr lang="en-US" sz="1600" dirty="0" smtClean="0"/>
          </a:p>
          <a:p>
            <a:pPr marL="231775" lvl="2" indent="-231775">
              <a:buFont typeface="Wingdings" pitchFamily="2" charset="2"/>
              <a:buChar char="q"/>
            </a:pPr>
            <a:r>
              <a:rPr lang="en-US" sz="1600" dirty="0" smtClean="0"/>
              <a:t>It also allows the user to locate the cities on the map to identify regions  that are performing good or vice-versa. </a:t>
            </a:r>
          </a:p>
          <a:p>
            <a:pPr marL="115888" indent="-115888">
              <a:buFont typeface="Arial" pitchFamily="34" charset="0"/>
              <a:buChar char="•"/>
            </a:pPr>
            <a:endParaRPr lang="en-US" sz="1600" dirty="0" smtClean="0"/>
          </a:p>
          <a:p>
            <a:pPr marL="115888" indent="-115888"/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12648" y="990600"/>
            <a:ext cx="6633972" cy="5715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IN" b="1" dirty="0" smtClean="0">
                <a:solidFill>
                  <a:srgbClr val="FF0000"/>
                </a:solidFill>
              </a:rPr>
              <a:t>MMP for Municipalities</a:t>
            </a:r>
          </a:p>
          <a:p>
            <a:pPr lvl="1">
              <a:buFont typeface="Wingdings" pitchFamily="2" charset="2"/>
              <a:buChar char="ü"/>
            </a:pPr>
            <a:r>
              <a:rPr lang="en-IN" dirty="0" smtClean="0"/>
              <a:t>35 JnNURM Cities as pilot</a:t>
            </a:r>
          </a:p>
          <a:p>
            <a:pPr lvl="1">
              <a:buFont typeface="Wingdings" pitchFamily="2" charset="2"/>
              <a:buChar char="ü"/>
            </a:pPr>
            <a:r>
              <a:rPr lang="en-IN" dirty="0" smtClean="0"/>
              <a:t>Development of e-Municipality application as a State Level Software Solution</a:t>
            </a:r>
          </a:p>
          <a:p>
            <a:pPr>
              <a:buFont typeface="Wingdings" pitchFamily="2" charset="2"/>
              <a:buChar char="q"/>
            </a:pPr>
            <a:r>
              <a:rPr lang="en-IN" dirty="0" smtClean="0"/>
              <a:t>8 modules</a:t>
            </a:r>
          </a:p>
          <a:p>
            <a:pPr lvl="1">
              <a:buFont typeface="Wingdings" pitchFamily="2" charset="2"/>
              <a:buChar char="ü"/>
            </a:pPr>
            <a:r>
              <a:rPr lang="en-IN" dirty="0" smtClean="0"/>
              <a:t>core Service/management functions</a:t>
            </a:r>
          </a:p>
          <a:p>
            <a:pPr>
              <a:buFont typeface="Wingdings" pitchFamily="2" charset="2"/>
              <a:buChar char="q"/>
            </a:pPr>
            <a:r>
              <a:rPr lang="en-IN" dirty="0"/>
              <a:t>Model guidelines suggested </a:t>
            </a:r>
            <a:r>
              <a:rPr lang="en-IN" dirty="0" smtClean="0"/>
              <a:t>a </a:t>
            </a:r>
            <a:r>
              <a:rPr lang="en-IN" dirty="0"/>
              <a:t>State Level Software Solution (SLSS)</a:t>
            </a:r>
          </a:p>
          <a:p>
            <a:pPr lvl="1">
              <a:buFont typeface="Wingdings" pitchFamily="2" charset="2"/>
              <a:buChar char="ü"/>
            </a:pPr>
            <a:r>
              <a:rPr lang="en-IN" dirty="0"/>
              <a:t>Not widely </a:t>
            </a:r>
            <a:r>
              <a:rPr lang="en-IN" dirty="0" smtClean="0"/>
              <a:t>followed, but Odisha </a:t>
            </a:r>
            <a:r>
              <a:rPr lang="en-IN" dirty="0"/>
              <a:t>MMP </a:t>
            </a:r>
            <a:r>
              <a:rPr lang="en-IN" dirty="0" err="1"/>
              <a:t>RfP</a:t>
            </a:r>
            <a:r>
              <a:rPr lang="en-IN" dirty="0"/>
              <a:t> </a:t>
            </a:r>
            <a:r>
              <a:rPr lang="en-IN" dirty="0" smtClean="0"/>
              <a:t>(Dec </a:t>
            </a:r>
            <a:r>
              <a:rPr lang="en-IN" dirty="0"/>
              <a:t>2013) as a </a:t>
            </a:r>
            <a:r>
              <a:rPr lang="en-IN" dirty="0" smtClean="0"/>
              <a:t>SLSS</a:t>
            </a:r>
          </a:p>
          <a:p>
            <a:pPr lvl="2">
              <a:buSzPct val="60000"/>
            </a:pPr>
            <a:r>
              <a:rPr lang="en-IN" dirty="0"/>
              <a:t>Integrating with, and </a:t>
            </a:r>
            <a:r>
              <a:rPr lang="en-IN" dirty="0" smtClean="0"/>
              <a:t>adding to, </a:t>
            </a:r>
            <a:r>
              <a:rPr lang="en-IN" dirty="0"/>
              <a:t>existing e-Municipality modules</a:t>
            </a:r>
          </a:p>
          <a:p>
            <a:pPr lvl="2">
              <a:buSzPct val="60000"/>
            </a:pPr>
            <a:r>
              <a:rPr lang="en-IN" dirty="0" err="1" smtClean="0"/>
              <a:t>Bhubaneshwar</a:t>
            </a:r>
            <a:r>
              <a:rPr lang="en-IN" dirty="0" smtClean="0"/>
              <a:t> </a:t>
            </a:r>
            <a:r>
              <a:rPr lang="en-IN" dirty="0"/>
              <a:t>(Corp.) and </a:t>
            </a:r>
            <a:r>
              <a:rPr lang="en-IN" dirty="0" err="1"/>
              <a:t>Puri</a:t>
            </a:r>
            <a:r>
              <a:rPr lang="en-IN" dirty="0"/>
              <a:t> (Muni</a:t>
            </a:r>
            <a:r>
              <a:rPr lang="en-IN" dirty="0" smtClean="0"/>
              <a:t>.)</a:t>
            </a: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Integrating SLB within </a:t>
            </a:r>
            <a:r>
              <a:rPr lang="en-IN" dirty="0" err="1" smtClean="0"/>
              <a:t>NeGP</a:t>
            </a:r>
            <a:endParaRPr lang="en-IN" dirty="0"/>
          </a:p>
        </p:txBody>
      </p:sp>
      <p:grpSp>
        <p:nvGrpSpPr>
          <p:cNvPr id="4" name="Group 47"/>
          <p:cNvGrpSpPr/>
          <p:nvPr/>
        </p:nvGrpSpPr>
        <p:grpSpPr>
          <a:xfrm>
            <a:off x="6472555" y="2419033"/>
            <a:ext cx="2290445" cy="2019935"/>
            <a:chOff x="3426778" y="2419033"/>
            <a:chExt cx="2290445" cy="2019935"/>
          </a:xfrm>
        </p:grpSpPr>
        <p:sp>
          <p:nvSpPr>
            <p:cNvPr id="39" name="Rounded Rectangle 38"/>
            <p:cNvSpPr>
              <a:spLocks noChangeArrowheads="1"/>
            </p:cNvSpPr>
            <p:nvPr/>
          </p:nvSpPr>
          <p:spPr bwMode="auto">
            <a:xfrm>
              <a:off x="3426778" y="3151188"/>
              <a:ext cx="659765" cy="540385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100000"/>
                <a:lumOff val="0"/>
              </a:sysClr>
            </a:solidFill>
            <a:ln w="12700">
              <a:solidFill>
                <a:srgbClr val="1F497D">
                  <a:lumMod val="40000"/>
                  <a:lumOff val="60000"/>
                </a:srgbClr>
              </a:solidFill>
              <a:round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Personnel Information System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ounded Rectangle 39"/>
            <p:cNvSpPr>
              <a:spLocks noChangeArrowheads="1"/>
            </p:cNvSpPr>
            <p:nvPr/>
          </p:nvSpPr>
          <p:spPr bwMode="auto">
            <a:xfrm>
              <a:off x="3594418" y="3691573"/>
              <a:ext cx="659765" cy="540385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100000"/>
                <a:lumOff val="0"/>
              </a:sysClr>
            </a:solidFill>
            <a:ln w="12700">
              <a:solidFill>
                <a:srgbClr val="1F497D">
                  <a:lumMod val="40000"/>
                  <a:lumOff val="60000"/>
                </a:srgbClr>
              </a:solidFill>
              <a:round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Birth/ Death Certificate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ounded Rectangle 40"/>
            <p:cNvSpPr>
              <a:spLocks noChangeArrowheads="1"/>
            </p:cNvSpPr>
            <p:nvPr/>
          </p:nvSpPr>
          <p:spPr bwMode="auto">
            <a:xfrm>
              <a:off x="3594418" y="2610168"/>
              <a:ext cx="659765" cy="540385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100000"/>
                <a:lumOff val="0"/>
              </a:sysClr>
            </a:solidFill>
            <a:ln w="12700">
              <a:solidFill>
                <a:srgbClr val="1F497D">
                  <a:lumMod val="40000"/>
                  <a:lumOff val="60000"/>
                </a:srgbClr>
              </a:solidFill>
              <a:round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Property Tax, Utilities </a:t>
              </a:r>
              <a:r>
                <a:rPr kumimoji="0" lang="en-GB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Bills</a:t>
              </a:r>
              <a:endParaRPr kumimoji="0" lang="en-IN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ounded Rectangle 41"/>
            <p:cNvSpPr>
              <a:spLocks noChangeArrowheads="1"/>
            </p:cNvSpPr>
            <p:nvPr/>
          </p:nvSpPr>
          <p:spPr bwMode="auto">
            <a:xfrm>
              <a:off x="4254183" y="2419033"/>
              <a:ext cx="659765" cy="540385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100000"/>
                <a:lumOff val="0"/>
              </a:sysClr>
            </a:solidFill>
            <a:ln w="12700">
              <a:solidFill>
                <a:srgbClr val="1F497D">
                  <a:lumMod val="40000"/>
                  <a:lumOff val="60000"/>
                </a:srgbClr>
              </a:solidFill>
              <a:round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Grievances and Suggestions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ounded Rectangle 42"/>
            <p:cNvSpPr>
              <a:spLocks noChangeArrowheads="1"/>
            </p:cNvSpPr>
            <p:nvPr/>
          </p:nvSpPr>
          <p:spPr bwMode="auto">
            <a:xfrm>
              <a:off x="4914583" y="3691573"/>
              <a:ext cx="659765" cy="540385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100000"/>
                <a:lumOff val="0"/>
              </a:sysClr>
            </a:solidFill>
            <a:ln w="12700">
              <a:solidFill>
                <a:srgbClr val="1F497D">
                  <a:lumMod val="40000"/>
                  <a:lumOff val="60000"/>
                </a:srgbClr>
              </a:solidFill>
              <a:round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Building Approvals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ounded Rectangle 43"/>
            <p:cNvSpPr>
              <a:spLocks noChangeArrowheads="1"/>
            </p:cNvSpPr>
            <p:nvPr/>
          </p:nvSpPr>
          <p:spPr bwMode="auto">
            <a:xfrm>
              <a:off x="4254183" y="3898583"/>
              <a:ext cx="659765" cy="540385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100000"/>
                <a:lumOff val="0"/>
              </a:sysClr>
            </a:solidFill>
            <a:ln w="12700">
              <a:solidFill>
                <a:srgbClr val="1F497D">
                  <a:lumMod val="40000"/>
                  <a:lumOff val="60000"/>
                </a:srgbClr>
              </a:solidFill>
              <a:round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Procurement and Monitoring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ounded Rectangle 44"/>
            <p:cNvSpPr>
              <a:spLocks noChangeArrowheads="1"/>
            </p:cNvSpPr>
            <p:nvPr/>
          </p:nvSpPr>
          <p:spPr bwMode="auto">
            <a:xfrm>
              <a:off x="4914583" y="2610168"/>
              <a:ext cx="659765" cy="540385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100000"/>
                <a:lumOff val="0"/>
              </a:sysClr>
            </a:solidFill>
            <a:ln w="12700">
              <a:solidFill>
                <a:srgbClr val="1F497D">
                  <a:lumMod val="40000"/>
                  <a:lumOff val="60000"/>
                </a:srgbClr>
              </a:solidFill>
              <a:round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Health Programs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/SWM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ounded Rectangle 45"/>
            <p:cNvSpPr>
              <a:spLocks noChangeArrowheads="1"/>
            </p:cNvSpPr>
            <p:nvPr/>
          </p:nvSpPr>
          <p:spPr bwMode="auto">
            <a:xfrm>
              <a:off x="5057458" y="3151188"/>
              <a:ext cx="659765" cy="540385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100000"/>
                <a:lumOff val="0"/>
              </a:sysClr>
            </a:solidFill>
            <a:ln w="12700">
              <a:solidFill>
                <a:srgbClr val="1F497D">
                  <a:lumMod val="40000"/>
                  <a:lumOff val="60000"/>
                </a:srgbClr>
              </a:solidFill>
              <a:round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Accounting System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198938" y="3151188"/>
              <a:ext cx="755015" cy="540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IN" sz="1000">
                  <a:solidFill>
                    <a:srgbClr val="4F81B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NMMP Municipality</a:t>
              </a:r>
              <a:endParaRPr lang="en-IN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76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81000" y="990600"/>
            <a:ext cx="6862572" cy="51816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National e-governance programme</a:t>
            </a:r>
            <a:endParaRPr lang="en-IN" dirty="0" smtClean="0"/>
          </a:p>
          <a:p>
            <a:pPr>
              <a:buFont typeface="Wingdings" pitchFamily="2" charset="2"/>
              <a:buChar char="q"/>
            </a:pPr>
            <a:r>
              <a:rPr lang="en-IN" dirty="0" smtClean="0"/>
              <a:t>Seizing the opportunity</a:t>
            </a:r>
          </a:p>
          <a:p>
            <a:pPr lvl="1">
              <a:buFont typeface="Wingdings" pitchFamily="2" charset="2"/>
              <a:buChar char="ü"/>
            </a:pPr>
            <a:r>
              <a:rPr lang="en-IN" dirty="0" smtClean="0"/>
              <a:t>Relatively early stage of e-Municipality        roll out</a:t>
            </a:r>
          </a:p>
          <a:p>
            <a:pPr>
              <a:buFont typeface="Wingdings" pitchFamily="2" charset="2"/>
              <a:buChar char="q"/>
            </a:pPr>
            <a:r>
              <a:rPr lang="en-IN" dirty="0">
                <a:solidFill>
                  <a:srgbClr val="FF0000"/>
                </a:solidFill>
              </a:rPr>
              <a:t>Incorporate SLB as the 9</a:t>
            </a:r>
            <a:r>
              <a:rPr lang="en-IN" baseline="30000" dirty="0">
                <a:solidFill>
                  <a:srgbClr val="FF0000"/>
                </a:solidFill>
              </a:rPr>
              <a:t>th</a:t>
            </a:r>
            <a:r>
              <a:rPr lang="en-IN" dirty="0">
                <a:solidFill>
                  <a:srgbClr val="FF0000"/>
                </a:solidFill>
              </a:rPr>
              <a:t> </a:t>
            </a:r>
            <a:r>
              <a:rPr lang="en-IN" dirty="0" smtClean="0">
                <a:solidFill>
                  <a:srgbClr val="FF0000"/>
                </a:solidFill>
              </a:rPr>
              <a:t>module?</a:t>
            </a:r>
            <a:endParaRPr lang="en-IN" dirty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n-IN" dirty="0" smtClean="0"/>
              <a:t>Largely aggregation from the other 8 modules; easy to do</a:t>
            </a:r>
          </a:p>
          <a:p>
            <a:pPr lvl="1">
              <a:buFont typeface="Wingdings" pitchFamily="2" charset="2"/>
              <a:buChar char="ü"/>
            </a:pPr>
            <a:r>
              <a:rPr lang="en-IN" dirty="0" smtClean="0"/>
              <a:t>Assessment and Improvement tools</a:t>
            </a:r>
          </a:p>
          <a:p>
            <a:pPr lvl="1">
              <a:buFont typeface="Wingdings" pitchFamily="2" charset="2"/>
              <a:buChar char="ü"/>
            </a:pPr>
            <a:r>
              <a:rPr lang="en-IN" dirty="0" smtClean="0"/>
              <a:t>Faster compliance and state level monitoring</a:t>
            </a:r>
          </a:p>
          <a:p>
            <a:pPr lvl="2">
              <a:buSzPct val="50000"/>
            </a:pPr>
            <a:r>
              <a:rPr lang="en-IN" dirty="0" smtClean="0"/>
              <a:t>Dashboards, comparisons, ranking, social audit</a:t>
            </a:r>
          </a:p>
          <a:p>
            <a:pPr lvl="2">
              <a:buSzPct val="50000"/>
            </a:pPr>
            <a:r>
              <a:rPr lang="en-IN" dirty="0" smtClean="0"/>
              <a:t>Ushering in Performance linked grant regime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Develop both </a:t>
            </a:r>
            <a:r>
              <a:rPr lang="en-US" sz="2400" b="1" dirty="0" smtClean="0">
                <a:solidFill>
                  <a:srgbClr val="FF0000"/>
                </a:solidFill>
              </a:rPr>
              <a:t>state and city level modules</a:t>
            </a:r>
            <a:endParaRPr lang="en-IN" sz="2400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Integrating </a:t>
            </a:r>
            <a:r>
              <a:rPr lang="en-IN" dirty="0" smtClean="0"/>
              <a:t>PAS-SLB </a:t>
            </a:r>
            <a:r>
              <a:rPr lang="en-IN" dirty="0"/>
              <a:t>within </a:t>
            </a:r>
            <a:r>
              <a:rPr lang="en-IN" dirty="0" err="1"/>
              <a:t>NeGP</a:t>
            </a:r>
            <a:endParaRPr lang="en-IN" dirty="0"/>
          </a:p>
        </p:txBody>
      </p:sp>
      <p:grpSp>
        <p:nvGrpSpPr>
          <p:cNvPr id="5" name="Group 4"/>
          <p:cNvGrpSpPr/>
          <p:nvPr/>
        </p:nvGrpSpPr>
        <p:grpSpPr>
          <a:xfrm>
            <a:off x="6248400" y="1295400"/>
            <a:ext cx="2819400" cy="3124200"/>
            <a:chOff x="5888290" y="2133871"/>
            <a:chExt cx="2200910" cy="2369185"/>
          </a:xfrm>
        </p:grpSpPr>
        <p:sp>
          <p:nvSpPr>
            <p:cNvPr id="6" name="Rounded Rectangle 5"/>
            <p:cNvSpPr/>
            <p:nvPr/>
          </p:nvSpPr>
          <p:spPr>
            <a:xfrm>
              <a:off x="5888290" y="3215276"/>
              <a:ext cx="659765" cy="54038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Personnel Information System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012115" y="3756296"/>
              <a:ext cx="659765" cy="54038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Birth/ Death Certificate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019100" y="2674891"/>
              <a:ext cx="659765" cy="54038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Property Tax, Utilities </a:t>
              </a:r>
              <a:r>
                <a:rPr kumimoji="0" lang="en-GB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Bills</a:t>
              </a:r>
              <a:endParaRPr kumimoji="0" lang="en-IN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260400" y="2133871"/>
              <a:ext cx="742315" cy="54038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Grievances and Suggestions</a:t>
              </a:r>
              <a:endParaRPr kumimoji="0" lang="en-IN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IN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330375" y="3756296"/>
              <a:ext cx="659765" cy="54038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Building Approvals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671880" y="3962671"/>
              <a:ext cx="659765" cy="54038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Procurement and Monitoring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322755" y="2674891"/>
              <a:ext cx="659765" cy="54038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Health Programs</a:t>
              </a:r>
              <a:endParaRPr kumimoji="0" lang="en-IN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/SWM</a:t>
              </a:r>
              <a:endParaRPr kumimoji="0" lang="en-IN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IN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429435" y="3215276"/>
              <a:ext cx="659765" cy="54038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Accounting System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004620" y="2133871"/>
              <a:ext cx="855980" cy="53975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ysDot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Performance assessment using SLB </a:t>
              </a:r>
              <a:endParaRPr kumimoji="0" lang="en-IN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16000" y="3105421"/>
              <a:ext cx="755015" cy="54038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NMMP Municipality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65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Integrating SLB in existing e-governance system of AMC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Performance Assessment Systems (PAS) for Urban Water Supply and Sanitation in India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457200" y="1066800"/>
          <a:ext cx="784860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85"/>
          <p:cNvPicPr>
            <a:picLocks noChangeAspect="1" noChangeArrowheads="1"/>
          </p:cNvPicPr>
          <p:nvPr/>
        </p:nvPicPr>
        <p:blipFill>
          <a:blip r:embed="rId7" cstate="print"/>
          <a:srcRect b="4635"/>
          <a:stretch>
            <a:fillRect/>
          </a:stretch>
        </p:blipFill>
        <p:spPr bwMode="auto">
          <a:xfrm>
            <a:off x="381000" y="4343400"/>
            <a:ext cx="332234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6"/>
          <p:cNvPicPr>
            <a:picLocks noChangeAspect="1" noChangeArrowheads="1"/>
          </p:cNvPicPr>
          <p:nvPr/>
        </p:nvPicPr>
        <p:blipFill>
          <a:blip r:embed="rId8" cstate="print"/>
          <a:srcRect b="25102"/>
          <a:stretch>
            <a:fillRect/>
          </a:stretch>
        </p:blipFill>
        <p:spPr bwMode="auto">
          <a:xfrm>
            <a:off x="3725376" y="4343400"/>
            <a:ext cx="4775488" cy="238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6465258"/>
            <a:ext cx="685800" cy="3714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BF1E1EB-AFF9-4170-9440-DFF43AE4F1DA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6" name="Picture 5" descr="Kadi Base 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0804" y="2312657"/>
            <a:ext cx="2449567" cy="224443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32560" y="1142999"/>
            <a:ext cx="6911439" cy="5646655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02 - Copy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33398" y="1172179"/>
            <a:ext cx="2448272" cy="68139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1881" y="1142999"/>
            <a:ext cx="1983178" cy="5644677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746" y="1066800"/>
            <a:ext cx="1995054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dirty="0" smtClean="0"/>
              <a:t> Key Statistics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dirty="0" smtClean="0"/>
              <a:t> Property Tax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dirty="0" smtClean="0"/>
              <a:t> Water Supply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dirty="0" smtClean="0"/>
              <a:t> Waste Water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dirty="0" smtClean="0"/>
              <a:t> SWM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dirty="0" smtClean="0"/>
              <a:t> Storm Water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dirty="0" smtClean="0"/>
              <a:t> Street Light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dirty="0" smtClean="0"/>
              <a:t> Park- Garden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dirty="0" smtClean="0"/>
              <a:t> Road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dirty="0" smtClean="0"/>
              <a:t> Complaints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dirty="0" smtClean="0"/>
              <a:t> Birth-Death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dirty="0" smtClean="0"/>
              <a:t> Accounts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dirty="0" smtClean="0"/>
              <a:t> Revenue 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dirty="0" smtClean="0"/>
              <a:t> Budget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dirty="0" smtClean="0"/>
              <a:t> Projects</a:t>
            </a:r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2840508" y="1779111"/>
            <a:ext cx="1444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Property Tax</a:t>
            </a:r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51635" t="30195" r="40308" b="65106"/>
          <a:stretch>
            <a:fillRect/>
          </a:stretch>
        </p:blipFill>
        <p:spPr bwMode="auto">
          <a:xfrm>
            <a:off x="2268188" y="2657032"/>
            <a:ext cx="2244436" cy="60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43"/>
          <p:cNvSpPr/>
          <p:nvPr/>
        </p:nvSpPr>
        <p:spPr>
          <a:xfrm>
            <a:off x="2779152" y="3263067"/>
            <a:ext cx="1523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Water Supply</a:t>
            </a:r>
            <a:endParaRPr lang="en-IN" dirty="0"/>
          </a:p>
        </p:txBody>
      </p:sp>
      <p:pic>
        <p:nvPicPr>
          <p:cNvPr id="45" name="Picture 2" descr="\\Umc-server\shared\PAS retreat 2014\POSTERS\final infographics\Slide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7" r="68350" b="50502"/>
          <a:stretch>
            <a:fillRect/>
          </a:stretch>
        </p:blipFill>
        <p:spPr bwMode="auto">
          <a:xfrm>
            <a:off x="2307772" y="4141444"/>
            <a:ext cx="2347355" cy="64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2812797" y="4733627"/>
            <a:ext cx="1854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Waste Water</a:t>
            </a:r>
            <a:endParaRPr lang="en-IN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 l="26925" t="41234" r="40818" b="31554"/>
          <a:stretch>
            <a:fillRect/>
          </a:stretch>
        </p:blipFill>
        <p:spPr bwMode="auto">
          <a:xfrm>
            <a:off x="7065816" y="4117716"/>
            <a:ext cx="2078182" cy="55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/>
          <p:cNvSpPr/>
          <p:nvPr/>
        </p:nvSpPr>
        <p:spPr>
          <a:xfrm>
            <a:off x="7489690" y="4719790"/>
            <a:ext cx="1282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Street light</a:t>
            </a:r>
            <a:endParaRPr lang="en-IN" dirty="0"/>
          </a:p>
        </p:txBody>
      </p:sp>
      <p:pic>
        <p:nvPicPr>
          <p:cNvPr id="49" name="Picture 2" descr="\\Umc-server\shared\PAS retreat 2014\POSTERS\final infographics\Slide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3" t="65819" r="35697" b="21605"/>
          <a:stretch>
            <a:fillRect/>
          </a:stretch>
        </p:blipFill>
        <p:spPr bwMode="auto">
          <a:xfrm>
            <a:off x="2375064" y="5566476"/>
            <a:ext cx="2280063" cy="7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2268191" y="6287309"/>
            <a:ext cx="2802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Solid Waste Management</a:t>
            </a:r>
            <a:endParaRPr lang="en-IN" dirty="0"/>
          </a:p>
        </p:txBody>
      </p:sp>
      <p:sp>
        <p:nvSpPr>
          <p:cNvPr id="52" name="Rectangle 51"/>
          <p:cNvSpPr/>
          <p:nvPr/>
        </p:nvSpPr>
        <p:spPr>
          <a:xfrm>
            <a:off x="7810321" y="6332841"/>
            <a:ext cx="787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Roads</a:t>
            </a:r>
            <a:endParaRPr lang="en-IN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 l="3651" t="31331" r="63583" b="43669"/>
          <a:stretch>
            <a:fillRect/>
          </a:stretch>
        </p:blipFill>
        <p:spPr bwMode="auto">
          <a:xfrm>
            <a:off x="7125198" y="5661491"/>
            <a:ext cx="2018802" cy="59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/>
          <a:srcRect l="31837" t="7995" r="49635" b="74148"/>
          <a:stretch>
            <a:fillRect/>
          </a:stretch>
        </p:blipFill>
        <p:spPr bwMode="auto">
          <a:xfrm>
            <a:off x="7053938" y="1242351"/>
            <a:ext cx="2066306" cy="58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6788837" y="1840468"/>
            <a:ext cx="2331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Complaints </a:t>
            </a:r>
            <a:r>
              <a:rPr lang="en-US" dirty="0" err="1" smtClean="0"/>
              <a:t>Redressal</a:t>
            </a:r>
            <a:endParaRPr lang="en-IN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/>
          <a:srcRect l="18603" t="43060" r="52008" b="32589"/>
          <a:stretch>
            <a:fillRect/>
          </a:stretch>
        </p:blipFill>
        <p:spPr bwMode="auto">
          <a:xfrm>
            <a:off x="7042067" y="2645156"/>
            <a:ext cx="2078183" cy="58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56"/>
          <p:cNvSpPr/>
          <p:nvPr/>
        </p:nvSpPr>
        <p:spPr>
          <a:xfrm>
            <a:off x="7002593" y="3371922"/>
            <a:ext cx="2100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Revenue/ Accounts</a:t>
            </a:r>
            <a:endParaRPr lang="en-IN" dirty="0"/>
          </a:p>
        </p:txBody>
      </p:sp>
      <p:sp>
        <p:nvSpPr>
          <p:cNvPr id="25" name="Rectangle 24"/>
          <p:cNvSpPr/>
          <p:nvPr/>
        </p:nvSpPr>
        <p:spPr>
          <a:xfrm>
            <a:off x="838200" y="773668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City Dashboard – Conceptual</a:t>
            </a:r>
            <a:endParaRPr lang="en-US" dirty="0"/>
          </a:p>
        </p:txBody>
      </p:sp>
      <p:sp>
        <p:nvSpPr>
          <p:cNvPr id="27" name="Title 2"/>
          <p:cNvSpPr>
            <a:spLocks noGrp="1"/>
          </p:cNvSpPr>
          <p:nvPr>
            <p:ph type="title"/>
          </p:nvPr>
        </p:nvSpPr>
        <p:spPr>
          <a:xfrm>
            <a:off x="228600" y="67336"/>
            <a:ext cx="8534400" cy="533400"/>
          </a:xfrm>
        </p:spPr>
        <p:txBody>
          <a:bodyPr/>
          <a:lstStyle/>
          <a:p>
            <a:r>
              <a:rPr lang="en-US" sz="2400" dirty="0" smtClean="0"/>
              <a:t>Enhancing e-Gov for SLB Mainstreaming  - A Case of </a:t>
            </a:r>
            <a:r>
              <a:rPr lang="en-US" sz="2400" dirty="0" err="1" smtClean="0"/>
              <a:t>Kadi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1" y="1142999"/>
            <a:ext cx="8686800" cy="2958833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Largest urban infrastructure funding by GoI in 2005 through JnNURM with allocation of </a:t>
            </a:r>
            <a:r>
              <a:rPr lang="en-US" sz="2800" dirty="0" smtClean="0">
                <a:solidFill>
                  <a:schemeClr val="accent1"/>
                </a:solidFill>
              </a:rPr>
              <a:t>Rs. 66,000 crore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Water sector </a:t>
            </a:r>
            <a:r>
              <a:rPr lang="en-US" sz="2600" dirty="0" smtClean="0"/>
              <a:t>accounted for largest share at </a:t>
            </a:r>
            <a:r>
              <a:rPr lang="en-US" sz="2800" b="1" dirty="0">
                <a:solidFill>
                  <a:srgbClr val="C00000"/>
                </a:solidFill>
              </a:rPr>
              <a:t>41%</a:t>
            </a:r>
            <a:r>
              <a:rPr lang="en-US" sz="2800" dirty="0" smtClean="0">
                <a:solidFill>
                  <a:srgbClr val="C00000"/>
                </a:solidFill>
              </a:rPr>
              <a:t>, </a:t>
            </a:r>
            <a:r>
              <a:rPr lang="en-US" sz="2600" dirty="0" smtClean="0"/>
              <a:t>with</a:t>
            </a:r>
            <a:r>
              <a:rPr lang="en-US" sz="2800" dirty="0" smtClean="0"/>
              <a:t> </a:t>
            </a:r>
            <a:r>
              <a:rPr lang="en-US" sz="2800" b="1" dirty="0">
                <a:solidFill>
                  <a:srgbClr val="C00000"/>
                </a:solidFill>
              </a:rPr>
              <a:t>UWSS</a:t>
            </a:r>
            <a:r>
              <a:rPr lang="en-US" sz="2800" dirty="0" smtClean="0">
                <a:solidFill>
                  <a:srgbClr val="C00000"/>
                </a:solidFill>
              </a:rPr>
              <a:t> gett</a:t>
            </a:r>
            <a:r>
              <a:rPr lang="en-US" sz="2600" dirty="0" smtClean="0">
                <a:solidFill>
                  <a:srgbClr val="C00000"/>
                </a:solidFill>
              </a:rPr>
              <a:t>ing </a:t>
            </a:r>
            <a:r>
              <a:rPr lang="en-US" sz="2800" b="1" dirty="0">
                <a:solidFill>
                  <a:srgbClr val="C00000"/>
                </a:solidFill>
              </a:rPr>
              <a:t>&gt;</a:t>
            </a:r>
            <a:r>
              <a:rPr lang="en-US" sz="2800" b="1" dirty="0" smtClean="0">
                <a:solidFill>
                  <a:srgbClr val="C00000"/>
                </a:solidFill>
              </a:rPr>
              <a:t>70% </a:t>
            </a:r>
            <a:r>
              <a:rPr lang="en-US" sz="2600" dirty="0" smtClean="0"/>
              <a:t>of the funding</a:t>
            </a:r>
          </a:p>
          <a:p>
            <a:r>
              <a:rPr lang="en-US" sz="2600" dirty="0" smtClean="0"/>
              <a:t>Good monitoring of project implementation – but need for better data on </a:t>
            </a:r>
            <a:r>
              <a:rPr lang="en-US" sz="2600" b="1" dirty="0" smtClean="0">
                <a:solidFill>
                  <a:srgbClr val="C00000"/>
                </a:solidFill>
              </a:rPr>
              <a:t>outcome or service delivery improvements</a:t>
            </a:r>
          </a:p>
          <a:p>
            <a:endParaRPr lang="en-US" sz="2600" dirty="0" smtClean="0"/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JNNURM: UWSS a priority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rgbClr val="166A8C"/>
                </a:solidFill>
              </a:rPr>
              <a:t>Performance Assessment Systems Project</a:t>
            </a:r>
            <a:endParaRPr lang="en-US" dirty="0">
              <a:solidFill>
                <a:srgbClr val="166A8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27810"/>
            <a:ext cx="4114800" cy="242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01833"/>
            <a:ext cx="2893504" cy="23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00200" y="4648200"/>
            <a:ext cx="685800" cy="1676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86286" y="5513897"/>
            <a:ext cx="685800" cy="2703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53200" y="6054224"/>
            <a:ext cx="685800" cy="2703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19801" y="4533794"/>
            <a:ext cx="876300" cy="4954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4" descr="Home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130625" y="700624"/>
            <a:ext cx="8886714" cy="6047681"/>
            <a:chOff x="0" y="-1"/>
            <a:chExt cx="8886714" cy="6047681"/>
          </a:xfrm>
        </p:grpSpPr>
        <p:sp>
          <p:nvSpPr>
            <p:cNvPr id="16" name="TextBox 15"/>
            <p:cNvSpPr txBox="1"/>
            <p:nvPr/>
          </p:nvSpPr>
          <p:spPr>
            <a:xfrm rot="16200000">
              <a:off x="-600045" y="861655"/>
              <a:ext cx="1600200" cy="4001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smtClean="0">
                  <a:latin typeface="Palatino Linotype" panose="02040502050505030304" pitchFamily="18" charset="0"/>
                </a:rPr>
                <a:t>KADI </a:t>
              </a:r>
              <a:endParaRPr lang="en-US" sz="2000" b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026" name="Picture 2" descr="\\Umc-server\shared\PAS retreat 2014\POSTERS\final infographics\Slide1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96" y="237978"/>
              <a:ext cx="8166918" cy="57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180492" y="253218"/>
              <a:ext cx="6689188" cy="407963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PERFORMANCE INDICATOR: WATER SUPPLY </a:t>
              </a:r>
              <a:endParaRPr lang="en-US" dirty="0"/>
            </a:p>
          </p:txBody>
        </p:sp>
        <p:pic>
          <p:nvPicPr>
            <p:cNvPr id="6" name="Picture 5" descr="Kadi Base Map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0709" y="-1"/>
              <a:ext cx="1439934" cy="131934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076994" y="1998617"/>
              <a:ext cx="692332" cy="2481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accent2">
                      <a:lumMod val="50000"/>
                    </a:schemeClr>
                  </a:solidFill>
                </a:rPr>
                <a:t>100%</a:t>
              </a:r>
              <a:endParaRPr lang="en-IN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40972" y="1946365"/>
              <a:ext cx="757645" cy="73152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80605" y="1332411"/>
              <a:ext cx="1306285" cy="59139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Narmada Bulk Water </a:t>
              </a:r>
              <a:endParaRPr lang="en-IN" sz="1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06434" y="4515394"/>
              <a:ext cx="905692" cy="3309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accent2">
                      <a:lumMod val="50000"/>
                    </a:schemeClr>
                  </a:solidFill>
                </a:rPr>
                <a:t>40%</a:t>
              </a:r>
              <a:endParaRPr lang="en-IN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393670" y="4488477"/>
              <a:ext cx="905692" cy="3309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accent2">
                      <a:lumMod val="50000"/>
                    </a:schemeClr>
                  </a:solidFill>
                </a:rPr>
                <a:t>70%</a:t>
              </a:r>
              <a:endParaRPr lang="en-IN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09554" y="1915884"/>
              <a:ext cx="631372" cy="2917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accent2">
                      <a:lumMod val="50000"/>
                    </a:schemeClr>
                  </a:solidFill>
                </a:rPr>
                <a:t>24%</a:t>
              </a:r>
              <a:endParaRPr lang="en-IN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17" name="Picture 16" descr="water.jpg"/>
            <p:cNvPicPr>
              <a:picLocks noChangeAspect="1"/>
            </p:cNvPicPr>
            <p:nvPr/>
          </p:nvPicPr>
          <p:blipFill>
            <a:blip r:embed="rId5" cstate="print"/>
            <a:srcRect l="15835" r="9658"/>
            <a:stretch>
              <a:fillRect/>
            </a:stretch>
          </p:blipFill>
          <p:spPr>
            <a:xfrm>
              <a:off x="4193176" y="1353912"/>
              <a:ext cx="679269" cy="114915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598126" y="1114695"/>
              <a:ext cx="1005840" cy="3352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accent2">
                      <a:lumMod val="50000"/>
                    </a:schemeClr>
                  </a:solidFill>
                </a:rPr>
                <a:t>137 </a:t>
              </a:r>
              <a:r>
                <a:rPr lang="en-US" sz="1600" b="1" dirty="0" err="1" smtClean="0">
                  <a:solidFill>
                    <a:schemeClr val="accent2">
                      <a:lumMod val="50000"/>
                    </a:schemeClr>
                  </a:solidFill>
                </a:rPr>
                <a:t>lpcd</a:t>
              </a:r>
              <a:endParaRPr lang="en-IN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987143" y="1584959"/>
              <a:ext cx="1563188" cy="2699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accent2">
                      <a:lumMod val="50000"/>
                    </a:schemeClr>
                  </a:solidFill>
                </a:rPr>
                <a:t>91 out of 100</a:t>
              </a:r>
              <a:endParaRPr lang="en-IN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83305" y="4231943"/>
              <a:ext cx="914400" cy="18157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63267" t="49307" r="25890" b="24621"/>
            <a:stretch>
              <a:fillRect/>
            </a:stretch>
          </p:blipFill>
          <p:spPr bwMode="auto">
            <a:xfrm>
              <a:off x="3657601" y="4310742"/>
              <a:ext cx="956630" cy="1293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 descr="\\Umc-server\shared\PAS retreat 2014\POSTERS\final infographics\Slide1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20" t="80182" r="55452" b="15428"/>
            <a:stretch>
              <a:fillRect/>
            </a:stretch>
          </p:blipFill>
          <p:spPr bwMode="auto">
            <a:xfrm>
              <a:off x="4413790" y="5040500"/>
              <a:ext cx="206478" cy="252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\\Umc-server\shared\PAS retreat 2014\POSTERS\final infographics\Slide1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70" t="65169" r="56840" b="30708"/>
            <a:stretch>
              <a:fillRect/>
            </a:stretch>
          </p:blipFill>
          <p:spPr bwMode="auto">
            <a:xfrm>
              <a:off x="4132613" y="4916385"/>
              <a:ext cx="285008" cy="237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\\Umc-server\shared\PAS retreat 2014\POSTERS\final infographics\Slide1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65" t="64660" r="60973" b="31106"/>
            <a:stretch>
              <a:fillRect/>
            </a:stretch>
          </p:blipFill>
          <p:spPr bwMode="auto">
            <a:xfrm>
              <a:off x="4008714" y="4622668"/>
              <a:ext cx="192853" cy="243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3705101" y="3954484"/>
              <a:ext cx="902525" cy="2612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7" name="Picture 26" descr="water.jpg"/>
            <p:cNvPicPr>
              <a:picLocks noChangeAspect="1"/>
            </p:cNvPicPr>
            <p:nvPr/>
          </p:nvPicPr>
          <p:blipFill>
            <a:blip r:embed="rId7" cstate="print">
              <a:lum contrast="-20000"/>
            </a:blip>
            <a:srcRect l="15835" r="9658"/>
            <a:stretch>
              <a:fillRect/>
            </a:stretch>
          </p:blipFill>
          <p:spPr>
            <a:xfrm flipH="1">
              <a:off x="3705101" y="3935407"/>
              <a:ext cx="225630" cy="381707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258296" y="3301340"/>
              <a:ext cx="344385" cy="316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accent2">
                      <a:lumMod val="50000"/>
                    </a:schemeClr>
                  </a:solidFill>
                </a:rPr>
                <a:t>1</a:t>
              </a:r>
              <a:endParaRPr lang="en-IN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158638" y="4308368"/>
              <a:ext cx="636517" cy="346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accent2">
                      <a:lumMod val="50000"/>
                    </a:schemeClr>
                  </a:solidFill>
                </a:rPr>
                <a:t>1 Hr</a:t>
              </a:r>
              <a:endParaRPr lang="en-IN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132908" y="4840776"/>
              <a:ext cx="636517" cy="346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accent2">
                      <a:lumMod val="50000"/>
                    </a:schemeClr>
                  </a:solidFill>
                </a:rPr>
                <a:t>30</a:t>
              </a:r>
              <a:endParaRPr lang="en-IN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101444" y="3099460"/>
              <a:ext cx="1662546" cy="1543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087587" y="3976254"/>
              <a:ext cx="1662546" cy="1543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34" name="Picture 2" descr="\\Umc-server\shared\PAS retreat 2014\POSTERS\final infographics\Slide1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73" t="36312" r="170" b="51730"/>
            <a:stretch>
              <a:fillRect/>
            </a:stretch>
          </p:blipFill>
          <p:spPr bwMode="auto">
            <a:xfrm>
              <a:off x="7089569" y="3028206"/>
              <a:ext cx="1781298" cy="688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\\Umc-server\shared\PAS retreat 2014\POSTERS\final infographics\Slide1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73" t="36312" r="170" b="51730"/>
            <a:stretch>
              <a:fillRect/>
            </a:stretch>
          </p:blipFill>
          <p:spPr bwMode="auto">
            <a:xfrm>
              <a:off x="7075717" y="4391876"/>
              <a:ext cx="1793174" cy="688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\\Umc-server\shared\PAS retreat 2014\POSTERS\final infographics\Slide1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73" t="36312" r="170" b="51730"/>
            <a:stretch>
              <a:fillRect/>
            </a:stretch>
          </p:blipFill>
          <p:spPr bwMode="auto">
            <a:xfrm>
              <a:off x="7075714" y="3715000"/>
              <a:ext cx="1781298" cy="688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8182888" y="5106390"/>
              <a:ext cx="474225" cy="213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accent2">
                      <a:lumMod val="50000"/>
                    </a:schemeClr>
                  </a:solidFill>
                </a:rPr>
                <a:t>7</a:t>
              </a:r>
              <a:endParaRPr lang="en-IN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40" name="Title 3"/>
          <p:cNvSpPr txBox="1">
            <a:spLocks/>
          </p:cNvSpPr>
          <p:nvPr/>
        </p:nvSpPr>
        <p:spPr>
          <a:xfrm>
            <a:off x="0" y="61125"/>
            <a:ext cx="9144000" cy="5334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City Dashboard: Water Supply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7505" y="2683828"/>
            <a:ext cx="1092530" cy="641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14.8 ML </a:t>
            </a:r>
            <a:r>
              <a:rPr lang="en-US" sz="1100" b="1" dirty="0" smtClean="0">
                <a:solidFill>
                  <a:srgbClr val="FF0000"/>
                </a:solidFill>
              </a:rPr>
              <a:t>Daily Water Production</a:t>
            </a:r>
            <a:endParaRPr lang="en-IN" sz="1400" b="1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68134" y="3275613"/>
            <a:ext cx="1177637" cy="641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3.6 ML </a:t>
            </a:r>
            <a:r>
              <a:rPr lang="en-US" sz="1100" b="1" dirty="0" smtClean="0">
                <a:solidFill>
                  <a:srgbClr val="FF0000"/>
                </a:solidFill>
              </a:rPr>
              <a:t>Daily water  loss </a:t>
            </a:r>
            <a:endParaRPr lang="en-IN" sz="14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97579" y="6329553"/>
            <a:ext cx="2790702" cy="504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Rs 1596  Cost per connection 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Rs 600 tariff per connection</a:t>
            </a:r>
            <a:endParaRPr lang="en-IN" sz="1400" b="1" dirty="0">
              <a:solidFill>
                <a:srgbClr val="FF000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0" y="593765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1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Improvements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5444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3021C1-2363-4988-893F-7392D279D6A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Performance Assessment Systems (PAS) project, CEPT University, Ahmedabad</a:t>
            </a:r>
            <a:endParaRPr lang="en-US" dirty="0"/>
          </a:p>
        </p:txBody>
      </p:sp>
      <p:sp>
        <p:nvSpPr>
          <p:cNvPr id="6" name="TextBox 55"/>
          <p:cNvSpPr txBox="1">
            <a:spLocks noChangeArrowheads="1"/>
          </p:cNvSpPr>
          <p:nvPr/>
        </p:nvSpPr>
        <p:spPr bwMode="auto">
          <a:xfrm>
            <a:off x="2341030" y="1778000"/>
            <a:ext cx="2316774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Palatino Linotype" pitchFamily="18" charset="0"/>
              </a:rPr>
              <a:t>‘PROJECT’ </a:t>
            </a:r>
          </a:p>
          <a:p>
            <a:pPr algn="ctr"/>
            <a:r>
              <a:rPr lang="en-US" sz="1400" i="1" dirty="0">
                <a:solidFill>
                  <a:srgbClr val="000000"/>
                </a:solidFill>
                <a:latin typeface="Palatino Linotype" pitchFamily="18" charset="0"/>
              </a:rPr>
              <a:t>based approach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7243" y="3475038"/>
            <a:ext cx="3672254" cy="63976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9000"/>
                </a:schemeClr>
              </a:gs>
              <a:gs pos="100000">
                <a:schemeClr val="bg1">
                  <a:lumMod val="85000"/>
                </a:schemeClr>
              </a:gs>
            </a:gsLst>
            <a:lin ang="10800000" scaled="1"/>
            <a:tileRect/>
          </a:gra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2"/>
                </a:solidFill>
                <a:latin typeface="Palatino Linotype" pitchFamily="18" charset="0"/>
              </a:rPr>
              <a:t>SUPPLY </a:t>
            </a:r>
            <a:r>
              <a:rPr lang="en-US" b="1" dirty="0">
                <a:solidFill>
                  <a:schemeClr val="bg2"/>
                </a:solidFill>
                <a:latin typeface="Palatino Linotype" pitchFamily="18" charset="0"/>
              </a:rPr>
              <a:t>DRIVEN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7243" y="4694237"/>
            <a:ext cx="3324957" cy="6397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9000"/>
                </a:schemeClr>
              </a:gs>
              <a:gs pos="100000">
                <a:schemeClr val="bg1">
                  <a:lumMod val="85000"/>
                </a:schemeClr>
              </a:gs>
            </a:gsLst>
            <a:lin ang="10800000" scaled="1"/>
            <a:tileRect/>
          </a:gra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Palatino Linotype" pitchFamily="18" charset="0"/>
              </a:rPr>
              <a:t>Focus on </a:t>
            </a:r>
            <a:r>
              <a:rPr lang="en-US" b="1" dirty="0" smtClean="0">
                <a:solidFill>
                  <a:schemeClr val="accent1"/>
                </a:solidFill>
                <a:latin typeface="Palatino Linotype" pitchFamily="18" charset="0"/>
              </a:rPr>
              <a:t>INDIVIDUAL</a:t>
            </a:r>
            <a:r>
              <a:rPr lang="en-US" b="1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Palatino Linotype" pitchFamily="18" charset="0"/>
              </a:rPr>
              <a:t>PROJECTS </a:t>
            </a:r>
            <a:endParaRPr lang="en-US" b="1" dirty="0">
              <a:solidFill>
                <a:srgbClr val="000000"/>
              </a:solidFill>
              <a:latin typeface="Palatino Linotype" pitchFamily="18" charset="0"/>
            </a:endParaRPr>
          </a:p>
        </p:txBody>
      </p:sp>
      <p:pic>
        <p:nvPicPr>
          <p:cNvPr id="9" name="Picture 4" descr="E:\Maitri\PIP flyer, movie, note\Clip Art of 3d heap of puzzle peaces - 3d render of pile of puzzle... csp8931542 - Search Clipart, Illustration, Drawings, and EPS Vector Graphics Images_files\can-stock-photo_csp8931542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  <a:grayscl/>
          </a:blip>
          <a:srcRect/>
          <a:stretch>
            <a:fillRect/>
          </a:stretch>
        </p:blipFill>
        <p:spPr bwMode="auto">
          <a:xfrm>
            <a:off x="1337242" y="1479550"/>
            <a:ext cx="1348154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85800" y="2514600"/>
            <a:ext cx="4130265" cy="6858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9000"/>
                </a:schemeClr>
              </a:gs>
              <a:gs pos="100000">
                <a:schemeClr val="bg1">
                  <a:lumMod val="85000"/>
                </a:schemeClr>
              </a:gs>
            </a:gsLst>
            <a:lin ang="10800000" scaled="1"/>
            <a:tileRect/>
          </a:gra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Palatino Linotype" pitchFamily="18" charset="0"/>
              </a:rPr>
              <a:t>Oriented towards </a:t>
            </a:r>
            <a:r>
              <a:rPr lang="en-US" b="1" dirty="0" smtClean="0">
                <a:solidFill>
                  <a:schemeClr val="accent1"/>
                </a:solidFill>
                <a:latin typeface="Palatino Linotype" pitchFamily="18" charset="0"/>
              </a:rPr>
              <a:t>OUTPUTS</a:t>
            </a:r>
            <a:endParaRPr lang="en-US" b="1" dirty="0">
              <a:solidFill>
                <a:schemeClr val="accent1"/>
              </a:solidFill>
              <a:latin typeface="Palatino Linotype" pitchFamily="18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3962400" y="2755900"/>
            <a:ext cx="5464419" cy="4102100"/>
          </a:xfrm>
          <a:prstGeom prst="downArrow">
            <a:avLst>
              <a:gd name="adj1" fmla="val 71502"/>
              <a:gd name="adj2" fmla="val 23677"/>
            </a:avLst>
          </a:prstGeom>
          <a:gradFill flip="none" rotWithShape="1">
            <a:gsLst>
              <a:gs pos="0">
                <a:schemeClr val="bg1">
                  <a:alpha val="19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0800000" scaled="1"/>
            <a:tileRect/>
          </a:gra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56"/>
          <p:cNvSpPr txBox="1">
            <a:spLocks noChangeArrowheads="1"/>
          </p:cNvSpPr>
          <p:nvPr/>
        </p:nvSpPr>
        <p:spPr bwMode="auto">
          <a:xfrm>
            <a:off x="5158285" y="1929826"/>
            <a:ext cx="1825389" cy="5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Palatino Linotype" pitchFamily="18" charset="0"/>
              </a:rPr>
              <a:t>‘SERVICE’</a:t>
            </a:r>
            <a:r>
              <a:rPr lang="en-US" sz="1200" i="1" dirty="0">
                <a:solidFill>
                  <a:srgbClr val="000000"/>
                </a:solidFill>
                <a:latin typeface="Palatino Linotype" pitchFamily="18" charset="0"/>
              </a:rPr>
              <a:t> </a:t>
            </a:r>
          </a:p>
          <a:p>
            <a:pPr algn="ctr"/>
            <a:r>
              <a:rPr lang="en-US" sz="1400" i="1" dirty="0">
                <a:solidFill>
                  <a:srgbClr val="000000"/>
                </a:solidFill>
                <a:latin typeface="Palatino Linotype" pitchFamily="18" charset="0"/>
              </a:rPr>
              <a:t>based approach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4696517" y="2614432"/>
            <a:ext cx="3523899" cy="457200"/>
          </a:xfrm>
          <a:prstGeom prst="rect">
            <a:avLst/>
          </a:prstGeom>
          <a:gradFill>
            <a:gsLst>
              <a:gs pos="3800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Palatino Linotype" pitchFamily="18" charset="0"/>
              </a:rPr>
              <a:t>Oriented towards </a:t>
            </a:r>
            <a:r>
              <a:rPr lang="en-GB" b="1" dirty="0" smtClean="0">
                <a:solidFill>
                  <a:schemeClr val="accent1"/>
                </a:solidFill>
                <a:latin typeface="Palatino Linotype" pitchFamily="18" charset="0"/>
              </a:rPr>
              <a:t>OUTCOMES</a:t>
            </a:r>
            <a:endParaRPr lang="en-GB" b="1" dirty="0">
              <a:solidFill>
                <a:schemeClr val="accent1"/>
              </a:solidFill>
              <a:latin typeface="Palatino Linotype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698390" y="4900431"/>
            <a:ext cx="4017412" cy="650519"/>
          </a:xfrm>
          <a:prstGeom prst="rect">
            <a:avLst/>
          </a:prstGeom>
          <a:gradFill>
            <a:gsLst>
              <a:gs pos="3800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Palatino Linotype" pitchFamily="18" charset="0"/>
              </a:rPr>
              <a:t>Focus on </a:t>
            </a:r>
            <a:r>
              <a:rPr lang="en-GB" b="1" dirty="0" smtClean="0">
                <a:solidFill>
                  <a:schemeClr val="accent1"/>
                </a:solidFill>
                <a:latin typeface="Palatino Linotype" pitchFamily="18" charset="0"/>
              </a:rPr>
              <a:t>SECTORAL </a:t>
            </a:r>
            <a:r>
              <a:rPr lang="en-GB" b="1" dirty="0">
                <a:solidFill>
                  <a:schemeClr val="accent1"/>
                </a:solidFill>
                <a:latin typeface="Palatino Linotype" pitchFamily="18" charset="0"/>
              </a:rPr>
              <a:t>SOLUTIONS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697964" y="3726952"/>
            <a:ext cx="3832958" cy="640079"/>
          </a:xfrm>
          <a:prstGeom prst="rect">
            <a:avLst/>
          </a:prstGeom>
          <a:gradFill>
            <a:gsLst>
              <a:gs pos="3800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Palatino Linotype" pitchFamily="18" charset="0"/>
              </a:rPr>
              <a:t>Starting point is </a:t>
            </a:r>
            <a:r>
              <a:rPr lang="en-US" dirty="0" smtClean="0">
                <a:solidFill>
                  <a:schemeClr val="bg2"/>
                </a:solidFill>
                <a:latin typeface="Palatino Linotype" pitchFamily="18" charset="0"/>
              </a:rPr>
              <a:t>current performance </a:t>
            </a:r>
            <a:r>
              <a:rPr lang="en-US" dirty="0" smtClean="0">
                <a:solidFill>
                  <a:srgbClr val="000000"/>
                </a:solidFill>
                <a:latin typeface="Palatino Linotype" pitchFamily="18" charset="0"/>
              </a:rPr>
              <a:t>– </a:t>
            </a:r>
            <a:r>
              <a:rPr lang="en-US" b="1" dirty="0">
                <a:solidFill>
                  <a:schemeClr val="accent1"/>
                </a:solidFill>
                <a:latin typeface="Palatino Linotype" pitchFamily="18" charset="0"/>
              </a:rPr>
              <a:t>NEED DRIVEN</a:t>
            </a:r>
          </a:p>
        </p:txBody>
      </p:sp>
      <p:pic>
        <p:nvPicPr>
          <p:cNvPr id="18" name="Picture 3" descr="E:\Maitri\PIP flyer, movie, note\royalty-free-rf-jigsaw-puzzle-clipart-illustration-by-tonis-pan-stock-sample-63727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  <a:grayscl/>
          </a:blip>
          <a:srcRect/>
          <a:stretch>
            <a:fillRect/>
          </a:stretch>
        </p:blipFill>
        <p:spPr bwMode="auto">
          <a:xfrm>
            <a:off x="7304709" y="1774617"/>
            <a:ext cx="1274017" cy="96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 bwMode="auto">
          <a:xfrm>
            <a:off x="4688577" y="1262774"/>
            <a:ext cx="3912577" cy="4898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>
                <a:solidFill>
                  <a:srgbClr val="000000"/>
                </a:solidFill>
                <a:latin typeface="Palatino Linotype" pitchFamily="18" charset="0"/>
              </a:rPr>
              <a:t>    </a:t>
            </a:r>
            <a:r>
              <a:rPr lang="en-US" sz="2400" b="1" dirty="0">
                <a:solidFill>
                  <a:srgbClr val="000000"/>
                </a:solidFill>
                <a:latin typeface="Palatino Linotype" pitchFamily="18" charset="0"/>
              </a:rPr>
              <a:t>PAS Approach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36431" y="955675"/>
            <a:ext cx="3325769" cy="492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Palatino Linotype" pitchFamily="18" charset="0"/>
              </a:rPr>
              <a:t>Conventional Approach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>
                <a:solidFill>
                  <a:schemeClr val="bg2"/>
                </a:solidFill>
                <a:effectLst/>
              </a:rPr>
              <a:t>Approach to performance improvement planning</a:t>
            </a:r>
            <a:endParaRPr lang="en-US" sz="3000" dirty="0"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6431" y="533404"/>
            <a:ext cx="75965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lvl="1" algn="just">
              <a:tabLst>
                <a:tab pos="2344738" algn="l"/>
              </a:tabLst>
            </a:pPr>
            <a:r>
              <a:rPr lang="en-US" sz="1600" b="1" kern="0" dirty="0" smtClean="0">
                <a:solidFill>
                  <a:srgbClr val="166A8C"/>
                </a:solidFill>
              </a:rPr>
              <a:t>Focus </a:t>
            </a:r>
            <a:r>
              <a:rPr lang="en-US" sz="1600" b="1" kern="0" dirty="0">
                <a:solidFill>
                  <a:srgbClr val="166A8C"/>
                </a:solidFill>
              </a:rPr>
              <a:t>on moving away from ‘infrastructure investment plans’ to evolving ‘service improvement plans’ which include </a:t>
            </a:r>
            <a:r>
              <a:rPr lang="en-US" sz="1600" b="1" kern="0" dirty="0" smtClean="0">
                <a:solidFill>
                  <a:srgbClr val="166A8C"/>
                </a:solidFill>
              </a:rPr>
              <a:t>wide </a:t>
            </a:r>
            <a:r>
              <a:rPr lang="en-US" sz="1600" b="1" kern="0" dirty="0">
                <a:solidFill>
                  <a:srgbClr val="166A8C"/>
                </a:solidFill>
              </a:rPr>
              <a:t>set of actions </a:t>
            </a:r>
            <a:r>
              <a:rPr lang="en-US" sz="1600" b="1" kern="0" dirty="0" smtClean="0">
                <a:solidFill>
                  <a:srgbClr val="166A8C"/>
                </a:solidFill>
              </a:rPr>
              <a:t>for improving service delivery.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235569" y="1447800"/>
            <a:ext cx="5697415" cy="5181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" y="1447800"/>
            <a:ext cx="4339470" cy="5181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Autofit/>
          </a:bodyPr>
          <a:lstStyle/>
          <a:p>
            <a:r>
              <a:rPr lang="en-US" sz="2200" dirty="0" smtClean="0"/>
              <a:t>Integrated approach for SERVICE IMPROVEMENT PLANNING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3021C1-2363-4988-893F-7392D279D6AA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3235569" y="1143000"/>
          <a:ext cx="5627077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0" y="1447801"/>
            <a:ext cx="4290646" cy="8032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spcAft>
                <a:spcPct val="0"/>
              </a:spcAft>
              <a:buClr>
                <a:srgbClr val="55A8D4"/>
              </a:buClr>
              <a:buSzPct val="60000"/>
            </a:pPr>
            <a:r>
              <a:rPr lang="en-US" sz="1400" b="1" dirty="0" smtClean="0">
                <a:solidFill>
                  <a:srgbClr val="000000"/>
                </a:solidFill>
                <a:latin typeface="Palatino Linotype" pitchFamily="18" charset="0"/>
              </a:rPr>
              <a:t>Multi-layered links between improvement actions and performance indicators, </a:t>
            </a:r>
          </a:p>
          <a:p>
            <a:pPr algn="r" fontAlgn="base">
              <a:lnSpc>
                <a:spcPct val="110000"/>
              </a:lnSpc>
              <a:spcAft>
                <a:spcPct val="0"/>
              </a:spcAft>
              <a:buClr>
                <a:srgbClr val="55A8D4"/>
              </a:buClr>
              <a:buSzPct val="60000"/>
            </a:pPr>
            <a:r>
              <a:rPr lang="en-US" sz="1400" b="1" i="1" dirty="0" smtClean="0">
                <a:solidFill>
                  <a:srgbClr val="F3A447">
                    <a:lumMod val="75000"/>
                  </a:srgbClr>
                </a:solidFill>
                <a:latin typeface="Palatino Linotype" pitchFamily="18" charset="0"/>
              </a:rPr>
              <a:t>as against big singular project proposals …</a:t>
            </a:r>
          </a:p>
        </p:txBody>
      </p:sp>
      <p:grpSp>
        <p:nvGrpSpPr>
          <p:cNvPr id="4" name="Group 12"/>
          <p:cNvGrpSpPr/>
          <p:nvPr/>
        </p:nvGrpSpPr>
        <p:grpSpPr>
          <a:xfrm>
            <a:off x="562709" y="3345144"/>
            <a:ext cx="1617783" cy="1150657"/>
            <a:chOff x="2362200" y="2554860"/>
            <a:chExt cx="1752598" cy="1150657"/>
          </a:xfrm>
          <a:solidFill>
            <a:schemeClr val="accent2"/>
          </a:solidFill>
        </p:grpSpPr>
        <p:sp>
          <p:nvSpPr>
            <p:cNvPr id="14" name="Oval 13"/>
            <p:cNvSpPr/>
            <p:nvPr/>
          </p:nvSpPr>
          <p:spPr>
            <a:xfrm>
              <a:off x="2362200" y="2554860"/>
              <a:ext cx="1752598" cy="1150657"/>
            </a:xfrm>
            <a:prstGeom prst="ellips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Oval 4"/>
            <p:cNvSpPr/>
            <p:nvPr/>
          </p:nvSpPr>
          <p:spPr>
            <a:xfrm>
              <a:off x="2618862" y="2723370"/>
              <a:ext cx="1239274" cy="81363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>
                  <a:solidFill>
                    <a:srgbClr val="FFFFFF"/>
                  </a:solidFill>
                  <a:latin typeface="Palatino Linotype" pitchFamily="18" charset="0"/>
                </a:rPr>
                <a:t>Quality of water supply services</a:t>
              </a:r>
            </a:p>
          </p:txBody>
        </p:sp>
      </p:grpSp>
      <p:grpSp>
        <p:nvGrpSpPr>
          <p:cNvPr id="5" name="Group 15"/>
          <p:cNvGrpSpPr/>
          <p:nvPr/>
        </p:nvGrpSpPr>
        <p:grpSpPr>
          <a:xfrm>
            <a:off x="582809" y="4411948"/>
            <a:ext cx="1617783" cy="1150657"/>
            <a:chOff x="2362200" y="2554860"/>
            <a:chExt cx="1752598" cy="1150657"/>
          </a:xfrm>
          <a:solidFill>
            <a:schemeClr val="accent2"/>
          </a:solidFill>
        </p:grpSpPr>
        <p:sp>
          <p:nvSpPr>
            <p:cNvPr id="17" name="Oval 16"/>
            <p:cNvSpPr/>
            <p:nvPr/>
          </p:nvSpPr>
          <p:spPr>
            <a:xfrm>
              <a:off x="2362200" y="2554860"/>
              <a:ext cx="1752598" cy="1150657"/>
            </a:xfrm>
            <a:prstGeom prst="ellips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Oval 4"/>
            <p:cNvSpPr/>
            <p:nvPr/>
          </p:nvSpPr>
          <p:spPr>
            <a:xfrm>
              <a:off x="2618862" y="2723370"/>
              <a:ext cx="1239274" cy="81363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>
                  <a:solidFill>
                    <a:srgbClr val="FFFFFF"/>
                  </a:solidFill>
                  <a:latin typeface="Palatino Linotype" pitchFamily="18" charset="0"/>
                </a:rPr>
                <a:t>Non-revenue water</a:t>
              </a: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562709" y="5402548"/>
            <a:ext cx="1617783" cy="1150657"/>
            <a:chOff x="2362200" y="2554860"/>
            <a:chExt cx="1752598" cy="1150657"/>
          </a:xfrm>
          <a:solidFill>
            <a:schemeClr val="accent2"/>
          </a:solidFill>
        </p:grpSpPr>
        <p:sp>
          <p:nvSpPr>
            <p:cNvPr id="20" name="Oval 19"/>
            <p:cNvSpPr/>
            <p:nvPr/>
          </p:nvSpPr>
          <p:spPr>
            <a:xfrm>
              <a:off x="2362200" y="2554860"/>
              <a:ext cx="1752598" cy="1150657"/>
            </a:xfrm>
            <a:prstGeom prst="ellips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Oval 4"/>
            <p:cNvSpPr/>
            <p:nvPr/>
          </p:nvSpPr>
          <p:spPr>
            <a:xfrm>
              <a:off x="2618862" y="2723370"/>
              <a:ext cx="1239274" cy="81363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>
                  <a:solidFill>
                    <a:srgbClr val="FFFFFF"/>
                  </a:solidFill>
                  <a:latin typeface="Palatino Linotype" pitchFamily="18" charset="0"/>
                </a:rPr>
                <a:t>Coverage of water supply in slums</a:t>
              </a:r>
              <a:endParaRPr lang="en-US" sz="1600" dirty="0">
                <a:solidFill>
                  <a:srgbClr val="FFFFFF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9" name="Group 21"/>
          <p:cNvGrpSpPr/>
          <p:nvPr/>
        </p:nvGrpSpPr>
        <p:grpSpPr>
          <a:xfrm>
            <a:off x="633048" y="2270691"/>
            <a:ext cx="1617783" cy="1150657"/>
            <a:chOff x="2362200" y="2554860"/>
            <a:chExt cx="1752598" cy="1150657"/>
          </a:xfrm>
          <a:solidFill>
            <a:schemeClr val="accent2"/>
          </a:solidFill>
        </p:grpSpPr>
        <p:sp>
          <p:nvSpPr>
            <p:cNvPr id="23" name="Oval 22"/>
            <p:cNvSpPr/>
            <p:nvPr/>
          </p:nvSpPr>
          <p:spPr>
            <a:xfrm>
              <a:off x="2362200" y="2554860"/>
              <a:ext cx="1752598" cy="1150657"/>
            </a:xfrm>
            <a:prstGeom prst="ellips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Oval 4"/>
            <p:cNvSpPr/>
            <p:nvPr/>
          </p:nvSpPr>
          <p:spPr>
            <a:xfrm>
              <a:off x="2618862" y="2723370"/>
              <a:ext cx="1239274" cy="81363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>
                  <a:solidFill>
                    <a:srgbClr val="FFFFFF"/>
                  </a:solidFill>
                  <a:latin typeface="Palatino Linotype" pitchFamily="18" charset="0"/>
                </a:rPr>
                <a:t>Cost recovery of water supply services</a:t>
              </a:r>
            </a:p>
          </p:txBody>
        </p:sp>
      </p:grpSp>
      <p:sp>
        <p:nvSpPr>
          <p:cNvPr id="25" name="Left Arrow 24"/>
          <p:cNvSpPr/>
          <p:nvPr/>
        </p:nvSpPr>
        <p:spPr>
          <a:xfrm rot="1495745">
            <a:off x="2245731" y="3049149"/>
            <a:ext cx="1326438" cy="395219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Left Arrow 25"/>
          <p:cNvSpPr/>
          <p:nvPr/>
        </p:nvSpPr>
        <p:spPr>
          <a:xfrm rot="18825310">
            <a:off x="1779069" y="4776842"/>
            <a:ext cx="2170805" cy="364818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Left Arrow 26"/>
          <p:cNvSpPr/>
          <p:nvPr/>
        </p:nvSpPr>
        <p:spPr>
          <a:xfrm rot="21417111">
            <a:off x="2228957" y="3620080"/>
            <a:ext cx="1352439" cy="395219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Left Arrow 27"/>
          <p:cNvSpPr/>
          <p:nvPr/>
        </p:nvSpPr>
        <p:spPr>
          <a:xfrm rot="20020751">
            <a:off x="2045150" y="4139535"/>
            <a:ext cx="1457352" cy="395219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Left Arrow 28"/>
          <p:cNvSpPr/>
          <p:nvPr/>
        </p:nvSpPr>
        <p:spPr>
          <a:xfrm rot="12092783">
            <a:off x="3791530" y="3986787"/>
            <a:ext cx="1491469" cy="384798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oup 28"/>
          <p:cNvGrpSpPr/>
          <p:nvPr/>
        </p:nvGrpSpPr>
        <p:grpSpPr>
          <a:xfrm>
            <a:off x="3276600" y="3385973"/>
            <a:ext cx="1143000" cy="1007579"/>
            <a:chOff x="57834" y="2247240"/>
            <a:chExt cx="1238250" cy="1007579"/>
          </a:xfrm>
          <a:solidFill>
            <a:schemeClr val="bg1">
              <a:lumMod val="85000"/>
            </a:schemeClr>
          </a:solidFill>
        </p:grpSpPr>
        <p:sp>
          <p:nvSpPr>
            <p:cNvPr id="30" name="Rounded Rectangle 29"/>
            <p:cNvSpPr/>
            <p:nvPr/>
          </p:nvSpPr>
          <p:spPr>
            <a:xfrm>
              <a:off x="100343" y="2247240"/>
              <a:ext cx="1118859" cy="1007579"/>
            </a:xfrm>
            <a:prstGeom prst="roundRect">
              <a:avLst>
                <a:gd name="adj" fmla="val 10000"/>
              </a:avLst>
            </a:prstGeom>
            <a:grpFill/>
            <a:ln w="19050"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ounded Rectangle 4"/>
            <p:cNvSpPr/>
            <p:nvPr/>
          </p:nvSpPr>
          <p:spPr>
            <a:xfrm>
              <a:off x="57834" y="2276751"/>
              <a:ext cx="1238250" cy="948557"/>
            </a:xfrm>
            <a:prstGeom prst="rect">
              <a:avLst/>
            </a:prstGeom>
            <a:noFill/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rgbClr val="166A8C"/>
                  </a:solidFill>
                  <a:latin typeface="Palatino Linotype" pitchFamily="18" charset="0"/>
                </a:rPr>
                <a:t>Regularize unauthorized connections</a:t>
              </a:r>
              <a:endParaRPr lang="en-US" sz="1200" b="1" dirty="0">
                <a:solidFill>
                  <a:srgbClr val="166A8C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11" name="Group 35"/>
          <p:cNvGrpSpPr/>
          <p:nvPr/>
        </p:nvGrpSpPr>
        <p:grpSpPr>
          <a:xfrm>
            <a:off x="5185188" y="4191000"/>
            <a:ext cx="1575123" cy="1120316"/>
            <a:chOff x="2128052" y="3101813"/>
            <a:chExt cx="1706383" cy="1120316"/>
          </a:xfrm>
        </p:grpSpPr>
        <p:sp>
          <p:nvSpPr>
            <p:cNvPr id="37" name="Oval 36"/>
            <p:cNvSpPr/>
            <p:nvPr/>
          </p:nvSpPr>
          <p:spPr>
            <a:xfrm>
              <a:off x="2128052" y="3101813"/>
              <a:ext cx="1706383" cy="1120316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Oval 4"/>
            <p:cNvSpPr/>
            <p:nvPr/>
          </p:nvSpPr>
          <p:spPr>
            <a:xfrm>
              <a:off x="2377946" y="3265879"/>
              <a:ext cx="1206595" cy="792184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>
                  <a:solidFill>
                    <a:srgbClr val="FFFFFF"/>
                  </a:solidFill>
                  <a:latin typeface="Palatino Linotype" pitchFamily="18" charset="0"/>
                </a:rPr>
                <a:t>Coverage of water supply in city</a:t>
              </a:r>
              <a:endParaRPr lang="en-US" sz="1600" dirty="0">
                <a:solidFill>
                  <a:srgbClr val="FFFFFF"/>
                </a:solidFill>
                <a:latin typeface="Palatino Linotype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290646" y="5738336"/>
            <a:ext cx="464233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55A8D4"/>
              </a:buClr>
              <a:buSzPct val="60000"/>
            </a:pPr>
            <a:r>
              <a:rPr lang="en-US" sz="1400" b="1" dirty="0" smtClean="0">
                <a:solidFill>
                  <a:srgbClr val="000000"/>
                </a:solidFill>
                <a:latin typeface="Palatino Linotype" pitchFamily="18" charset="0"/>
              </a:rPr>
              <a:t>Improving service levels related to Access and coverage by varied set of interventions, </a:t>
            </a:r>
          </a:p>
          <a:p>
            <a:pPr algn="r" fontAlgn="base">
              <a:spcAft>
                <a:spcPct val="0"/>
              </a:spcAft>
              <a:buClr>
                <a:srgbClr val="55A8D4"/>
              </a:buClr>
              <a:buSzPct val="60000"/>
            </a:pPr>
            <a:r>
              <a:rPr lang="en-US" sz="1400" b="1" i="1" dirty="0" smtClean="0">
                <a:solidFill>
                  <a:srgbClr val="F3A447">
                    <a:lumMod val="75000"/>
                  </a:srgbClr>
                </a:solidFill>
                <a:latin typeface="Palatino Linotype" pitchFamily="18" charset="0"/>
              </a:rPr>
              <a:t>rather than just infrastructure creation …</a:t>
            </a:r>
          </a:p>
        </p:txBody>
      </p:sp>
    </p:spTree>
    <p:extLst>
      <p:ext uri="{BB962C8B-B14F-4D97-AF65-F5344CB8AC3E}">
        <p14:creationId xmlns:p14="http://schemas.microsoft.com/office/powerpoint/2010/main" val="85293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250831" y="4981307"/>
            <a:ext cx="6119446" cy="1295400"/>
          </a:xfrm>
          <a:prstGeom prst="roundRect">
            <a:avLst>
              <a:gd name="adj" fmla="val 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Palatino Linotype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Integrated approach for FINANCIAL PLANNING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3021C1-2363-4988-893F-7392D279D6AA}" type="slidenum">
              <a:rPr lang="en-US" smtClean="0">
                <a:solidFill>
                  <a:srgbClr val="FFFFFF"/>
                </a:solidFill>
              </a:rPr>
              <a:pPr/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50831" y="795992"/>
            <a:ext cx="6119446" cy="1905000"/>
          </a:xfrm>
          <a:prstGeom prst="roundRect">
            <a:avLst>
              <a:gd name="adj" fmla="val 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Palatino Linotyp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1508" y="883860"/>
            <a:ext cx="583809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66A8C"/>
                </a:solidFill>
                <a:latin typeface="Palatino Linotype" pitchFamily="18" charset="0"/>
              </a:rPr>
              <a:t>Financial implications of each Improvement action</a:t>
            </a:r>
            <a:endParaRPr lang="en-US" sz="2000" b="1" dirty="0">
              <a:solidFill>
                <a:srgbClr val="166A8C"/>
              </a:solidFill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1846" y="1329392"/>
            <a:ext cx="2743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5A8D4"/>
                </a:solidFill>
                <a:latin typeface="Palatino Linotype" pitchFamily="18" charset="0"/>
              </a:rPr>
              <a:t>Capital expenditure</a:t>
            </a:r>
            <a:endParaRPr lang="en-US" sz="1600" b="1" dirty="0">
              <a:solidFill>
                <a:srgbClr val="55A8D4"/>
              </a:solidFill>
              <a:latin typeface="Palatino Linotyp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1846" y="1865848"/>
            <a:ext cx="2743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5A8D4"/>
                </a:solidFill>
                <a:latin typeface="Palatino Linotype" pitchFamily="18" charset="0"/>
              </a:rPr>
              <a:t>Operating and maintenance expenditure</a:t>
            </a:r>
            <a:endParaRPr lang="en-US" sz="1600" b="1" dirty="0">
              <a:solidFill>
                <a:srgbClr val="55A8D4"/>
              </a:solidFill>
              <a:latin typeface="Palatino Linotyp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6062" y="1340150"/>
            <a:ext cx="2743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5A8D4"/>
                </a:solidFill>
                <a:latin typeface="Palatino Linotype" pitchFamily="18" charset="0"/>
              </a:rPr>
              <a:t>Revenue generation</a:t>
            </a:r>
            <a:endParaRPr lang="en-US" sz="1600" b="1" dirty="0">
              <a:solidFill>
                <a:srgbClr val="55A8D4"/>
              </a:solidFill>
              <a:latin typeface="Palatino Linotyp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6062" y="1865848"/>
            <a:ext cx="2743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5A8D4"/>
                </a:solidFill>
                <a:latin typeface="Palatino Linotype" pitchFamily="18" charset="0"/>
              </a:rPr>
              <a:t>Effect of inflation based on phasing</a:t>
            </a:r>
            <a:endParaRPr lang="en-US" sz="1600" b="1" dirty="0">
              <a:solidFill>
                <a:srgbClr val="55A8D4"/>
              </a:solidFill>
              <a:latin typeface="Palatino Linotyp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031" y="762001"/>
            <a:ext cx="1828800" cy="2539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14300"/>
            <a:endParaRPr lang="en-US" sz="1500" b="1" dirty="0" smtClean="0">
              <a:solidFill>
                <a:srgbClr val="F3A447">
                  <a:lumMod val="75000"/>
                </a:srgbClr>
              </a:solidFill>
              <a:latin typeface="Palatino Linotype" pitchFamily="18" charset="0"/>
            </a:endParaRPr>
          </a:p>
          <a:p>
            <a:pPr marL="114300"/>
            <a:r>
              <a:rPr lang="en-US" sz="1600" b="1" dirty="0" smtClean="0">
                <a:solidFill>
                  <a:srgbClr val="F3A447">
                    <a:lumMod val="75000"/>
                  </a:srgbClr>
                </a:solidFill>
                <a:latin typeface="Palatino Linotype" pitchFamily="18" charset="0"/>
              </a:rPr>
              <a:t>Assess aggregate funding demand from all improvement actions</a:t>
            </a:r>
          </a:p>
          <a:p>
            <a:pPr marL="114300"/>
            <a:endParaRPr lang="en-US" sz="1600" b="1" dirty="0" smtClean="0">
              <a:solidFill>
                <a:srgbClr val="F3A447">
                  <a:lumMod val="75000"/>
                </a:srgbClr>
              </a:solidFill>
              <a:latin typeface="Palatino Linotype" pitchFamily="18" charset="0"/>
            </a:endParaRPr>
          </a:p>
          <a:p>
            <a:pPr marL="114300"/>
            <a:endParaRPr lang="en-US" sz="1600" b="1" dirty="0" smtClean="0">
              <a:solidFill>
                <a:srgbClr val="F3A447">
                  <a:lumMod val="75000"/>
                </a:srgbClr>
              </a:solidFill>
              <a:latin typeface="Palatino Linotyp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4554" y="5069175"/>
            <a:ext cx="51347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66A8C"/>
                </a:solidFill>
                <a:latin typeface="Palatino Linotype" pitchFamily="18" charset="0"/>
              </a:rPr>
              <a:t>Municipal finances of urban local bodies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1846" y="5463335"/>
            <a:ext cx="2743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5A8D4"/>
                </a:solidFill>
                <a:latin typeface="Palatino Linotype" pitchFamily="18" charset="0"/>
              </a:rPr>
              <a:t>Past trends of municipal finances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6062" y="5463335"/>
            <a:ext cx="2743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5A8D4"/>
                </a:solidFill>
                <a:latin typeface="Palatino Linotype" pitchFamily="18" charset="0"/>
              </a:rPr>
              <a:t>Forecasting for finances for Business as Usual scenario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2369" y="4676510"/>
            <a:ext cx="1688123" cy="2292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14300"/>
            <a:endParaRPr lang="en-US" sz="1500" b="1" dirty="0" smtClean="0">
              <a:solidFill>
                <a:srgbClr val="F3A447">
                  <a:lumMod val="75000"/>
                </a:srgbClr>
              </a:solidFill>
              <a:latin typeface="Palatino Linotype" pitchFamily="18" charset="0"/>
            </a:endParaRPr>
          </a:p>
          <a:p>
            <a:pPr marL="114300"/>
            <a:r>
              <a:rPr lang="en-US" sz="1600" b="1" dirty="0" smtClean="0">
                <a:solidFill>
                  <a:srgbClr val="F3A447">
                    <a:lumMod val="75000"/>
                  </a:srgbClr>
                </a:solidFill>
                <a:latin typeface="Palatino Linotype" pitchFamily="18" charset="0"/>
              </a:rPr>
              <a:t>Assess financial health and extent of revenue surplus available </a:t>
            </a:r>
          </a:p>
          <a:p>
            <a:pPr marL="114300"/>
            <a:endParaRPr lang="en-US" sz="1600" b="1" dirty="0" smtClean="0">
              <a:solidFill>
                <a:srgbClr val="F3A447">
                  <a:lumMod val="75000"/>
                </a:srgbClr>
              </a:solidFill>
              <a:latin typeface="Palatino Linotyp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5047" y="2859664"/>
            <a:ext cx="3165231" cy="23698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66A8C"/>
                </a:solidFill>
                <a:latin typeface="Palatino Linotype" pitchFamily="18" charset="0"/>
              </a:rPr>
              <a:t>External sources of funds</a:t>
            </a:r>
          </a:p>
          <a:p>
            <a:r>
              <a:rPr lang="en-US" sz="1600" dirty="0" smtClean="0">
                <a:solidFill>
                  <a:srgbClr val="55A8D4"/>
                </a:solidFill>
                <a:latin typeface="Palatino Linotype" pitchFamily="18" charset="0"/>
              </a:rPr>
              <a:t>Exploring funding pattern possible for each improvement action</a:t>
            </a:r>
          </a:p>
          <a:p>
            <a:endParaRPr lang="en-US" sz="1600" dirty="0" smtClean="0">
              <a:solidFill>
                <a:srgbClr val="166A8C"/>
              </a:solidFill>
              <a:latin typeface="Palatino Linotype" pitchFamily="18" charset="0"/>
            </a:endParaRPr>
          </a:p>
          <a:p>
            <a:r>
              <a:rPr lang="en-US" b="1" dirty="0" smtClean="0">
                <a:solidFill>
                  <a:srgbClr val="166A8C"/>
                </a:solidFill>
                <a:latin typeface="Palatino Linotype" pitchFamily="18" charset="0"/>
              </a:rPr>
              <a:t>Internal sources of funds</a:t>
            </a:r>
          </a:p>
          <a:p>
            <a:r>
              <a:rPr lang="en-US" sz="1600" dirty="0" smtClean="0">
                <a:solidFill>
                  <a:srgbClr val="55A8D4"/>
                </a:solidFill>
                <a:latin typeface="Palatino Linotype" pitchFamily="18" charset="0"/>
              </a:rPr>
              <a:t>Exploring options to increase revenue from own income sources</a:t>
            </a:r>
          </a:p>
        </p:txBody>
      </p:sp>
      <p:sp>
        <p:nvSpPr>
          <p:cNvPr id="24" name="Up-Down Arrow 23"/>
          <p:cNvSpPr/>
          <p:nvPr/>
        </p:nvSpPr>
        <p:spPr>
          <a:xfrm>
            <a:off x="914400" y="2819400"/>
            <a:ext cx="890954" cy="18288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17786" y="3276601"/>
            <a:ext cx="2954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FFFFFF">
                    <a:lumMod val="50000"/>
                  </a:srgbClr>
                </a:solidFill>
              </a:rPr>
              <a:t>Aligning both these financial streams to evolve sustainable ‘Financing Plan’</a:t>
            </a:r>
            <a:endParaRPr lang="en-US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4642340" y="3581400"/>
            <a:ext cx="492369" cy="5334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8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/>
      <p:bldP spid="12" grpId="0" animBg="1"/>
      <p:bldP spid="14" grpId="0" animBg="1"/>
      <p:bldP spid="16" grpId="0" animBg="1"/>
      <p:bldP spid="23" grpId="0" animBg="1"/>
      <p:bldP spid="24" grpId="0" animBg="1"/>
      <p:bldP spid="26" grpId="0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76200"/>
            <a:ext cx="8534400" cy="5334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Palatino Linotype" pitchFamily="18" charset="0"/>
              </a:rPr>
              <a:t>Dashboard to compare different options</a:t>
            </a:r>
            <a:endParaRPr lang="en-IN" sz="3200" dirty="0">
              <a:latin typeface="Palatino Linotype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4962" r="8398" b="10649"/>
          <a:stretch/>
        </p:blipFill>
        <p:spPr bwMode="auto">
          <a:xfrm>
            <a:off x="0" y="1219200"/>
            <a:ext cx="9144000" cy="490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534400" cy="5334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Palatino Linotype" pitchFamily="18" charset="0"/>
              </a:rPr>
              <a:t>Other Tools for Improvement Planning</a:t>
            </a:r>
            <a:endParaRPr lang="en-IN" sz="3200" dirty="0">
              <a:latin typeface="Palatino Linotype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9550" y="1162050"/>
            <a:ext cx="8782050" cy="53149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67000" y="4648200"/>
            <a:ext cx="3962400" cy="1371957"/>
          </a:xfrm>
          <a:prstGeom prst="roundRect">
            <a:avLst>
              <a:gd name="adj" fmla="val 12068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65100" indent="-165100">
              <a:buFont typeface="Wingdings" pitchFamily="2" charset="2"/>
              <a:buChar char="§"/>
            </a:pPr>
            <a:r>
              <a:rPr lang="en-US" sz="1550" dirty="0" smtClean="0"/>
              <a:t>Moving away from community toilets Provide </a:t>
            </a:r>
            <a:r>
              <a:rPr lang="en-US" sz="1550" dirty="0" err="1" smtClean="0"/>
              <a:t>on-premise</a:t>
            </a:r>
            <a:r>
              <a:rPr lang="en-US" sz="1550" dirty="0" smtClean="0"/>
              <a:t> or group toilet </a:t>
            </a:r>
          </a:p>
          <a:p>
            <a:pPr marL="165100" indent="-165100">
              <a:buFont typeface="Wingdings" pitchFamily="2" charset="2"/>
              <a:buChar char="§"/>
            </a:pPr>
            <a:r>
              <a:rPr lang="en-US" sz="1550" dirty="0" smtClean="0"/>
              <a:t>Options </a:t>
            </a:r>
            <a:r>
              <a:rPr lang="en-US" sz="1550" dirty="0"/>
              <a:t>for toilet technology to reduce costs</a:t>
            </a:r>
          </a:p>
          <a:p>
            <a:pPr marL="165100" indent="-165100">
              <a:buFont typeface="Wingdings" pitchFamily="2" charset="2"/>
              <a:buChar char="§"/>
            </a:pPr>
            <a:r>
              <a:rPr lang="en-US" sz="1550" dirty="0"/>
              <a:t>Awareness and monitoring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Urban Sanitation Activities</a:t>
            </a:r>
            <a:endParaRPr lang="en-IN" sz="2800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076060004"/>
              </p:ext>
            </p:extLst>
          </p:nvPr>
        </p:nvGraphicFramePr>
        <p:xfrm>
          <a:off x="1524000" y="152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Left Arrow 6"/>
          <p:cNvSpPr/>
          <p:nvPr/>
        </p:nvSpPr>
        <p:spPr>
          <a:xfrm rot="16200000">
            <a:off x="4302738" y="2555263"/>
            <a:ext cx="437645" cy="508720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TextBox 7"/>
          <p:cNvSpPr txBox="1"/>
          <p:nvPr/>
        </p:nvSpPr>
        <p:spPr>
          <a:xfrm>
            <a:off x="152400" y="2822436"/>
            <a:ext cx="3124200" cy="1597164"/>
          </a:xfrm>
          <a:prstGeom prst="roundRect">
            <a:avLst>
              <a:gd name="adj" fmla="val 8460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65100" indent="-165100">
              <a:buFont typeface="Wingdings" pitchFamily="2" charset="2"/>
              <a:buChar char="§"/>
            </a:pPr>
            <a:r>
              <a:rPr lang="en-US" sz="1550" dirty="0" smtClean="0"/>
              <a:t>Work at National level –NHB, </a:t>
            </a:r>
            <a:r>
              <a:rPr lang="en-US" sz="1550" dirty="0" err="1" smtClean="0"/>
              <a:t>GoI</a:t>
            </a:r>
            <a:r>
              <a:rPr lang="en-US" sz="1550" dirty="0" smtClean="0"/>
              <a:t>, other partners</a:t>
            </a:r>
          </a:p>
          <a:p>
            <a:pPr marL="165100" indent="-165100">
              <a:buFont typeface="Wingdings" pitchFamily="2" charset="2"/>
              <a:buChar char="§"/>
            </a:pPr>
            <a:r>
              <a:rPr lang="en-US" sz="1550" dirty="0" smtClean="0"/>
              <a:t>Exploring Development Impact Bonds and City Sanitation fund</a:t>
            </a:r>
          </a:p>
          <a:p>
            <a:pPr marL="165100" indent="-165100">
              <a:buFont typeface="Wingdings" pitchFamily="2" charset="2"/>
              <a:buChar char="§"/>
            </a:pPr>
            <a:r>
              <a:rPr lang="en-US" sz="1550" dirty="0" smtClean="0"/>
              <a:t>Links with HFI, MFI &amp; SHGs, Corporate Social Responsibility</a:t>
            </a:r>
            <a:endParaRPr lang="en-US" sz="1550" dirty="0"/>
          </a:p>
        </p:txBody>
      </p:sp>
      <p:sp>
        <p:nvSpPr>
          <p:cNvPr id="11" name="TextBox 10"/>
          <p:cNvSpPr txBox="1"/>
          <p:nvPr/>
        </p:nvSpPr>
        <p:spPr>
          <a:xfrm>
            <a:off x="5867400" y="2792968"/>
            <a:ext cx="3200400" cy="1626632"/>
          </a:xfrm>
          <a:prstGeom prst="roundRect">
            <a:avLst>
              <a:gd name="adj" fmla="val 11444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65100" indent="-165100">
              <a:buFont typeface="Wingdings" pitchFamily="2" charset="2"/>
              <a:buChar char="§"/>
            </a:pPr>
            <a:r>
              <a:rPr lang="en-US" sz="1550" dirty="0" smtClean="0"/>
              <a:t>PPP models</a:t>
            </a:r>
          </a:p>
          <a:p>
            <a:pPr marL="165100" indent="-165100">
              <a:buFont typeface="Wingdings" pitchFamily="2" charset="2"/>
              <a:buChar char="§"/>
            </a:pPr>
            <a:r>
              <a:rPr lang="en-US" sz="1550" dirty="0" smtClean="0"/>
              <a:t>Developing Contracts</a:t>
            </a:r>
          </a:p>
          <a:p>
            <a:pPr marL="165100" indent="-165100">
              <a:buFont typeface="Wingdings" pitchFamily="2" charset="2"/>
              <a:buChar char="§"/>
            </a:pPr>
            <a:r>
              <a:rPr lang="en-US" sz="1550" dirty="0" smtClean="0"/>
              <a:t>Governance &amp; Regulation for FSM</a:t>
            </a:r>
          </a:p>
          <a:p>
            <a:pPr marL="165100" indent="-165100">
              <a:buFont typeface="Wingdings" pitchFamily="2" charset="2"/>
              <a:buChar char="§"/>
            </a:pPr>
            <a:r>
              <a:rPr lang="en-US" sz="1550" dirty="0" smtClean="0"/>
              <a:t>Looking at technology options for waste treatment</a:t>
            </a:r>
          </a:p>
        </p:txBody>
      </p:sp>
    </p:spTree>
    <p:extLst>
      <p:ext uri="{BB962C8B-B14F-4D97-AF65-F5344CB8AC3E}">
        <p14:creationId xmlns:p14="http://schemas.microsoft.com/office/powerpoint/2010/main" val="8871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7336"/>
            <a:ext cx="8382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Performance Improvement support</a:t>
            </a:r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457200" y="1042511"/>
            <a:ext cx="8458200" cy="4676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q"/>
            </a:pPr>
            <a:r>
              <a:rPr lang="en-US" sz="2400" b="1" dirty="0" smtClean="0"/>
              <a:t>Support for development of Improvement Plans</a:t>
            </a:r>
          </a:p>
          <a:p>
            <a:pPr marL="1428750" lvl="2" indent="-5143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000" dirty="0" smtClean="0"/>
              <a:t>15 Class - A cities of Maharashtra to develop PIPs</a:t>
            </a:r>
          </a:p>
          <a:p>
            <a:pPr marL="1428750" lvl="2" indent="-5143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000" dirty="0" smtClean="0"/>
              <a:t>Preliminary water audits in 10 cities of Gujarat</a:t>
            </a:r>
          </a:p>
          <a:p>
            <a:pPr marL="1428750" lvl="2" indent="-5143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000" dirty="0" smtClean="0"/>
              <a:t>City Sanitation Plan in 4 small cities of Maharashtra </a:t>
            </a:r>
          </a:p>
          <a:p>
            <a:pPr marL="1428750" lvl="2" indent="-5143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000" dirty="0" smtClean="0"/>
              <a:t>Information System Improvement Plan (ISIP) for Vadodara Municipal Corporation</a:t>
            </a:r>
          </a:p>
          <a:p>
            <a:pPr marL="1428750" lvl="2" indent="-51435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000" dirty="0" smtClean="0"/>
              <a:t>Piloting Public Grievance Redressal System, cost recovery, services for the poor and drinking water quality surveillance in Gujarat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0"/>
            <a:ext cx="4572000" cy="3657600"/>
            <a:chOff x="2514600" y="3383280"/>
            <a:chExt cx="5196840" cy="34747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8374" name="Picture 12" descr="DSC0238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05400" y="3383280"/>
              <a:ext cx="2606040" cy="34747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8375" name="Picture 13" descr="DSC02384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4600" y="3383280"/>
              <a:ext cx="2606040" cy="34747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558553" y="990600"/>
            <a:ext cx="4585447" cy="3657600"/>
            <a:chOff x="223520" y="1447800"/>
            <a:chExt cx="5196840" cy="347472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58376" name="Picture 7" descr="DSC02183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29560" y="1447800"/>
              <a:ext cx="2590800" cy="34747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8377" name="Picture 8" descr="DSC02287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3520" y="1447800"/>
              <a:ext cx="2606040" cy="34747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" name="TextBox 9"/>
          <p:cNvSpPr txBox="1"/>
          <p:nvPr/>
        </p:nvSpPr>
        <p:spPr>
          <a:xfrm>
            <a:off x="4800600" y="4876800"/>
            <a:ext cx="4070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166A8C"/>
                </a:solidFill>
                <a:hlinkClick r:id="rId7"/>
              </a:rPr>
              <a:t>www.pas.org.in</a:t>
            </a:r>
            <a:endParaRPr lang="en-US" sz="3200" dirty="0" smtClean="0">
              <a:solidFill>
                <a:srgbClr val="166A8C"/>
              </a:solidFill>
            </a:endParaRPr>
          </a:p>
          <a:p>
            <a:pPr algn="ctr"/>
            <a:endParaRPr lang="en-US" sz="3200" dirty="0" smtClean="0">
              <a:solidFill>
                <a:srgbClr val="166A8C"/>
              </a:solidFill>
            </a:endParaRPr>
          </a:p>
          <a:p>
            <a:pPr algn="ctr"/>
            <a:r>
              <a:rPr lang="en-US" sz="3200" dirty="0" smtClean="0">
                <a:solidFill>
                  <a:srgbClr val="166A8C"/>
                </a:solidFill>
                <a:hlinkClick r:id="rId7"/>
              </a:rPr>
              <a:t>pas@cept.ac.in</a:t>
            </a:r>
            <a:endParaRPr lang="en-GB" sz="3200" dirty="0">
              <a:solidFill>
                <a:srgbClr val="166A8C"/>
              </a:solidFill>
              <a:hlinkClick r:id="rId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4953000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166A8C"/>
                </a:solidFill>
              </a:rPr>
              <a:t>Thank You</a:t>
            </a:r>
            <a:endParaRPr lang="en-GB" sz="4400" b="1" dirty="0">
              <a:solidFill>
                <a:srgbClr val="166A8C"/>
              </a:solidFill>
            </a:endParaRPr>
          </a:p>
        </p:txBody>
      </p:sp>
      <p:sp>
        <p:nvSpPr>
          <p:cNvPr id="12" name="Curved Down Arrow 11"/>
          <p:cNvSpPr/>
          <p:nvPr/>
        </p:nvSpPr>
        <p:spPr>
          <a:xfrm rot="2012328">
            <a:off x="3185265" y="625161"/>
            <a:ext cx="2653720" cy="1296542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>
                <a:latin typeface="+mn-lt"/>
              </a:rPr>
              <a:t>Need for performance </a:t>
            </a:r>
            <a:r>
              <a:rPr lang="en-US" sz="3600" dirty="0" smtClean="0">
                <a:latin typeface="+mn-lt"/>
              </a:rPr>
              <a:t>i</a:t>
            </a:r>
            <a:r>
              <a:rPr lang="en-US" sz="3600" b="1" dirty="0" smtClean="0">
                <a:latin typeface="+mn-lt"/>
              </a:rPr>
              <a:t>nformation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1371600"/>
            <a:ext cx="4800600" cy="510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200" dirty="0" smtClean="0">
                <a:latin typeface="Palatino Linotype" pitchFamily="18" charset="0"/>
              </a:rPr>
              <a:t>Aggregate statistics suggest </a:t>
            </a:r>
            <a:r>
              <a:rPr lang="en-US" sz="2200" dirty="0" smtClean="0">
                <a:solidFill>
                  <a:schemeClr val="bg2"/>
                </a:solidFill>
                <a:latin typeface="Palatino Linotype" pitchFamily="18" charset="0"/>
              </a:rPr>
              <a:t>good coverage </a:t>
            </a:r>
            <a:r>
              <a:rPr lang="en-US" sz="2200" dirty="0" smtClean="0">
                <a:latin typeface="Palatino Linotype" pitchFamily="18" charset="0"/>
              </a:rPr>
              <a:t>of water and sanitation in urban areas in India</a:t>
            </a:r>
          </a:p>
          <a:p>
            <a:pPr eaLnBrk="1" hangingPunct="1">
              <a:defRPr/>
            </a:pPr>
            <a:r>
              <a:rPr lang="en-US" sz="2200" dirty="0" smtClean="0">
                <a:latin typeface="Palatino Linotype" pitchFamily="18" charset="0"/>
              </a:rPr>
              <a:t>BUT little is known about the </a:t>
            </a:r>
            <a:r>
              <a:rPr lang="en-US" sz="2200" b="1" dirty="0" smtClean="0">
                <a:solidFill>
                  <a:srgbClr val="C00000"/>
                </a:solidFill>
                <a:latin typeface="Palatino Linotype" pitchFamily="18" charset="0"/>
              </a:rPr>
              <a:t>quality, level and financial sustainability of service </a:t>
            </a:r>
            <a:r>
              <a:rPr lang="en-US" sz="2200" dirty="0" smtClean="0">
                <a:latin typeface="Palatino Linotype" pitchFamily="18" charset="0"/>
              </a:rPr>
              <a:t>and only limited information on </a:t>
            </a:r>
            <a:r>
              <a:rPr lang="en-US" sz="2200" b="1" dirty="0" smtClean="0">
                <a:solidFill>
                  <a:srgbClr val="C00000"/>
                </a:solidFill>
                <a:latin typeface="Palatino Linotype" pitchFamily="18" charset="0"/>
              </a:rPr>
              <a:t>access of urban poor</a:t>
            </a:r>
            <a:r>
              <a:rPr lang="en-US" sz="2200" dirty="0" smtClean="0">
                <a:solidFill>
                  <a:srgbClr val="C00000"/>
                </a:solidFill>
                <a:latin typeface="Palatino Linotype" pitchFamily="18" charset="0"/>
              </a:rPr>
              <a:t> </a:t>
            </a:r>
            <a:r>
              <a:rPr lang="en-US" sz="2200" dirty="0" smtClean="0">
                <a:latin typeface="Palatino Linotype" pitchFamily="18" charset="0"/>
              </a:rPr>
              <a:t>households to water and sanitation</a:t>
            </a:r>
          </a:p>
          <a:p>
            <a:pPr eaLnBrk="1" hangingPunct="1">
              <a:defRPr/>
            </a:pPr>
            <a:r>
              <a:rPr lang="en-US" sz="2200" dirty="0" smtClean="0">
                <a:solidFill>
                  <a:schemeClr val="bg2"/>
                </a:solidFill>
                <a:latin typeface="Palatino Linotype" pitchFamily="18" charset="0"/>
              </a:rPr>
              <a:t>Lack of WSS information leads to: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chemeClr val="bg2"/>
                </a:solidFill>
                <a:latin typeface="Palatino Linotype" pitchFamily="18" charset="0"/>
              </a:rPr>
              <a:t>misallocation of resources and 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chemeClr val="bg2"/>
                </a:solidFill>
                <a:latin typeface="Palatino Linotype" pitchFamily="18" charset="0"/>
              </a:rPr>
              <a:t>it is d</a:t>
            </a:r>
            <a:r>
              <a:rPr lang="en-US" sz="2000" dirty="0" smtClean="0">
                <a:latin typeface="Palatino Linotype" pitchFamily="18" charset="0"/>
              </a:rPr>
              <a:t>ifficult to assess</a:t>
            </a:r>
            <a:r>
              <a:rPr lang="en-US" sz="2000" b="1" dirty="0" smtClean="0">
                <a:solidFill>
                  <a:srgbClr val="FFFF00"/>
                </a:solidFill>
                <a:latin typeface="Palatino Linotype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Palatino Linotype" pitchFamily="18" charset="0"/>
              </a:rPr>
              <a:t>impact of past investments</a:t>
            </a:r>
          </a:p>
        </p:txBody>
      </p:sp>
      <p:pic>
        <p:nvPicPr>
          <p:cNvPr id="5" name="Picture 4" descr="Kutiyana_Stand Post (1)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800600" y="3276601"/>
            <a:ext cx="4343400" cy="3505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0" y="1371602"/>
            <a:ext cx="4343400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Need to move from </a:t>
            </a:r>
          </a:p>
          <a:p>
            <a:pPr algn="ctr"/>
            <a:r>
              <a:rPr lang="en-US" sz="2400" b="1" u="sng" dirty="0" smtClean="0">
                <a:solidFill>
                  <a:srgbClr val="FF0000"/>
                </a:solidFill>
              </a:rPr>
              <a:t>Infrastructure funding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to </a:t>
            </a:r>
          </a:p>
          <a:p>
            <a:pPr algn="ctr"/>
            <a:r>
              <a:rPr lang="en-US" sz="2400" b="1" u="sng" dirty="0" smtClean="0">
                <a:solidFill>
                  <a:srgbClr val="FF0000"/>
                </a:solidFill>
              </a:rPr>
              <a:t>Improved service delivery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95600" y="3124200"/>
            <a:ext cx="2514600" cy="120032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Palatino Linotype"/>
                <a:ea typeface="Times New Roman"/>
                <a:cs typeface="Palatino Linotype"/>
              </a:rPr>
              <a:t>CRISIL Advisory Services study sponsored by WSP</a:t>
            </a:r>
          </a:p>
          <a:p>
            <a:pPr algn="ctr"/>
            <a:r>
              <a:rPr lang="en-GB" i="1" dirty="0" smtClean="0">
                <a:solidFill>
                  <a:schemeClr val="bg1"/>
                </a:solidFill>
                <a:latin typeface="Palatino Linotype"/>
              </a:rPr>
              <a:t>(2003 – 2004)</a:t>
            </a:r>
            <a:endParaRPr lang="en-IN" i="1" dirty="0" smtClean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7200" y="3200400"/>
            <a:ext cx="2133600" cy="1143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Oval 18"/>
          <p:cNvSpPr/>
          <p:nvPr/>
        </p:nvSpPr>
        <p:spPr>
          <a:xfrm>
            <a:off x="914400" y="1371600"/>
            <a:ext cx="3657600" cy="14478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latin typeface="Palatino Linotype" pitchFamily="18" charset="0"/>
              </a:rPr>
              <a:t>Past Efforts for UWSS Performance Assessment in India</a:t>
            </a:r>
            <a:endParaRPr lang="en-IN" sz="2400" dirty="0">
              <a:latin typeface="Palatino Linotyp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4800600"/>
            <a:ext cx="25146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Palatino Linotype"/>
                <a:ea typeface="Times New Roman"/>
                <a:cs typeface="Palatino Linotype"/>
              </a:rPr>
              <a:t>NIUA study sponsored by CPHEEO</a:t>
            </a:r>
          </a:p>
          <a:p>
            <a:pPr algn="ctr"/>
            <a:r>
              <a:rPr lang="en-GB" i="1" dirty="0" smtClean="0">
                <a:solidFill>
                  <a:schemeClr val="bg1"/>
                </a:solidFill>
                <a:latin typeface="Palatino Linotype"/>
              </a:rPr>
              <a:t>(1999 – 2000)</a:t>
            </a:r>
            <a:endParaRPr lang="en-IN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1524000"/>
            <a:ext cx="25146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Palatino Linotype"/>
                <a:ea typeface="Times New Roman"/>
                <a:cs typeface="Palatino Linotype"/>
              </a:rPr>
              <a:t>Utility data book sponsored by ADB and MoUD</a:t>
            </a:r>
          </a:p>
          <a:p>
            <a:pPr algn="ctr"/>
            <a:r>
              <a:rPr lang="en-GB" i="1" dirty="0" smtClean="0">
                <a:solidFill>
                  <a:schemeClr val="bg1"/>
                </a:solidFill>
                <a:latin typeface="Palatino Linotype"/>
              </a:rPr>
              <a:t>(2007)</a:t>
            </a:r>
            <a:endParaRPr lang="en-IN" i="1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0" y="5105400"/>
            <a:ext cx="2262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i="1" dirty="0" smtClean="0">
                <a:solidFill>
                  <a:srgbClr val="000000"/>
                </a:solidFill>
              </a:rPr>
              <a:t>One time assessment of </a:t>
            </a:r>
          </a:p>
          <a:p>
            <a:r>
              <a:rPr lang="en-GB" sz="1400" b="1" i="1" dirty="0" smtClean="0">
                <a:solidFill>
                  <a:srgbClr val="000000"/>
                </a:solidFill>
              </a:rPr>
              <a:t>300 Class I cities in India</a:t>
            </a:r>
            <a:endParaRPr lang="en-IN" sz="1400" b="1" i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15000" y="3733800"/>
            <a:ext cx="4013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i="1" dirty="0" smtClean="0">
                <a:solidFill>
                  <a:srgbClr val="000000"/>
                </a:solidFill>
              </a:rPr>
              <a:t>13 utilities in Phase 1 and</a:t>
            </a:r>
          </a:p>
          <a:p>
            <a:r>
              <a:rPr lang="en-GB" sz="1400" b="1" i="1" dirty="0" smtClean="0">
                <a:solidFill>
                  <a:srgbClr val="000000"/>
                </a:solidFill>
              </a:rPr>
              <a:t> 16 utilities in Phase 2</a:t>
            </a:r>
            <a:endParaRPr lang="en-IN" sz="1400" b="1" i="1" dirty="0" smtClean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86400" y="320040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 smtClean="0">
                <a:solidFill>
                  <a:srgbClr val="000000"/>
                </a:solidFill>
              </a:rPr>
              <a:t>20 cities: 15 M Corp, 2 city boards, 2 municipalities, and a private operator</a:t>
            </a:r>
            <a:endParaRPr lang="en-IN" sz="1400" b="1" i="1" dirty="0" smtClean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86600" y="1828800"/>
            <a:ext cx="2057400" cy="61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lvl="0" algn="ctr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IN" sz="1400" b="1" i="1" dirty="0" smtClean="0">
                <a:solidFill>
                  <a:srgbClr val="000000"/>
                </a:solidFill>
              </a:rPr>
              <a:t>28 Cities </a:t>
            </a:r>
          </a:p>
          <a:p>
            <a:pPr marL="320040" lvl="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IN" sz="1400" b="1" i="1" dirty="0" smtClean="0">
                <a:solidFill>
                  <a:srgbClr val="000000"/>
                </a:solidFill>
              </a:rPr>
              <a:t>(0.30 – 120 lakhs)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0600" y="1712893"/>
            <a:ext cx="3505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 smtClean="0">
                <a:solidFill>
                  <a:schemeClr val="bg2"/>
                </a:solidFill>
              </a:rPr>
              <a:t>To provide baseline information for selected cities, initiate benchmarking and annual business planning</a:t>
            </a:r>
            <a:endParaRPr lang="en-IN" sz="1400" b="1" i="1" dirty="0" smtClean="0">
              <a:solidFill>
                <a:schemeClr val="bg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5800" y="3352800"/>
            <a:ext cx="1752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 smtClean="0">
                <a:solidFill>
                  <a:schemeClr val="bg2"/>
                </a:solidFill>
              </a:rPr>
              <a:t>Awareness </a:t>
            </a:r>
          </a:p>
          <a:p>
            <a:pPr algn="ctr"/>
            <a:r>
              <a:rPr lang="en-GB" sz="1400" b="1" i="1" dirty="0" smtClean="0">
                <a:solidFill>
                  <a:schemeClr val="bg2"/>
                </a:solidFill>
              </a:rPr>
              <a:t>Generation</a:t>
            </a:r>
          </a:p>
          <a:p>
            <a:pPr algn="ctr"/>
            <a:r>
              <a:rPr lang="en-GB" sz="1400" b="1" i="1" dirty="0" smtClean="0">
                <a:solidFill>
                  <a:schemeClr val="bg2"/>
                </a:solidFill>
              </a:rPr>
              <a:t>&amp; Status</a:t>
            </a:r>
          </a:p>
          <a:p>
            <a:pPr algn="ctr"/>
            <a:r>
              <a:rPr lang="en-GB" sz="1400" b="1" i="1" dirty="0" smtClean="0">
                <a:solidFill>
                  <a:schemeClr val="bg2"/>
                </a:solidFill>
              </a:rPr>
              <a:t>Assessment</a:t>
            </a:r>
            <a:endParaRPr lang="en-IN" sz="1400" b="1" i="1" dirty="0" smtClean="0">
              <a:solidFill>
                <a:schemeClr val="bg2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57200" y="4800600"/>
            <a:ext cx="1828800" cy="9906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 27"/>
          <p:cNvSpPr/>
          <p:nvPr/>
        </p:nvSpPr>
        <p:spPr>
          <a:xfrm>
            <a:off x="609600" y="5029200"/>
            <a:ext cx="137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 smtClean="0">
                <a:solidFill>
                  <a:schemeClr val="bg2"/>
                </a:solidFill>
              </a:rPr>
              <a:t>Status</a:t>
            </a:r>
          </a:p>
          <a:p>
            <a:pPr algn="ctr"/>
            <a:r>
              <a:rPr lang="en-GB" sz="1400" b="1" i="1" dirty="0" smtClean="0">
                <a:solidFill>
                  <a:schemeClr val="bg2"/>
                </a:solidFill>
              </a:rPr>
              <a:t>Assessment</a:t>
            </a:r>
            <a:endParaRPr lang="en-IN" sz="1400" b="1" i="1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  <a:buFont typeface="Wingdings" pitchFamily="2" charset="2"/>
              <a:buChar char="q"/>
            </a:pPr>
            <a:r>
              <a:rPr lang="en-IN" b="1" dirty="0" smtClean="0">
                <a:latin typeface="Palatino Linotype" pitchFamily="18" charset="0"/>
              </a:rPr>
              <a:t>Different performance indicators </a:t>
            </a:r>
            <a:r>
              <a:rPr lang="en-IN" dirty="0" smtClean="0">
                <a:latin typeface="Palatino Linotype" pitchFamily="18" charset="0"/>
              </a:rPr>
              <a:t>under different initiatives</a:t>
            </a:r>
          </a:p>
          <a:p>
            <a:pPr lvl="0">
              <a:spcBef>
                <a:spcPts val="0"/>
              </a:spcBef>
              <a:buFont typeface="Wingdings" pitchFamily="2" charset="2"/>
              <a:buChar char="q"/>
            </a:pPr>
            <a:endParaRPr lang="en-IN" dirty="0" smtClean="0">
              <a:latin typeface="Palatino Linotype" pitchFamily="18" charset="0"/>
            </a:endParaRPr>
          </a:p>
          <a:p>
            <a:pPr lvl="0">
              <a:spcBef>
                <a:spcPts val="0"/>
              </a:spcBef>
              <a:buFont typeface="Wingdings" pitchFamily="2" charset="2"/>
              <a:buChar char="q"/>
            </a:pPr>
            <a:r>
              <a:rPr lang="en-IN" b="1" dirty="0" smtClean="0">
                <a:latin typeface="Palatino Linotype" pitchFamily="18" charset="0"/>
              </a:rPr>
              <a:t>Varying definition or the assessment </a:t>
            </a:r>
            <a:r>
              <a:rPr lang="en-IN" dirty="0" smtClean="0">
                <a:latin typeface="Palatino Linotype" pitchFamily="18" charset="0"/>
              </a:rPr>
              <a:t>method</a:t>
            </a:r>
          </a:p>
          <a:p>
            <a:pPr lvl="0">
              <a:spcBef>
                <a:spcPts val="0"/>
              </a:spcBef>
              <a:buFont typeface="Wingdings" pitchFamily="2" charset="2"/>
              <a:buChar char="q"/>
            </a:pPr>
            <a:endParaRPr lang="en-IN" dirty="0" smtClean="0">
              <a:latin typeface="Palatino Linotype" pitchFamily="18" charset="0"/>
            </a:endParaRPr>
          </a:p>
          <a:p>
            <a:pPr lvl="0">
              <a:spcBef>
                <a:spcPts val="0"/>
              </a:spcBef>
              <a:buFont typeface="Wingdings" pitchFamily="2" charset="2"/>
              <a:buChar char="q"/>
            </a:pPr>
            <a:r>
              <a:rPr lang="en-IN" b="1" dirty="0" smtClean="0">
                <a:latin typeface="Palatino Linotype" pitchFamily="18" charset="0"/>
              </a:rPr>
              <a:t>Externally driven  initiatives</a:t>
            </a:r>
          </a:p>
          <a:p>
            <a:pPr lvl="0">
              <a:spcBef>
                <a:spcPts val="0"/>
              </a:spcBef>
              <a:buFont typeface="Wingdings" pitchFamily="2" charset="2"/>
              <a:buChar char="q"/>
            </a:pPr>
            <a:endParaRPr lang="en-IN" dirty="0" smtClean="0">
              <a:latin typeface="Palatino Linotype" pitchFamily="18" charset="0"/>
            </a:endParaRPr>
          </a:p>
          <a:p>
            <a:pPr lvl="0">
              <a:spcBef>
                <a:spcPts val="0"/>
              </a:spcBef>
              <a:buFont typeface="Wingdings" pitchFamily="2" charset="2"/>
              <a:buChar char="q"/>
            </a:pPr>
            <a:r>
              <a:rPr lang="en-IN" dirty="0" smtClean="0">
                <a:latin typeface="Palatino Linotype" pitchFamily="18" charset="0"/>
              </a:rPr>
              <a:t>One time efforts and not </a:t>
            </a:r>
            <a:r>
              <a:rPr lang="en-IN" b="1" dirty="0" smtClean="0">
                <a:latin typeface="Palatino Linotype" pitchFamily="18" charset="0"/>
              </a:rPr>
              <a:t>institutionalised</a:t>
            </a:r>
          </a:p>
          <a:p>
            <a:pPr lvl="0">
              <a:spcBef>
                <a:spcPts val="0"/>
              </a:spcBef>
              <a:buFont typeface="Wingdings" pitchFamily="2" charset="2"/>
              <a:buChar char="q"/>
            </a:pPr>
            <a:endParaRPr lang="en-IN" dirty="0" smtClean="0">
              <a:latin typeface="Palatino Linotype" pitchFamily="18" charset="0"/>
            </a:endParaRPr>
          </a:p>
          <a:p>
            <a:pPr lvl="0">
              <a:spcBef>
                <a:spcPts val="0"/>
              </a:spcBef>
              <a:buFont typeface="Wingdings" pitchFamily="2" charset="2"/>
              <a:buChar char="q"/>
            </a:pPr>
            <a:r>
              <a:rPr lang="en-IN" dirty="0" smtClean="0">
                <a:latin typeface="Palatino Linotype" pitchFamily="18" charset="0"/>
              </a:rPr>
              <a:t>Need to </a:t>
            </a:r>
            <a:r>
              <a:rPr lang="en-IN" b="1" dirty="0" smtClean="0">
                <a:latin typeface="Palatino Linotype" pitchFamily="18" charset="0"/>
              </a:rPr>
              <a:t>move from Measurement to Performance Improvement </a:t>
            </a:r>
            <a:r>
              <a:rPr lang="en-IN" dirty="0" smtClean="0">
                <a:latin typeface="Palatino Linotype" pitchFamily="18" charset="0"/>
              </a:rPr>
              <a:t>and Management </a:t>
            </a:r>
            <a:endParaRPr lang="en-IN" dirty="0">
              <a:latin typeface="Palatino Linotype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pitchFamily="18" charset="0"/>
              </a:rPr>
              <a:t>Why Service Level Benchmarking ?</a:t>
            </a:r>
            <a:endParaRPr lang="en-IN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4476690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29" tIns="45715" rIns="91429" bIns="45715">
            <a:spAutoFit/>
          </a:bodyPr>
          <a:lstStyle/>
          <a:p>
            <a:pPr algn="r"/>
            <a:r>
              <a:rPr lang="en-US" altLang="ja-JP" sz="2000" b="1" dirty="0" smtClean="0">
                <a:solidFill>
                  <a:schemeClr val="tx2"/>
                </a:solidFill>
                <a:latin typeface="Palatino Linotype" pitchFamily="18" charset="0"/>
                <a:ea typeface="ＭＳ 明朝"/>
                <a:cs typeface="ＭＳ 明朝"/>
              </a:rPr>
              <a:t>Water supply, Waste Water, Solid waste Management &amp; Storm Water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1289" y="2187476"/>
            <a:ext cx="9144000" cy="2308324"/>
          </a:xfrm>
          <a:prstGeom prst="rect">
            <a:avLst/>
          </a:prstGeom>
          <a:solidFill>
            <a:schemeClr val="bg2"/>
          </a:solidFill>
        </p:spPr>
        <p:txBody>
          <a:bodyPr wrap="square" lIns="91429" tIns="45715" rIns="91429" bIns="45715" rtlCol="0">
            <a:spAutoFit/>
          </a:bodyPr>
          <a:lstStyle/>
          <a:p>
            <a:endParaRPr lang="en-US" dirty="0" smtClean="0">
              <a:solidFill>
                <a:schemeClr val="bg1"/>
              </a:solidFill>
              <a:latin typeface="Palatino Linotype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Palatino Linotype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Palatino Linotype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Palatino Linotype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Palatino Linotype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Palatino Linotype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Palatino Linotype" pitchFamily="18" charset="0"/>
            </a:endParaRPr>
          </a:p>
          <a:p>
            <a:endParaRPr lang="en-IN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76200" y="228600"/>
            <a:ext cx="3657600" cy="1219200"/>
          </a:xfrm>
        </p:spPr>
        <p:txBody>
          <a:bodyPr>
            <a:noAutofit/>
          </a:bodyPr>
          <a:lstStyle/>
          <a:p>
            <a:pPr algn="ctr"/>
            <a:r>
              <a:rPr lang="en-US" sz="13800" dirty="0" smtClean="0">
                <a:solidFill>
                  <a:schemeClr val="bg2"/>
                </a:solidFill>
                <a:latin typeface="Palatino Linotype" pitchFamily="18" charset="0"/>
              </a:rPr>
              <a:t>PAS</a:t>
            </a:r>
            <a:endParaRPr lang="en-GB" sz="13800" dirty="0">
              <a:solidFill>
                <a:schemeClr val="bg2"/>
              </a:solidFill>
              <a:latin typeface="Palatino Linotype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572000" y="87630"/>
            <a:ext cx="4114800" cy="196976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r"/>
            <a:r>
              <a:rPr lang="en-US" altLang="ja-JP" sz="2400" b="1" dirty="0" smtClean="0">
                <a:solidFill>
                  <a:schemeClr val="bg1">
                    <a:lumMod val="50000"/>
                  </a:schemeClr>
                </a:solidFill>
                <a:latin typeface="Palatino Linotype" pitchFamily="18" charset="0"/>
                <a:ea typeface="ＭＳ 明朝"/>
                <a:cs typeface="ＭＳ 明朝"/>
              </a:rPr>
              <a:t>Annual service delivery profile for </a:t>
            </a:r>
            <a:r>
              <a:rPr lang="en-US" altLang="ja-JP" sz="5400" b="1" dirty="0" smtClean="0">
                <a:solidFill>
                  <a:schemeClr val="tx2"/>
                </a:solidFill>
                <a:latin typeface="Palatino Linotype" pitchFamily="18" charset="0"/>
                <a:ea typeface="ＭＳ 明朝"/>
                <a:cs typeface="ＭＳ 明朝"/>
              </a:rPr>
              <a:t>419</a:t>
            </a:r>
            <a:r>
              <a:rPr lang="en-US" altLang="ja-JP" sz="2000" b="1" dirty="0" smtClean="0">
                <a:solidFill>
                  <a:schemeClr val="tx2"/>
                </a:solidFill>
                <a:latin typeface="Palatino Linotype" pitchFamily="18" charset="0"/>
                <a:ea typeface="ＭＳ 明朝"/>
                <a:cs typeface="ＭＳ 明朝"/>
              </a:rPr>
              <a:t> </a:t>
            </a:r>
          </a:p>
          <a:p>
            <a:pPr algn="r"/>
            <a:r>
              <a:rPr lang="en-US" altLang="ja-JP" sz="2400" b="1" dirty="0" smtClean="0">
                <a:solidFill>
                  <a:schemeClr val="bg1">
                    <a:lumMod val="50000"/>
                  </a:schemeClr>
                </a:solidFill>
                <a:latin typeface="Palatino Linotype" pitchFamily="18" charset="0"/>
                <a:ea typeface="ＭＳ 明朝"/>
                <a:cs typeface="ＭＳ 明朝"/>
              </a:rPr>
              <a:t>cities in </a:t>
            </a:r>
            <a:r>
              <a:rPr lang="en-US" altLang="ja-JP" sz="4400" b="1" dirty="0" smtClean="0">
                <a:solidFill>
                  <a:schemeClr val="tx2"/>
                </a:solidFill>
                <a:latin typeface="Palatino Linotype" pitchFamily="18" charset="0"/>
                <a:ea typeface="ＭＳ 明朝"/>
                <a:cs typeface="ＭＳ 明朝"/>
              </a:rPr>
              <a:t>2</a:t>
            </a:r>
            <a:r>
              <a:rPr lang="en-US" altLang="ja-JP" sz="2400" b="1" dirty="0" smtClean="0">
                <a:solidFill>
                  <a:schemeClr val="tx2"/>
                </a:solidFill>
                <a:latin typeface="Palatino Linotype" pitchFamily="18" charset="0"/>
                <a:ea typeface="ＭＳ 明朝"/>
                <a:cs typeface="ＭＳ 明朝"/>
              </a:rPr>
              <a:t> </a:t>
            </a:r>
            <a:r>
              <a:rPr lang="en-US" altLang="ja-JP" sz="2400" b="1" dirty="0" smtClean="0">
                <a:solidFill>
                  <a:schemeClr val="bg1">
                    <a:lumMod val="50000"/>
                  </a:schemeClr>
                </a:solidFill>
                <a:latin typeface="Palatino Linotype" pitchFamily="18" charset="0"/>
                <a:ea typeface="ＭＳ 明朝"/>
                <a:cs typeface="ＭＳ 明朝"/>
              </a:rPr>
              <a:t>States for </a:t>
            </a:r>
            <a:r>
              <a:rPr lang="en-US" altLang="ja-JP" sz="3200" b="1" dirty="0" smtClean="0">
                <a:latin typeface="Palatino Linotype" pitchFamily="18" charset="0"/>
                <a:ea typeface="ＭＳ 明朝"/>
                <a:cs typeface="ＭＳ 明朝"/>
              </a:rPr>
              <a:t>6</a:t>
            </a:r>
            <a:r>
              <a:rPr lang="en-US" altLang="ja-JP" sz="2400" b="1" dirty="0" smtClean="0">
                <a:solidFill>
                  <a:schemeClr val="bg1">
                    <a:lumMod val="50000"/>
                  </a:schemeClr>
                </a:solidFill>
                <a:latin typeface="Palatino Linotype" pitchFamily="18" charset="0"/>
                <a:ea typeface="ＭＳ 明朝"/>
                <a:cs typeface="ＭＳ 明朝"/>
              </a:rPr>
              <a:t> years </a:t>
            </a:r>
            <a:endParaRPr lang="en-GB" sz="2400" dirty="0">
              <a:solidFill>
                <a:schemeClr val="bg1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2326720"/>
            <a:ext cx="9144000" cy="135420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r"/>
            <a:r>
              <a:rPr lang="en-US" altLang="ja-JP" sz="3200" b="1" dirty="0" smtClean="0">
                <a:solidFill>
                  <a:schemeClr val="bg1"/>
                </a:solidFill>
                <a:latin typeface="Palatino Linotype" pitchFamily="18" charset="0"/>
                <a:ea typeface="ＭＳ 明朝"/>
                <a:cs typeface="ＭＳ 明朝"/>
              </a:rPr>
              <a:t>National database  for 1800 cities</a:t>
            </a:r>
          </a:p>
          <a:p>
            <a:pPr algn="r"/>
            <a:r>
              <a:rPr lang="en-US" altLang="ja-JP" sz="3200" b="1" dirty="0" smtClean="0">
                <a:solidFill>
                  <a:schemeClr val="bg1"/>
                </a:solidFill>
                <a:latin typeface="Palatino Linotype" pitchFamily="18" charset="0"/>
                <a:ea typeface="ＭＳ 明朝"/>
                <a:cs typeface="ＭＳ 明朝"/>
              </a:rPr>
              <a:t>For 18 states for 3 years</a:t>
            </a:r>
          </a:p>
          <a:p>
            <a:pPr algn="r"/>
            <a:endParaRPr lang="en-US" altLang="ja-JP" b="1" dirty="0" smtClean="0">
              <a:solidFill>
                <a:schemeClr val="bg1"/>
              </a:solidFill>
              <a:latin typeface="Palatino Linotype" pitchFamily="18" charset="0"/>
              <a:ea typeface="ＭＳ 明朝"/>
              <a:cs typeface="ＭＳ 明朝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524000"/>
            <a:ext cx="4953000" cy="4001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2000" dirty="0" smtClean="0">
                <a:latin typeface="Palatino Linotype" pitchFamily="18" charset="0"/>
              </a:rPr>
              <a:t>Performance Assessment System</a:t>
            </a:r>
            <a:endParaRPr lang="en-IN" sz="2000" dirty="0">
              <a:latin typeface="Palatino Linotype" pitchFamily="18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0" y="4992822"/>
            <a:ext cx="9144000" cy="2016498"/>
            <a:chOff x="0" y="4992822"/>
            <a:chExt cx="9144000" cy="2149729"/>
          </a:xfrm>
        </p:grpSpPr>
        <p:pic>
          <p:nvPicPr>
            <p:cNvPr id="25" name="Picture 4" descr="D:\PAS YA DUR\AASIM WORK\PIP- GONDIA\GONDIA VISIT\Gondia_Visit 1\DSC01188.JP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5105400"/>
              <a:ext cx="19050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 descr="\\bill2\ELibrary\CHANDAN\CEPT and MSNA  INFO @Nashik 08.05.2012_Anitha\Pictures\DSC00869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872075" y="5012268"/>
              <a:ext cx="2852325" cy="1921932"/>
            </a:xfrm>
            <a:prstGeom prst="rect">
              <a:avLst/>
            </a:prstGeom>
            <a:noFill/>
          </p:spPr>
        </p:pic>
        <p:pic>
          <p:nvPicPr>
            <p:cNvPr id="17" name="Picture 3" descr="C:\Users\saurabh\Desktop\WW coverage zones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6030410" y="4992834"/>
              <a:ext cx="3113590" cy="1988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7467170" y="5813737"/>
              <a:ext cx="1082348" cy="2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Palatino Linotype" pitchFamily="18" charset="0"/>
                </a:rPr>
                <a:t>Old city area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6105331" y="6186874"/>
              <a:ext cx="1718771" cy="955677"/>
            </a:xfrm>
            <a:custGeom>
              <a:avLst/>
              <a:gdLst>
                <a:gd name="connsiteX0" fmla="*/ 0 w 2830286"/>
                <a:gd name="connsiteY0" fmla="*/ 1048954 h 2195582"/>
                <a:gd name="connsiteX1" fmla="*/ 203200 w 2830286"/>
                <a:gd name="connsiteY1" fmla="*/ 744154 h 2195582"/>
                <a:gd name="connsiteX2" fmla="*/ 493486 w 2830286"/>
                <a:gd name="connsiteY2" fmla="*/ 511925 h 2195582"/>
                <a:gd name="connsiteX3" fmla="*/ 856343 w 2830286"/>
                <a:gd name="connsiteY3" fmla="*/ 178097 h 2195582"/>
                <a:gd name="connsiteX4" fmla="*/ 1219200 w 2830286"/>
                <a:gd name="connsiteY4" fmla="*/ 3925 h 2195582"/>
                <a:gd name="connsiteX5" fmla="*/ 1436915 w 2830286"/>
                <a:gd name="connsiteY5" fmla="*/ 105525 h 2195582"/>
                <a:gd name="connsiteX6" fmla="*/ 1944915 w 2830286"/>
                <a:gd name="connsiteY6" fmla="*/ 511925 h 2195582"/>
                <a:gd name="connsiteX7" fmla="*/ 2249715 w 2830286"/>
                <a:gd name="connsiteY7" fmla="*/ 700611 h 2195582"/>
                <a:gd name="connsiteX8" fmla="*/ 2598058 w 2830286"/>
                <a:gd name="connsiteY8" fmla="*/ 1266668 h 2195582"/>
                <a:gd name="connsiteX9" fmla="*/ 2830286 w 2830286"/>
                <a:gd name="connsiteY9" fmla="*/ 1440840 h 2195582"/>
                <a:gd name="connsiteX10" fmla="*/ 2307772 w 2830286"/>
                <a:gd name="connsiteY10" fmla="*/ 1745640 h 2195582"/>
                <a:gd name="connsiteX11" fmla="*/ 2046515 w 2830286"/>
                <a:gd name="connsiteY11" fmla="*/ 1905297 h 2195582"/>
                <a:gd name="connsiteX12" fmla="*/ 2032000 w 2830286"/>
                <a:gd name="connsiteY12" fmla="*/ 2021411 h 2195582"/>
                <a:gd name="connsiteX13" fmla="*/ 1973943 w 2830286"/>
                <a:gd name="connsiteY13" fmla="*/ 2137525 h 2195582"/>
                <a:gd name="connsiteX14" fmla="*/ 1973943 w 2830286"/>
                <a:gd name="connsiteY14" fmla="*/ 2137525 h 2195582"/>
                <a:gd name="connsiteX15" fmla="*/ 1915886 w 2830286"/>
                <a:gd name="connsiteY15" fmla="*/ 2195582 h 2195582"/>
                <a:gd name="connsiteX16" fmla="*/ 1233715 w 2830286"/>
                <a:gd name="connsiteY16" fmla="*/ 1818211 h 2195582"/>
                <a:gd name="connsiteX17" fmla="*/ 1117600 w 2830286"/>
                <a:gd name="connsiteY17" fmla="*/ 1774668 h 2195582"/>
                <a:gd name="connsiteX18" fmla="*/ 1016000 w 2830286"/>
                <a:gd name="connsiteY18" fmla="*/ 1223125 h 2195582"/>
                <a:gd name="connsiteX19" fmla="*/ 870858 w 2830286"/>
                <a:gd name="connsiteY19" fmla="*/ 1121525 h 2195582"/>
                <a:gd name="connsiteX20" fmla="*/ 261258 w 2830286"/>
                <a:gd name="connsiteY20" fmla="*/ 1034440 h 2195582"/>
                <a:gd name="connsiteX21" fmla="*/ 58058 w 2830286"/>
                <a:gd name="connsiteY21" fmla="*/ 961868 h 2195582"/>
                <a:gd name="connsiteX22" fmla="*/ 14515 w 2830286"/>
                <a:gd name="connsiteY22" fmla="*/ 874782 h 2195582"/>
                <a:gd name="connsiteX23" fmla="*/ 159658 w 2830286"/>
                <a:gd name="connsiteY23" fmla="*/ 744154 h 219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30286" h="2195582">
                  <a:moveTo>
                    <a:pt x="0" y="1048954"/>
                  </a:moveTo>
                  <a:cubicBezTo>
                    <a:pt x="205974" y="754705"/>
                    <a:pt x="203200" y="876781"/>
                    <a:pt x="203200" y="744154"/>
                  </a:cubicBezTo>
                  <a:lnTo>
                    <a:pt x="493486" y="511925"/>
                  </a:lnTo>
                  <a:lnTo>
                    <a:pt x="856343" y="178097"/>
                  </a:lnTo>
                  <a:lnTo>
                    <a:pt x="1219200" y="3925"/>
                  </a:lnTo>
                  <a:cubicBezTo>
                    <a:pt x="1446094" y="79557"/>
                    <a:pt x="1436915" y="0"/>
                    <a:pt x="1436915" y="105525"/>
                  </a:cubicBezTo>
                  <a:lnTo>
                    <a:pt x="1944915" y="511925"/>
                  </a:lnTo>
                  <a:lnTo>
                    <a:pt x="2249715" y="700611"/>
                  </a:lnTo>
                  <a:lnTo>
                    <a:pt x="2598058" y="1266668"/>
                  </a:lnTo>
                  <a:lnTo>
                    <a:pt x="2830286" y="1440840"/>
                  </a:lnTo>
                  <a:lnTo>
                    <a:pt x="2307772" y="1745640"/>
                  </a:lnTo>
                  <a:cubicBezTo>
                    <a:pt x="2220686" y="1798859"/>
                    <a:pt x="2118682" y="1833130"/>
                    <a:pt x="2046515" y="1905297"/>
                  </a:cubicBezTo>
                  <a:cubicBezTo>
                    <a:pt x="2018934" y="1932878"/>
                    <a:pt x="2040173" y="1983271"/>
                    <a:pt x="2032000" y="2021411"/>
                  </a:cubicBezTo>
                  <a:cubicBezTo>
                    <a:pt x="2013805" y="2106319"/>
                    <a:pt x="2017829" y="2093641"/>
                    <a:pt x="1973943" y="2137525"/>
                  </a:cubicBezTo>
                  <a:lnTo>
                    <a:pt x="1973943" y="2137525"/>
                  </a:lnTo>
                  <a:lnTo>
                    <a:pt x="1915886" y="2195582"/>
                  </a:lnTo>
                  <a:lnTo>
                    <a:pt x="1233715" y="1818211"/>
                  </a:lnTo>
                  <a:lnTo>
                    <a:pt x="1117600" y="1774668"/>
                  </a:lnTo>
                  <a:lnTo>
                    <a:pt x="1016000" y="1223125"/>
                  </a:lnTo>
                  <a:lnTo>
                    <a:pt x="870858" y="1121525"/>
                  </a:lnTo>
                  <a:lnTo>
                    <a:pt x="261258" y="1034440"/>
                  </a:lnTo>
                  <a:lnTo>
                    <a:pt x="58058" y="961868"/>
                  </a:lnTo>
                  <a:lnTo>
                    <a:pt x="14515" y="874782"/>
                  </a:lnTo>
                  <a:lnTo>
                    <a:pt x="159658" y="744154"/>
                  </a:lnTo>
                </a:path>
              </a:pathLst>
            </a:custGeom>
            <a:solidFill>
              <a:schemeClr val="accent6">
                <a:lumMod val="75000"/>
                <a:alpha val="5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 Linotype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00607" y="6253210"/>
              <a:ext cx="879217" cy="597020"/>
            </a:xfrm>
            <a:prstGeom prst="rect">
              <a:avLst/>
            </a:prstGeom>
            <a:solidFill>
              <a:schemeClr val="accent3">
                <a:lumMod val="75000"/>
                <a:alpha val="15000"/>
              </a:schemeClr>
            </a:solidFill>
            <a:ln>
              <a:solidFill>
                <a:srgbClr val="FF0000">
                  <a:alpha val="95000"/>
                </a:srgb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 Linotype" pitchFamily="18" charset="0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6416032" y="6371376"/>
              <a:ext cx="601570" cy="328727"/>
            </a:xfrm>
            <a:custGeom>
              <a:avLst/>
              <a:gdLst>
                <a:gd name="connsiteX0" fmla="*/ 2844800 w 4978400"/>
                <a:gd name="connsiteY0" fmla="*/ 0 h 3795473"/>
                <a:gd name="connsiteX1" fmla="*/ 1638300 w 4978400"/>
                <a:gd name="connsiteY1" fmla="*/ 1358900 h 3795473"/>
                <a:gd name="connsiteX2" fmla="*/ 825500 w 4978400"/>
                <a:gd name="connsiteY2" fmla="*/ 2159000 h 3795473"/>
                <a:gd name="connsiteX3" fmla="*/ 0 w 4978400"/>
                <a:gd name="connsiteY3" fmla="*/ 2527300 h 3795473"/>
                <a:gd name="connsiteX4" fmla="*/ 444500 w 4978400"/>
                <a:gd name="connsiteY4" fmla="*/ 2819400 h 3795473"/>
                <a:gd name="connsiteX5" fmla="*/ 2679700 w 4978400"/>
                <a:gd name="connsiteY5" fmla="*/ 3162300 h 3795473"/>
                <a:gd name="connsiteX6" fmla="*/ 3225800 w 4978400"/>
                <a:gd name="connsiteY6" fmla="*/ 3454400 h 3795473"/>
                <a:gd name="connsiteX7" fmla="*/ 3937000 w 4978400"/>
                <a:gd name="connsiteY7" fmla="*/ 3517900 h 3795473"/>
                <a:gd name="connsiteX8" fmla="*/ 4711700 w 4978400"/>
                <a:gd name="connsiteY8" fmla="*/ 2324100 h 3795473"/>
                <a:gd name="connsiteX9" fmla="*/ 4699000 w 4978400"/>
                <a:gd name="connsiteY9" fmla="*/ 2286000 h 3795473"/>
                <a:gd name="connsiteX10" fmla="*/ 4699000 w 4978400"/>
                <a:gd name="connsiteY10" fmla="*/ 2260600 h 3795473"/>
                <a:gd name="connsiteX11" fmla="*/ 4978400 w 4978400"/>
                <a:gd name="connsiteY11" fmla="*/ 660400 h 3795473"/>
                <a:gd name="connsiteX12" fmla="*/ 2882900 w 4978400"/>
                <a:gd name="connsiteY12" fmla="*/ 508000 h 3795473"/>
                <a:gd name="connsiteX13" fmla="*/ 2844800 w 4978400"/>
                <a:gd name="connsiteY13" fmla="*/ 0 h 3795473"/>
                <a:gd name="connsiteX0" fmla="*/ 2844800 w 4978400"/>
                <a:gd name="connsiteY0" fmla="*/ 0 h 3795473"/>
                <a:gd name="connsiteX1" fmla="*/ 1638300 w 4978400"/>
                <a:gd name="connsiteY1" fmla="*/ 1358900 h 3795473"/>
                <a:gd name="connsiteX2" fmla="*/ 825500 w 4978400"/>
                <a:gd name="connsiteY2" fmla="*/ 2159000 h 3795473"/>
                <a:gd name="connsiteX3" fmla="*/ 0 w 4978400"/>
                <a:gd name="connsiteY3" fmla="*/ 2527300 h 3795473"/>
                <a:gd name="connsiteX4" fmla="*/ 444500 w 4978400"/>
                <a:gd name="connsiteY4" fmla="*/ 2819400 h 3795473"/>
                <a:gd name="connsiteX5" fmla="*/ 2679700 w 4978400"/>
                <a:gd name="connsiteY5" fmla="*/ 3162300 h 3795473"/>
                <a:gd name="connsiteX6" fmla="*/ 3225800 w 4978400"/>
                <a:gd name="connsiteY6" fmla="*/ 3454400 h 3795473"/>
                <a:gd name="connsiteX7" fmla="*/ 3937000 w 4978400"/>
                <a:gd name="connsiteY7" fmla="*/ 3517900 h 3795473"/>
                <a:gd name="connsiteX8" fmla="*/ 4711700 w 4978400"/>
                <a:gd name="connsiteY8" fmla="*/ 2324100 h 3795473"/>
                <a:gd name="connsiteX9" fmla="*/ 4699000 w 4978400"/>
                <a:gd name="connsiteY9" fmla="*/ 2286000 h 3795473"/>
                <a:gd name="connsiteX10" fmla="*/ 4699000 w 4978400"/>
                <a:gd name="connsiteY10" fmla="*/ 2260600 h 3795473"/>
                <a:gd name="connsiteX11" fmla="*/ 4978400 w 4978400"/>
                <a:gd name="connsiteY11" fmla="*/ 660400 h 3795473"/>
                <a:gd name="connsiteX12" fmla="*/ 2882900 w 4978400"/>
                <a:gd name="connsiteY12" fmla="*/ 508000 h 3795473"/>
                <a:gd name="connsiteX13" fmla="*/ 2844800 w 4978400"/>
                <a:gd name="connsiteY13" fmla="*/ 0 h 379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78400" h="3795473">
                  <a:moveTo>
                    <a:pt x="2844800" y="0"/>
                  </a:moveTo>
                  <a:lnTo>
                    <a:pt x="1638300" y="1358900"/>
                  </a:lnTo>
                  <a:lnTo>
                    <a:pt x="825500" y="2159000"/>
                  </a:lnTo>
                  <a:lnTo>
                    <a:pt x="0" y="2527300"/>
                  </a:lnTo>
                  <a:cubicBezTo>
                    <a:pt x="435306" y="2821772"/>
                    <a:pt x="258027" y="2819400"/>
                    <a:pt x="444500" y="2819400"/>
                  </a:cubicBezTo>
                  <a:cubicBezTo>
                    <a:pt x="1189469" y="2934338"/>
                    <a:pt x="1925917" y="3162300"/>
                    <a:pt x="2679700" y="3162300"/>
                  </a:cubicBezTo>
                  <a:lnTo>
                    <a:pt x="3225800" y="3454400"/>
                  </a:lnTo>
                  <a:cubicBezTo>
                    <a:pt x="3949572" y="3557796"/>
                    <a:pt x="3937000" y="3795473"/>
                    <a:pt x="3937000" y="3517900"/>
                  </a:cubicBezTo>
                  <a:cubicBezTo>
                    <a:pt x="4195233" y="3119967"/>
                    <a:pt x="4462152" y="2727537"/>
                    <a:pt x="4711700" y="2324100"/>
                  </a:cubicBezTo>
                  <a:cubicBezTo>
                    <a:pt x="4718742" y="2312715"/>
                    <a:pt x="4701625" y="2299127"/>
                    <a:pt x="4699000" y="2286000"/>
                  </a:cubicBezTo>
                  <a:cubicBezTo>
                    <a:pt x="4697340" y="2277698"/>
                    <a:pt x="4699000" y="2269067"/>
                    <a:pt x="4699000" y="2260600"/>
                  </a:cubicBezTo>
                  <a:lnTo>
                    <a:pt x="4978400" y="660400"/>
                  </a:lnTo>
                  <a:cubicBezTo>
                    <a:pt x="4279338" y="618033"/>
                    <a:pt x="3733800" y="725745"/>
                    <a:pt x="2882900" y="508000"/>
                  </a:cubicBezTo>
                  <a:lnTo>
                    <a:pt x="284480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56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 Linotype" pitchFamily="18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6585705" y="6417562"/>
              <a:ext cx="971767" cy="639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latin typeface="Palatino Linotype" pitchFamily="18" charset="0"/>
                </a:rPr>
                <a:t>Newly developing</a:t>
              </a:r>
            </a:p>
            <a:p>
              <a:r>
                <a:rPr lang="en-US" sz="1100" b="1" dirty="0">
                  <a:latin typeface="Palatino Linotype" pitchFamily="18" charset="0"/>
                </a:rPr>
                <a:t>colonies</a:t>
              </a:r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3962400" y="5004408"/>
              <a:ext cx="2853133" cy="1976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TextBox 23"/>
            <p:cNvSpPr txBox="1"/>
            <p:nvPr/>
          </p:nvSpPr>
          <p:spPr>
            <a:xfrm>
              <a:off x="0" y="4992822"/>
              <a:ext cx="9144000" cy="131245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endParaRPr lang="en-IN" sz="200" dirty="0">
                <a:latin typeface="Palatino Linotype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1000" y="3465492"/>
            <a:ext cx="2667000" cy="5232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www.pas.org.in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472946"/>
            <a:ext cx="2133600" cy="365125"/>
          </a:xfrm>
        </p:spPr>
        <p:txBody>
          <a:bodyPr/>
          <a:lstStyle/>
          <a:p>
            <a:fld id="{F0C94032-CD4C-4C25-B0C2-CEC720522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18611960">
            <a:off x="2327075" y="2825932"/>
            <a:ext cx="6675908" cy="922047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741012"/>
            <a:ext cx="4226306" cy="244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2222" t="19556" r="23333" b="6667"/>
          <a:stretch>
            <a:fillRect/>
          </a:stretch>
        </p:blipFill>
        <p:spPr bwMode="auto">
          <a:xfrm>
            <a:off x="2854287" y="0"/>
            <a:ext cx="3241713" cy="274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Down Arrow 15"/>
          <p:cNvSpPr/>
          <p:nvPr/>
        </p:nvSpPr>
        <p:spPr>
          <a:xfrm>
            <a:off x="7848600" y="685800"/>
            <a:ext cx="914400" cy="518160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pic>
        <p:nvPicPr>
          <p:cNvPr id="10" name="Picture 2" descr="F:\Documents and Settings\hemal.UMC\Desktop\Hemal 1-8-11\Petlad PIP\CITY Map\Slum with colour-water connection.jpg"/>
          <p:cNvPicPr>
            <a:picLocks noChangeAspect="1" noChangeArrowheads="1"/>
          </p:cNvPicPr>
          <p:nvPr/>
        </p:nvPicPr>
        <p:blipFill>
          <a:blip r:embed="rId4" cstate="print"/>
          <a:srcRect l="4800" r="12600"/>
          <a:stretch>
            <a:fillRect/>
          </a:stretch>
        </p:blipFill>
        <p:spPr bwMode="auto">
          <a:xfrm>
            <a:off x="5638800" y="2720323"/>
            <a:ext cx="3505200" cy="246127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867400" y="51816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Performance Improvement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12192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Performance Monitoring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5193268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Performance Measurement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371600" y="6183868"/>
            <a:ext cx="6400800" cy="445532"/>
          </a:xfrm>
        </p:spPr>
        <p:txBody>
          <a:bodyPr>
            <a:normAutofit fontScale="85000" lnSpcReduction="20000"/>
          </a:bodyPr>
          <a:lstStyle/>
          <a:p>
            <a:r>
              <a:rPr lang="en-GB" sz="3200" b="1" dirty="0" smtClean="0">
                <a:solidFill>
                  <a:schemeClr val="tx1"/>
                </a:solidFill>
              </a:rPr>
              <a:t>Components of PAS project</a:t>
            </a:r>
            <a:endParaRPr lang="en-GB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6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1143000"/>
            <a:ext cx="4876800" cy="5181600"/>
          </a:xfrm>
        </p:spPr>
        <p:txBody>
          <a:bodyPr>
            <a:noAutofit/>
          </a:bodyPr>
          <a:lstStyle/>
          <a:p>
            <a:pPr marL="273050" lvl="0" indent="-273050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FF0000"/>
                </a:solidFill>
                <a:latin typeface="Palatino Linotype" pitchFamily="18" charset="0"/>
              </a:rPr>
              <a:t>SLB-PAS web portal</a:t>
            </a:r>
            <a:r>
              <a:rPr lang="en-US" sz="2400" dirty="0" smtClean="0">
                <a:latin typeface="Palatino Linotype" pitchFamily="18" charset="0"/>
              </a:rPr>
              <a:t>– with data for </a:t>
            </a:r>
            <a:r>
              <a:rPr lang="en-US" sz="2400" b="1" dirty="0" smtClean="0">
                <a:solidFill>
                  <a:srgbClr val="FF0000"/>
                </a:solidFill>
                <a:latin typeface="Palatino Linotype" pitchFamily="18" charset="0"/>
              </a:rPr>
              <a:t>6 years </a:t>
            </a:r>
            <a:r>
              <a:rPr lang="en-US" sz="2400" dirty="0" smtClean="0">
                <a:latin typeface="Palatino Linotype" pitchFamily="18" charset="0"/>
              </a:rPr>
              <a:t>for all ULBs – one of largest data bases on UWSS</a:t>
            </a:r>
            <a:endParaRPr lang="en-IN" sz="2400" dirty="0" smtClean="0">
              <a:latin typeface="Palatino Linotype" pitchFamily="18" charset="0"/>
            </a:endParaRPr>
          </a:p>
          <a:p>
            <a:pPr marL="273050" lvl="0" indent="-273050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FF0000"/>
                </a:solidFill>
                <a:latin typeface="Palatino Linotype" pitchFamily="18" charset="0"/>
              </a:rPr>
              <a:t>On-line modules </a:t>
            </a:r>
            <a:r>
              <a:rPr lang="en-US" sz="2400" dirty="0" smtClean="0">
                <a:latin typeface="Palatino Linotype" pitchFamily="18" charset="0"/>
              </a:rPr>
              <a:t>for </a:t>
            </a:r>
            <a:r>
              <a:rPr lang="en-US" sz="2400" b="1" dirty="0" smtClean="0">
                <a:solidFill>
                  <a:srgbClr val="FF0000"/>
                </a:solidFill>
                <a:latin typeface="Palatino Linotype" pitchFamily="18" charset="0"/>
              </a:rPr>
              <a:t>measurement</a:t>
            </a:r>
            <a:r>
              <a:rPr lang="en-US" sz="2400" dirty="0" smtClean="0">
                <a:latin typeface="Palatino Linotype" pitchFamily="18" charset="0"/>
              </a:rPr>
              <a:t> and </a:t>
            </a:r>
            <a:r>
              <a:rPr lang="en-US" sz="2400" b="1" dirty="0" smtClean="0">
                <a:solidFill>
                  <a:srgbClr val="FF0000"/>
                </a:solidFill>
                <a:latin typeface="Palatino Linotype" pitchFamily="18" charset="0"/>
              </a:rPr>
              <a:t>target setting</a:t>
            </a:r>
          </a:p>
          <a:p>
            <a:pPr marL="273050" lvl="0" indent="-273050">
              <a:buFont typeface="Wingdings" pitchFamily="2" charset="2"/>
              <a:buChar char="q"/>
            </a:pPr>
            <a:r>
              <a:rPr lang="en-GB" sz="2400" dirty="0" smtClean="0">
                <a:latin typeface="Palatino Linotype" pitchFamily="18" charset="0"/>
              </a:rPr>
              <a:t>Data collection through the State Level SLB cells established at GUDM, Government of Gujarat and at AIILSG, Government of Maharashtra </a:t>
            </a:r>
          </a:p>
          <a:p>
            <a:pPr marL="273050" lvl="0" indent="-273050">
              <a:buFont typeface="Wingdings" pitchFamily="2" charset="2"/>
              <a:buChar char="q"/>
            </a:pPr>
            <a:r>
              <a:rPr lang="en-US" sz="2400" dirty="0" smtClean="0">
                <a:latin typeface="Palatino Linotype" pitchFamily="18" charset="0"/>
              </a:rPr>
              <a:t>Compiled SLB indicators and target,  </a:t>
            </a:r>
            <a:r>
              <a:rPr lang="en-US" sz="2400" dirty="0" err="1" smtClean="0">
                <a:latin typeface="Palatino Linotype" pitchFamily="18" charset="0"/>
              </a:rPr>
              <a:t>gazetted</a:t>
            </a:r>
            <a:r>
              <a:rPr lang="en-US" sz="2400" dirty="0" smtClean="0">
                <a:latin typeface="Palatino Linotype" pitchFamily="18" charset="0"/>
              </a:rPr>
              <a:t>, submitted to  </a:t>
            </a:r>
            <a:r>
              <a:rPr lang="en-US" sz="2400" dirty="0" err="1" smtClean="0">
                <a:latin typeface="Palatino Linotype" pitchFamily="18" charset="0"/>
              </a:rPr>
              <a:t>GoI</a:t>
            </a:r>
            <a:r>
              <a:rPr lang="en-US" sz="2400" dirty="0" smtClean="0">
                <a:latin typeface="Palatino Linotype" pitchFamily="18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5104" t="10833" r="15624" b="8333"/>
          <a:stretch>
            <a:fillRect/>
          </a:stretch>
        </p:blipFill>
        <p:spPr bwMode="auto">
          <a:xfrm>
            <a:off x="5029200" y="1080551"/>
            <a:ext cx="3429000" cy="250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14062" t="10000" r="15104" b="7500"/>
          <a:stretch>
            <a:fillRect/>
          </a:stretch>
        </p:blipFill>
        <p:spPr bwMode="auto">
          <a:xfrm>
            <a:off x="5052211" y="3733800"/>
            <a:ext cx="34544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609600" y="76200"/>
            <a:ext cx="85344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alatino Linotype" pitchFamily="18" charset="0"/>
                <a:ea typeface="+mj-ea"/>
                <a:cs typeface="+mj-cs"/>
              </a:rPr>
              <a:t>Performance Measurement Activities in Gujarat and Maharashtra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029200" y="3212068"/>
            <a:ext cx="21336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State agencies, data and analysis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7336"/>
            <a:ext cx="8305800" cy="5334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166A8C"/>
                </a:solidFill>
              </a:rPr>
              <a:t>Web based measurement and monitoring</a:t>
            </a:r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2" cstate="print"/>
          <a:srcRect l="38052" t="9096" r="43636" b="57710"/>
          <a:stretch>
            <a:fillRect/>
          </a:stretch>
        </p:blipFill>
        <p:spPr>
          <a:xfrm>
            <a:off x="3183331" y="2286000"/>
            <a:ext cx="1674421" cy="1674421"/>
          </a:xfrm>
          <a:prstGeom prst="rect">
            <a:avLst/>
          </a:prstGeom>
        </p:spPr>
      </p:pic>
      <p:pic>
        <p:nvPicPr>
          <p:cNvPr id="7" name="Picture 6" descr="database.jpg"/>
          <p:cNvPicPr>
            <a:picLocks noChangeAspect="1"/>
          </p:cNvPicPr>
          <p:nvPr/>
        </p:nvPicPr>
        <p:blipFill>
          <a:blip r:embed="rId3" cstate="print"/>
          <a:srcRect l="41860" t="52713" r="37210" b="16279"/>
          <a:stretch>
            <a:fillRect/>
          </a:stretch>
        </p:blipFill>
        <p:spPr>
          <a:xfrm>
            <a:off x="1219200" y="2362200"/>
            <a:ext cx="685800" cy="76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200" y="1524000"/>
            <a:ext cx="15240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Data entry: at city level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8956" y="1524000"/>
            <a:ext cx="16002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Data storage: at state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3600" y="1447800"/>
            <a:ext cx="2362200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Shared data available at various levels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8600" y="4267200"/>
            <a:ext cx="21336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Cities – data, results, analysis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2200" y="5754469"/>
            <a:ext cx="3048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Citizens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Access to analysis, results</a:t>
            </a:r>
          </a:p>
        </p:txBody>
      </p:sp>
      <p:pic>
        <p:nvPicPr>
          <p:cNvPr id="18" name="Picture 3" descr="E:\PAS PROJECT\PAS ppt for Washington\cartoons\carcat.jp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57800" y="5029200"/>
            <a:ext cx="2424546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E:\PAS PROJECT\PAS ppt for Washington\cartoons\ddt_cartoon_75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86600" y="2438400"/>
            <a:ext cx="1219200" cy="1629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ight Arrow 23"/>
          <p:cNvSpPr/>
          <p:nvPr/>
        </p:nvSpPr>
        <p:spPr>
          <a:xfrm>
            <a:off x="2438400" y="1752600"/>
            <a:ext cx="633402" cy="381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000628" y="1752600"/>
            <a:ext cx="638172" cy="381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:\Prabhat_R\Sept'13\Nepal_Training\presentations\01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000504"/>
            <a:ext cx="1949321" cy="1037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ight Arrow 18"/>
          <p:cNvSpPr/>
          <p:nvPr/>
        </p:nvSpPr>
        <p:spPr>
          <a:xfrm rot="5400000">
            <a:off x="6400800" y="3733800"/>
            <a:ext cx="4267200" cy="6096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PAS">
      <a:dk1>
        <a:srgbClr val="166A8C"/>
      </a:dk1>
      <a:lt1>
        <a:srgbClr val="FFFFFF"/>
      </a:lt1>
      <a:dk2>
        <a:srgbClr val="166A8C"/>
      </a:dk2>
      <a:lt2>
        <a:srgbClr val="166A8C"/>
      </a:lt2>
      <a:accent1>
        <a:srgbClr val="166A8C"/>
      </a:accent1>
      <a:accent2>
        <a:srgbClr val="55A8D4"/>
      </a:accent2>
      <a:accent3>
        <a:srgbClr val="15914B"/>
      </a:accent3>
      <a:accent4>
        <a:srgbClr val="F3A447"/>
      </a:accent4>
      <a:accent5>
        <a:srgbClr val="92D050"/>
      </a:accent5>
      <a:accent6>
        <a:srgbClr val="B2C4DA"/>
      </a:accent6>
      <a:hlink>
        <a:srgbClr val="809EC2"/>
      </a:hlink>
      <a:folHlink>
        <a:srgbClr val="7B354D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Median">
  <a:themeElements>
    <a:clrScheme name="PAS">
      <a:dk1>
        <a:srgbClr val="166A8C"/>
      </a:dk1>
      <a:lt1>
        <a:srgbClr val="FFFFFF"/>
      </a:lt1>
      <a:dk2>
        <a:srgbClr val="166A8C"/>
      </a:dk2>
      <a:lt2>
        <a:srgbClr val="166A8C"/>
      </a:lt2>
      <a:accent1>
        <a:srgbClr val="166A8C"/>
      </a:accent1>
      <a:accent2>
        <a:srgbClr val="55A8D4"/>
      </a:accent2>
      <a:accent3>
        <a:srgbClr val="15914B"/>
      </a:accent3>
      <a:accent4>
        <a:srgbClr val="F3A447"/>
      </a:accent4>
      <a:accent5>
        <a:srgbClr val="92D050"/>
      </a:accent5>
      <a:accent6>
        <a:srgbClr val="B2C4DA"/>
      </a:accent6>
      <a:hlink>
        <a:srgbClr val="809EC2"/>
      </a:hlink>
      <a:folHlink>
        <a:srgbClr val="7B354D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S">
    <a:dk1>
      <a:srgbClr val="166A8C"/>
    </a:dk1>
    <a:lt1>
      <a:srgbClr val="FFFFFF"/>
    </a:lt1>
    <a:dk2>
      <a:srgbClr val="166A8C"/>
    </a:dk2>
    <a:lt2>
      <a:srgbClr val="166A8C"/>
    </a:lt2>
    <a:accent1>
      <a:srgbClr val="166A8C"/>
    </a:accent1>
    <a:accent2>
      <a:srgbClr val="55A8D4"/>
    </a:accent2>
    <a:accent3>
      <a:srgbClr val="15914B"/>
    </a:accent3>
    <a:accent4>
      <a:srgbClr val="F3A447"/>
    </a:accent4>
    <a:accent5>
      <a:srgbClr val="92D050"/>
    </a:accent5>
    <a:accent6>
      <a:srgbClr val="B2C4DA"/>
    </a:accent6>
    <a:hlink>
      <a:srgbClr val="809EC2"/>
    </a:hlink>
    <a:folHlink>
      <a:srgbClr val="7B354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34171</TotalTime>
  <Words>1565</Words>
  <Application>Microsoft Office PowerPoint</Application>
  <PresentationFormat>On-screen Show (4:3)</PresentationFormat>
  <Paragraphs>327</Paragraphs>
  <Slides>29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Median</vt:lpstr>
      <vt:lpstr>Office Theme</vt:lpstr>
      <vt:lpstr>3_Median</vt:lpstr>
      <vt:lpstr>PowerPoint Presentation</vt:lpstr>
      <vt:lpstr>JNNURM: UWSS a priority</vt:lpstr>
      <vt:lpstr>Need for performance information</vt:lpstr>
      <vt:lpstr>Past Efforts for UWSS Performance Assessment in India</vt:lpstr>
      <vt:lpstr>Why Service Level Benchmarking ?</vt:lpstr>
      <vt:lpstr>PAS</vt:lpstr>
      <vt:lpstr>PowerPoint Presentation</vt:lpstr>
      <vt:lpstr>PowerPoint Presentation</vt:lpstr>
      <vt:lpstr>Web based measurement and monitoring</vt:lpstr>
      <vt:lpstr>PAS-SLB web portal: Online Data Entry Module</vt:lpstr>
      <vt:lpstr>ULB level target setting model</vt:lpstr>
      <vt:lpstr>PowerPoint Presentation</vt:lpstr>
      <vt:lpstr>Monitoring through State level dashboards</vt:lpstr>
      <vt:lpstr>Monitoring through City level dashboards</vt:lpstr>
      <vt:lpstr>Dashboards showing ranking of cities</vt:lpstr>
      <vt:lpstr>Integrating SLB within NeGP</vt:lpstr>
      <vt:lpstr>Integrating PAS-SLB within NeGP</vt:lpstr>
      <vt:lpstr>Integrating SLB in existing e-governance system of AMC</vt:lpstr>
      <vt:lpstr>Enhancing e-Gov for SLB Mainstreaming  - A Case of Kadi</vt:lpstr>
      <vt:lpstr>PowerPoint Presentation</vt:lpstr>
      <vt:lpstr>Performance Improvements</vt:lpstr>
      <vt:lpstr>Approach to performance improvement planning</vt:lpstr>
      <vt:lpstr>Integrated approach for SERVICE IMPROVEMENT PLANNING</vt:lpstr>
      <vt:lpstr>Integrated approach for FINANCIAL PLANNING</vt:lpstr>
      <vt:lpstr>Dashboard to compare different options</vt:lpstr>
      <vt:lpstr>Other Tools for Improvement Planning</vt:lpstr>
      <vt:lpstr>Urban Sanitation Activities</vt:lpstr>
      <vt:lpstr>Performance Improvement support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Dinesh</dc:creator>
  <cp:lastModifiedBy>sumit</cp:lastModifiedBy>
  <cp:revision>1227</cp:revision>
  <dcterms:created xsi:type="dcterms:W3CDTF">2006-08-16T00:00:00Z</dcterms:created>
  <dcterms:modified xsi:type="dcterms:W3CDTF">2014-09-09T08:17:35Z</dcterms:modified>
</cp:coreProperties>
</file>