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charts/chart1.xml" ContentType="application/vnd.openxmlformats-officedocument.drawingml.chart+xml"/>
  <Override PartName="/ppt/theme/themeOverride2.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4.xml" ContentType="application/vnd.openxmlformats-officedocument.drawingml.chart+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52"/>
  </p:notesMasterIdLst>
  <p:handoutMasterIdLst>
    <p:handoutMasterId r:id="rId53"/>
  </p:handoutMasterIdLst>
  <p:sldIdLst>
    <p:sldId id="275" r:id="rId3"/>
    <p:sldId id="303" r:id="rId4"/>
    <p:sldId id="352" r:id="rId5"/>
    <p:sldId id="354" r:id="rId6"/>
    <p:sldId id="357" r:id="rId7"/>
    <p:sldId id="356" r:id="rId8"/>
    <p:sldId id="305" r:id="rId9"/>
    <p:sldId id="306" r:id="rId10"/>
    <p:sldId id="315" r:id="rId11"/>
    <p:sldId id="257" r:id="rId12"/>
    <p:sldId id="258" r:id="rId13"/>
    <p:sldId id="260" r:id="rId14"/>
    <p:sldId id="298" r:id="rId15"/>
    <p:sldId id="263" r:id="rId16"/>
    <p:sldId id="311" r:id="rId17"/>
    <p:sldId id="312" r:id="rId18"/>
    <p:sldId id="318" r:id="rId19"/>
    <p:sldId id="327" r:id="rId20"/>
    <p:sldId id="329" r:id="rId21"/>
    <p:sldId id="328" r:id="rId22"/>
    <p:sldId id="324" r:id="rId23"/>
    <p:sldId id="325" r:id="rId24"/>
    <p:sldId id="326" r:id="rId25"/>
    <p:sldId id="323" r:id="rId26"/>
    <p:sldId id="308" r:id="rId27"/>
    <p:sldId id="309" r:id="rId28"/>
    <p:sldId id="332" r:id="rId29"/>
    <p:sldId id="333" r:id="rId30"/>
    <p:sldId id="317" r:id="rId31"/>
    <p:sldId id="334" r:id="rId32"/>
    <p:sldId id="337" r:id="rId33"/>
    <p:sldId id="336" r:id="rId34"/>
    <p:sldId id="335" r:id="rId35"/>
    <p:sldId id="345" r:id="rId36"/>
    <p:sldId id="330" r:id="rId37"/>
    <p:sldId id="331" r:id="rId38"/>
    <p:sldId id="339" r:id="rId39"/>
    <p:sldId id="338" r:id="rId40"/>
    <p:sldId id="340" r:id="rId41"/>
    <p:sldId id="341" r:id="rId42"/>
    <p:sldId id="342" r:id="rId43"/>
    <p:sldId id="343" r:id="rId44"/>
    <p:sldId id="344" r:id="rId45"/>
    <p:sldId id="346" r:id="rId46"/>
    <p:sldId id="267" r:id="rId47"/>
    <p:sldId id="314" r:id="rId48"/>
    <p:sldId id="348" r:id="rId49"/>
    <p:sldId id="350" r:id="rId50"/>
    <p:sldId id="351"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noj" initials="I"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993366"/>
    <a:srgbClr val="6699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6057" autoAdjust="0"/>
  </p:normalViewPr>
  <p:slideViewPr>
    <p:cSldViewPr>
      <p:cViewPr>
        <p:scale>
          <a:sx n="66" d="100"/>
          <a:sy n="66" d="100"/>
        </p:scale>
        <p:origin x="-1296" y="-204"/>
      </p:cViewPr>
      <p:guideLst>
        <p:guide orient="horz" pos="2160"/>
        <p:guide pos="2880"/>
      </p:guideLst>
    </p:cSldViewPr>
  </p:slideViewPr>
  <p:outlineViewPr>
    <p:cViewPr>
      <p:scale>
        <a:sx n="33" d="100"/>
        <a:sy n="33" d="100"/>
      </p:scale>
      <p:origin x="0" y="2400"/>
    </p:cViewPr>
  </p:outlineViewPr>
  <p:notesTextViewPr>
    <p:cViewPr>
      <p:scale>
        <a:sx n="100" d="100"/>
        <a:sy n="100" d="100"/>
      </p:scale>
      <p:origin x="0" y="0"/>
    </p:cViewPr>
  </p:notesTextViewPr>
  <p:sorterViewPr>
    <p:cViewPr>
      <p:scale>
        <a:sx n="66" d="100"/>
        <a:sy n="66" d="100"/>
      </p:scale>
      <p:origin x="0" y="1482"/>
    </p:cViewPr>
  </p:sorterViewPr>
  <p:notesViewPr>
    <p:cSldViewPr>
      <p:cViewPr varScale="1">
        <p:scale>
          <a:sx n="52" d="100"/>
          <a:sy n="52" d="100"/>
        </p:scale>
        <p:origin x="-181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oleObject" Target="Chart%20in%20Microsoft%20Office%20PowerPoint" TargetMode="External"/><Relationship Id="rId1" Type="http://schemas.openxmlformats.org/officeDocument/2006/relationships/themeOverride" Target="../theme/themeOverride2.xml"/></Relationships>
</file>

<file path=ppt/charts/_rels/chart2.xml.rels><?xml version="1.0" encoding="UTF-8" standalone="yes"?>
<Relationships xmlns="http://schemas.openxmlformats.org/package/2006/relationships"><Relationship Id="rId1" Type="http://schemas.openxmlformats.org/officeDocument/2006/relationships/oleObject" Target="file:///C:\Users\hanna\Desktop\20cities%20population%20and%20slum%20poulation%20(Autosaved).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hanna\Desktop\20cities%20population%20and%20slum%20poulation%20(Autosaved).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compaq\Desktop\Demograph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'[Chart in Microsoft Office PowerPoint]working sheet-region wise'!$J$8</c:f>
              <c:strCache>
                <c:ptCount val="1"/>
                <c:pt idx="0">
                  <c:v>Bihar </c:v>
                </c:pt>
              </c:strCache>
            </c:strRef>
          </c:tx>
          <c:spPr>
            <a:ln w="82550">
              <a:solidFill>
                <a:schemeClr val="accent6">
                  <a:lumMod val="75000"/>
                </a:schemeClr>
              </a:solidFill>
            </a:ln>
          </c:spPr>
          <c:cat>
            <c:strRef>
              <c:f>'[Chart in Microsoft Office PowerPoint]working sheet-region wise'!$K$7:$P$7</c:f>
              <c:strCache>
                <c:ptCount val="6"/>
                <c:pt idx="0">
                  <c:v>1950-1959</c:v>
                </c:pt>
                <c:pt idx="1">
                  <c:v>1960-1969</c:v>
                </c:pt>
                <c:pt idx="2">
                  <c:v>1970-1979</c:v>
                </c:pt>
                <c:pt idx="3">
                  <c:v>1980-1989</c:v>
                </c:pt>
                <c:pt idx="4">
                  <c:v>1990-1999</c:v>
                </c:pt>
                <c:pt idx="5">
                  <c:v>2000-2009</c:v>
                </c:pt>
              </c:strCache>
            </c:strRef>
          </c:cat>
          <c:val>
            <c:numRef>
              <c:f>'[Chart in Microsoft Office PowerPoint]working sheet-region wise'!$K$8:$P$8</c:f>
              <c:numCache>
                <c:formatCode>General</c:formatCode>
                <c:ptCount val="6"/>
                <c:pt idx="0">
                  <c:v>0</c:v>
                </c:pt>
                <c:pt idx="1">
                  <c:v>1</c:v>
                </c:pt>
                <c:pt idx="2">
                  <c:v>7</c:v>
                </c:pt>
                <c:pt idx="3">
                  <c:v>13</c:v>
                </c:pt>
                <c:pt idx="4">
                  <c:v>11</c:v>
                </c:pt>
                <c:pt idx="5">
                  <c:v>17</c:v>
                </c:pt>
              </c:numCache>
            </c:numRef>
          </c:val>
          <c:smooth val="0"/>
        </c:ser>
        <c:ser>
          <c:idx val="1"/>
          <c:order val="1"/>
          <c:tx>
            <c:strRef>
              <c:f>'[Chart in Microsoft Office PowerPoint]working sheet-region wise'!$J$9</c:f>
              <c:strCache>
                <c:ptCount val="1"/>
                <c:pt idx="0">
                  <c:v>Gujarat</c:v>
                </c:pt>
              </c:strCache>
            </c:strRef>
          </c:tx>
          <c:spPr>
            <a:ln w="76200">
              <a:solidFill>
                <a:srgbClr val="FF0000"/>
              </a:solidFill>
            </a:ln>
          </c:spPr>
          <c:cat>
            <c:strRef>
              <c:f>'[Chart in Microsoft Office PowerPoint]working sheet-region wise'!$K$7:$P$7</c:f>
              <c:strCache>
                <c:ptCount val="6"/>
                <c:pt idx="0">
                  <c:v>1950-1959</c:v>
                </c:pt>
                <c:pt idx="1">
                  <c:v>1960-1969</c:v>
                </c:pt>
                <c:pt idx="2">
                  <c:v>1970-1979</c:v>
                </c:pt>
                <c:pt idx="3">
                  <c:v>1980-1989</c:v>
                </c:pt>
                <c:pt idx="4">
                  <c:v>1990-1999</c:v>
                </c:pt>
                <c:pt idx="5">
                  <c:v>2000-2009</c:v>
                </c:pt>
              </c:strCache>
            </c:strRef>
          </c:cat>
          <c:val>
            <c:numRef>
              <c:f>'[Chart in Microsoft Office PowerPoint]working sheet-region wise'!$K$9:$P$9</c:f>
              <c:numCache>
                <c:formatCode>General</c:formatCode>
                <c:ptCount val="6"/>
                <c:pt idx="0">
                  <c:v>2</c:v>
                </c:pt>
                <c:pt idx="1">
                  <c:v>1</c:v>
                </c:pt>
                <c:pt idx="2">
                  <c:v>3</c:v>
                </c:pt>
                <c:pt idx="3">
                  <c:v>8</c:v>
                </c:pt>
                <c:pt idx="4">
                  <c:v>15</c:v>
                </c:pt>
                <c:pt idx="5">
                  <c:v>18</c:v>
                </c:pt>
              </c:numCache>
            </c:numRef>
          </c:val>
          <c:smooth val="0"/>
        </c:ser>
        <c:ser>
          <c:idx val="2"/>
          <c:order val="2"/>
          <c:tx>
            <c:strRef>
              <c:f>'[Chart in Microsoft Office PowerPoint]working sheet-region wise'!$J$10</c:f>
              <c:strCache>
                <c:ptCount val="1"/>
                <c:pt idx="0">
                  <c:v>Andhra</c:v>
                </c:pt>
              </c:strCache>
            </c:strRef>
          </c:tx>
          <c:spPr>
            <a:ln w="76200">
              <a:solidFill>
                <a:srgbClr val="FFFF00"/>
              </a:solidFill>
            </a:ln>
          </c:spPr>
          <c:cat>
            <c:strRef>
              <c:f>'[Chart in Microsoft Office PowerPoint]working sheet-region wise'!$K$7:$P$7</c:f>
              <c:strCache>
                <c:ptCount val="6"/>
                <c:pt idx="0">
                  <c:v>1950-1959</c:v>
                </c:pt>
                <c:pt idx="1">
                  <c:v>1960-1969</c:v>
                </c:pt>
                <c:pt idx="2">
                  <c:v>1970-1979</c:v>
                </c:pt>
                <c:pt idx="3">
                  <c:v>1980-1989</c:v>
                </c:pt>
                <c:pt idx="4">
                  <c:v>1990-1999</c:v>
                </c:pt>
                <c:pt idx="5">
                  <c:v>2000-2009</c:v>
                </c:pt>
              </c:strCache>
            </c:strRef>
          </c:cat>
          <c:val>
            <c:numRef>
              <c:f>'[Chart in Microsoft Office PowerPoint]working sheet-region wise'!$K$10:$P$10</c:f>
              <c:numCache>
                <c:formatCode>General</c:formatCode>
                <c:ptCount val="6"/>
                <c:pt idx="0">
                  <c:v>1</c:v>
                </c:pt>
                <c:pt idx="1">
                  <c:v>3</c:v>
                </c:pt>
                <c:pt idx="2">
                  <c:v>7</c:v>
                </c:pt>
                <c:pt idx="3">
                  <c:v>10</c:v>
                </c:pt>
                <c:pt idx="4">
                  <c:v>22</c:v>
                </c:pt>
                <c:pt idx="5">
                  <c:v>18</c:v>
                </c:pt>
              </c:numCache>
            </c:numRef>
          </c:val>
          <c:smooth val="0"/>
        </c:ser>
        <c:ser>
          <c:idx val="3"/>
          <c:order val="3"/>
          <c:tx>
            <c:strRef>
              <c:f>'[Chart in Microsoft Office PowerPoint]working sheet-region wise'!$J$11</c:f>
              <c:strCache>
                <c:ptCount val="1"/>
                <c:pt idx="0">
                  <c:v>Uttar Pradesh</c:v>
                </c:pt>
              </c:strCache>
            </c:strRef>
          </c:tx>
          <c:spPr>
            <a:ln w="69850">
              <a:solidFill>
                <a:srgbClr val="2DFF8C"/>
              </a:solidFill>
            </a:ln>
          </c:spPr>
          <c:cat>
            <c:strRef>
              <c:f>'[Chart in Microsoft Office PowerPoint]working sheet-region wise'!$K$7:$P$7</c:f>
              <c:strCache>
                <c:ptCount val="6"/>
                <c:pt idx="0">
                  <c:v>1950-1959</c:v>
                </c:pt>
                <c:pt idx="1">
                  <c:v>1960-1969</c:v>
                </c:pt>
                <c:pt idx="2">
                  <c:v>1970-1979</c:v>
                </c:pt>
                <c:pt idx="3">
                  <c:v>1980-1989</c:v>
                </c:pt>
                <c:pt idx="4">
                  <c:v>1990-1999</c:v>
                </c:pt>
                <c:pt idx="5">
                  <c:v>2000-2009</c:v>
                </c:pt>
              </c:strCache>
            </c:strRef>
          </c:cat>
          <c:val>
            <c:numRef>
              <c:f>'[Chart in Microsoft Office PowerPoint]working sheet-region wise'!$K$11:$P$11</c:f>
              <c:numCache>
                <c:formatCode>General</c:formatCode>
                <c:ptCount val="6"/>
                <c:pt idx="0">
                  <c:v>0</c:v>
                </c:pt>
                <c:pt idx="1">
                  <c:v>2</c:v>
                </c:pt>
                <c:pt idx="2">
                  <c:v>6</c:v>
                </c:pt>
                <c:pt idx="3">
                  <c:v>16</c:v>
                </c:pt>
                <c:pt idx="4">
                  <c:v>12</c:v>
                </c:pt>
                <c:pt idx="5">
                  <c:v>29</c:v>
                </c:pt>
              </c:numCache>
            </c:numRef>
          </c:val>
          <c:smooth val="0"/>
        </c:ser>
        <c:ser>
          <c:idx val="4"/>
          <c:order val="4"/>
          <c:tx>
            <c:strRef>
              <c:f>'[Chart in Microsoft Office PowerPoint]working sheet-region wise'!$J$12</c:f>
              <c:strCache>
                <c:ptCount val="1"/>
                <c:pt idx="0">
                  <c:v>West Bengal</c:v>
                </c:pt>
              </c:strCache>
            </c:strRef>
          </c:tx>
          <c:spPr>
            <a:ln w="66675">
              <a:solidFill>
                <a:schemeClr val="tx1"/>
              </a:solidFill>
            </a:ln>
          </c:spPr>
          <c:cat>
            <c:strRef>
              <c:f>'[Chart in Microsoft Office PowerPoint]working sheet-region wise'!$K$7:$P$7</c:f>
              <c:strCache>
                <c:ptCount val="6"/>
                <c:pt idx="0">
                  <c:v>1950-1959</c:v>
                </c:pt>
                <c:pt idx="1">
                  <c:v>1960-1969</c:v>
                </c:pt>
                <c:pt idx="2">
                  <c:v>1970-1979</c:v>
                </c:pt>
                <c:pt idx="3">
                  <c:v>1980-1989</c:v>
                </c:pt>
                <c:pt idx="4">
                  <c:v>1990-1999</c:v>
                </c:pt>
                <c:pt idx="5">
                  <c:v>2000-2009</c:v>
                </c:pt>
              </c:strCache>
            </c:strRef>
          </c:cat>
          <c:val>
            <c:numRef>
              <c:f>'[Chart in Microsoft Office PowerPoint]working sheet-region wise'!$K$12:$P$12</c:f>
              <c:numCache>
                <c:formatCode>General</c:formatCode>
                <c:ptCount val="6"/>
                <c:pt idx="0">
                  <c:v>1</c:v>
                </c:pt>
                <c:pt idx="1">
                  <c:v>0</c:v>
                </c:pt>
                <c:pt idx="2">
                  <c:v>6</c:v>
                </c:pt>
                <c:pt idx="3">
                  <c:v>13</c:v>
                </c:pt>
                <c:pt idx="4">
                  <c:v>6</c:v>
                </c:pt>
                <c:pt idx="5">
                  <c:v>16</c:v>
                </c:pt>
              </c:numCache>
            </c:numRef>
          </c:val>
          <c:smooth val="0"/>
        </c:ser>
        <c:dLbls>
          <c:showLegendKey val="0"/>
          <c:showVal val="0"/>
          <c:showCatName val="0"/>
          <c:showSerName val="0"/>
          <c:showPercent val="0"/>
          <c:showBubbleSize val="0"/>
        </c:dLbls>
        <c:dropLines/>
        <c:marker val="1"/>
        <c:smooth val="0"/>
        <c:axId val="42082304"/>
        <c:axId val="42083840"/>
      </c:lineChart>
      <c:catAx>
        <c:axId val="42082304"/>
        <c:scaling>
          <c:orientation val="minMax"/>
        </c:scaling>
        <c:delete val="0"/>
        <c:axPos val="b"/>
        <c:majorTickMark val="none"/>
        <c:minorTickMark val="none"/>
        <c:tickLblPos val="nextTo"/>
        <c:txPr>
          <a:bodyPr/>
          <a:lstStyle/>
          <a:p>
            <a:pPr>
              <a:defRPr sz="1400"/>
            </a:pPr>
            <a:endParaRPr lang="en-US"/>
          </a:p>
        </c:txPr>
        <c:crossAx val="42083840"/>
        <c:crosses val="autoZero"/>
        <c:auto val="1"/>
        <c:lblAlgn val="ctr"/>
        <c:lblOffset val="100"/>
        <c:noMultiLvlLbl val="0"/>
      </c:catAx>
      <c:valAx>
        <c:axId val="42083840"/>
        <c:scaling>
          <c:orientation val="minMax"/>
        </c:scaling>
        <c:delete val="0"/>
        <c:axPos val="l"/>
        <c:majorGridlines/>
        <c:title>
          <c:tx>
            <c:rich>
              <a:bodyPr/>
              <a:lstStyle/>
              <a:p>
                <a:pPr>
                  <a:defRPr sz="1200" spc="300"/>
                </a:pPr>
                <a:r>
                  <a:rPr lang="en-US" sz="1200" spc="300" dirty="0" smtClean="0"/>
                  <a:t>Frequency Of Disasters</a:t>
                </a:r>
                <a:endParaRPr lang="en-US" sz="1200" spc="300" dirty="0"/>
              </a:p>
            </c:rich>
          </c:tx>
          <c:layout/>
          <c:overlay val="0"/>
        </c:title>
        <c:numFmt formatCode="General" sourceLinked="1"/>
        <c:majorTickMark val="out"/>
        <c:minorTickMark val="none"/>
        <c:tickLblPos val="nextTo"/>
        <c:crossAx val="42082304"/>
        <c:crosses val="autoZero"/>
        <c:crossBetween val="between"/>
      </c:valAx>
      <c:spPr>
        <a:ln w="9525"/>
      </c:spPr>
    </c:plotArea>
    <c:legend>
      <c:legendPos val="r"/>
      <c:layout/>
      <c:overlay val="0"/>
    </c:legend>
    <c:plotVisOnly val="1"/>
    <c:dispBlanksAs val="gap"/>
    <c:showDLblsOverMax val="0"/>
  </c:chart>
  <c:spPr>
    <a:noFill/>
    <a:ln w="3175">
      <a:solidFill>
        <a:sysClr val="windowText" lastClr="000000"/>
      </a:solidFill>
    </a:ln>
    <a:scene3d>
      <a:camera prst="orthographicFront"/>
      <a:lightRig rig="threePt" dir="t"/>
    </a:scene3d>
    <a:sp3d>
      <a:bevelT/>
    </a:sp3d>
  </c:spPr>
  <c:txPr>
    <a:bodyPr/>
    <a:lstStyle/>
    <a:p>
      <a:pPr>
        <a:defRPr sz="12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POPULATION IN MILLION</a:t>
            </a:r>
          </a:p>
        </c:rich>
      </c:tx>
      <c:layout/>
      <c:overlay val="0"/>
    </c:title>
    <c:autoTitleDeleted val="0"/>
    <c:plotArea>
      <c:layout/>
      <c:barChart>
        <c:barDir val="col"/>
        <c:grouping val="clustered"/>
        <c:varyColors val="0"/>
        <c:ser>
          <c:idx val="1"/>
          <c:order val="0"/>
          <c:tx>
            <c:strRef>
              <c:f>Sheet2!$B$39</c:f>
              <c:strCache>
                <c:ptCount val="1"/>
                <c:pt idx="0">
                  <c:v>Population in million</c:v>
                </c:pt>
              </c:strCache>
            </c:strRef>
          </c:tx>
          <c:spPr>
            <a:solidFill>
              <a:srgbClr val="002060"/>
            </a:solidFill>
          </c:spPr>
          <c:invertIfNegative val="0"/>
          <c:cat>
            <c:numRef>
              <c:f>Sheet2!$A$40:$A$44</c:f>
              <c:numCache>
                <c:formatCode>General</c:formatCode>
                <c:ptCount val="5"/>
                <c:pt idx="0">
                  <c:v>1971</c:v>
                </c:pt>
                <c:pt idx="1">
                  <c:v>1981</c:v>
                </c:pt>
                <c:pt idx="2">
                  <c:v>1991</c:v>
                </c:pt>
                <c:pt idx="3">
                  <c:v>2001</c:v>
                </c:pt>
                <c:pt idx="4">
                  <c:v>2011</c:v>
                </c:pt>
              </c:numCache>
            </c:numRef>
          </c:cat>
          <c:val>
            <c:numRef>
              <c:f>Sheet2!$B$40:$B$44</c:f>
              <c:numCache>
                <c:formatCode>General</c:formatCode>
                <c:ptCount val="5"/>
                <c:pt idx="0">
                  <c:v>2.2000000000000002</c:v>
                </c:pt>
                <c:pt idx="1">
                  <c:v>2.9</c:v>
                </c:pt>
                <c:pt idx="2">
                  <c:v>4</c:v>
                </c:pt>
                <c:pt idx="3">
                  <c:v>5.2</c:v>
                </c:pt>
                <c:pt idx="4">
                  <c:v>6.5</c:v>
                </c:pt>
              </c:numCache>
            </c:numRef>
          </c:val>
        </c:ser>
        <c:dLbls>
          <c:showLegendKey val="0"/>
          <c:showVal val="1"/>
          <c:showCatName val="0"/>
          <c:showSerName val="0"/>
          <c:showPercent val="0"/>
          <c:showBubbleSize val="0"/>
        </c:dLbls>
        <c:gapWidth val="150"/>
        <c:overlap val="-25"/>
        <c:axId val="42105472"/>
        <c:axId val="42131840"/>
      </c:barChart>
      <c:catAx>
        <c:axId val="42105472"/>
        <c:scaling>
          <c:orientation val="minMax"/>
        </c:scaling>
        <c:delete val="0"/>
        <c:axPos val="b"/>
        <c:numFmt formatCode="General" sourceLinked="1"/>
        <c:majorTickMark val="none"/>
        <c:minorTickMark val="none"/>
        <c:tickLblPos val="nextTo"/>
        <c:crossAx val="42131840"/>
        <c:crosses val="autoZero"/>
        <c:auto val="1"/>
        <c:lblAlgn val="ctr"/>
        <c:lblOffset val="100"/>
        <c:noMultiLvlLbl val="0"/>
      </c:catAx>
      <c:valAx>
        <c:axId val="42131840"/>
        <c:scaling>
          <c:orientation val="minMax"/>
        </c:scaling>
        <c:delete val="1"/>
        <c:axPos val="l"/>
        <c:numFmt formatCode="General" sourceLinked="1"/>
        <c:majorTickMark val="none"/>
        <c:minorTickMark val="none"/>
        <c:tickLblPos val="none"/>
        <c:crossAx val="42105472"/>
        <c:crosses val="autoZero"/>
        <c:crossBetween val="between"/>
      </c:valAx>
    </c:plotArea>
    <c:plotVisOnly val="1"/>
    <c:dispBlanksAs val="gap"/>
    <c:showDLblsOverMax val="0"/>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IN"/>
              <a:t>DECADAL GROWTH RATE</a:t>
            </a:r>
          </a:p>
        </c:rich>
      </c:tx>
      <c:layout/>
      <c:overlay val="0"/>
    </c:title>
    <c:autoTitleDeleted val="0"/>
    <c:plotArea>
      <c:layout/>
      <c:barChart>
        <c:barDir val="col"/>
        <c:grouping val="clustered"/>
        <c:varyColors val="0"/>
        <c:ser>
          <c:idx val="0"/>
          <c:order val="0"/>
          <c:spPr>
            <a:solidFill>
              <a:schemeClr val="accent1"/>
            </a:solidFill>
          </c:spPr>
          <c:invertIfNegative val="0"/>
          <c:cat>
            <c:numRef>
              <c:f>Sheet2!$A$46:$A$49</c:f>
              <c:numCache>
                <c:formatCode>General</c:formatCode>
                <c:ptCount val="4"/>
                <c:pt idx="0">
                  <c:v>1981</c:v>
                </c:pt>
                <c:pt idx="1">
                  <c:v>1991</c:v>
                </c:pt>
                <c:pt idx="2">
                  <c:v>2001</c:v>
                </c:pt>
                <c:pt idx="3">
                  <c:v>2011</c:v>
                </c:pt>
              </c:numCache>
            </c:numRef>
          </c:cat>
          <c:val>
            <c:numRef>
              <c:f>Sheet2!$B$46:$B$49</c:f>
              <c:numCache>
                <c:formatCode>0%</c:formatCode>
                <c:ptCount val="4"/>
                <c:pt idx="0">
                  <c:v>0.31818181818182273</c:v>
                </c:pt>
                <c:pt idx="1">
                  <c:v>0.37931034482759163</c:v>
                </c:pt>
                <c:pt idx="2">
                  <c:v>0.30000000000000032</c:v>
                </c:pt>
                <c:pt idx="3">
                  <c:v>0.25</c:v>
                </c:pt>
              </c:numCache>
            </c:numRef>
          </c:val>
        </c:ser>
        <c:dLbls>
          <c:showLegendKey val="0"/>
          <c:showVal val="1"/>
          <c:showCatName val="0"/>
          <c:showSerName val="0"/>
          <c:showPercent val="0"/>
          <c:showBubbleSize val="0"/>
        </c:dLbls>
        <c:gapWidth val="150"/>
        <c:overlap val="-25"/>
        <c:axId val="91308416"/>
        <c:axId val="91309952"/>
      </c:barChart>
      <c:catAx>
        <c:axId val="91308416"/>
        <c:scaling>
          <c:orientation val="minMax"/>
        </c:scaling>
        <c:delete val="0"/>
        <c:axPos val="b"/>
        <c:numFmt formatCode="General" sourceLinked="1"/>
        <c:majorTickMark val="none"/>
        <c:minorTickMark val="none"/>
        <c:tickLblPos val="nextTo"/>
        <c:crossAx val="91309952"/>
        <c:crosses val="autoZero"/>
        <c:auto val="1"/>
        <c:lblAlgn val="ctr"/>
        <c:lblOffset val="100"/>
        <c:noMultiLvlLbl val="0"/>
      </c:catAx>
      <c:valAx>
        <c:axId val="91309952"/>
        <c:scaling>
          <c:orientation val="minMax"/>
        </c:scaling>
        <c:delete val="1"/>
        <c:axPos val="l"/>
        <c:numFmt formatCode="0%" sourceLinked="1"/>
        <c:majorTickMark val="none"/>
        <c:minorTickMark val="none"/>
        <c:tickLblPos val="none"/>
        <c:crossAx val="91308416"/>
        <c:crosses val="autoZero"/>
        <c:crossBetween val="between"/>
      </c:valAx>
    </c:plotArea>
    <c:plotVisOnly val="1"/>
    <c:dispBlanksAs val="gap"/>
    <c:showDLblsOverMax val="0"/>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Decadal Population Growth Rate</a:t>
            </a:r>
          </a:p>
        </c:rich>
      </c:tx>
      <c:layout>
        <c:manualLayout>
          <c:xMode val="edge"/>
          <c:yMode val="edge"/>
          <c:x val="0.31934365224894867"/>
          <c:y val="7.9896351434901577E-2"/>
        </c:manualLayout>
      </c:layout>
      <c:overlay val="0"/>
    </c:title>
    <c:autoTitleDeleted val="0"/>
    <c:plotArea>
      <c:layout>
        <c:manualLayout>
          <c:layoutTarget val="inner"/>
          <c:xMode val="edge"/>
          <c:yMode val="edge"/>
          <c:x val="9.582569302124927E-2"/>
          <c:y val="0.21555555555555556"/>
          <c:w val="0.9041743069787509"/>
          <c:h val="0.67949146981627295"/>
        </c:manualLayout>
      </c:layout>
      <c:barChart>
        <c:barDir val="col"/>
        <c:grouping val="clustered"/>
        <c:varyColors val="0"/>
        <c:ser>
          <c:idx val="0"/>
          <c:order val="0"/>
          <c:tx>
            <c:strRef>
              <c:f>Sheet1!$C$1</c:f>
              <c:strCache>
                <c:ptCount val="1"/>
                <c:pt idx="0">
                  <c:v>Growth Rate</c:v>
                </c:pt>
              </c:strCache>
            </c:strRef>
          </c:tx>
          <c:spPr>
            <a:solidFill>
              <a:schemeClr val="accent6">
                <a:lumMod val="75000"/>
              </a:schemeClr>
            </a:solidFill>
          </c:spPr>
          <c:invertIfNegative val="0"/>
          <c:dLbls>
            <c:dLbl>
              <c:idx val="1"/>
              <c:layout>
                <c:manualLayout>
                  <c:x val="6.790439481445607E-3"/>
                  <c:y val="-1.8638823815553283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Sheet1!$A$3:$A$8</c:f>
              <c:numCache>
                <c:formatCode>General</c:formatCode>
                <c:ptCount val="6"/>
                <c:pt idx="0">
                  <c:v>1961</c:v>
                </c:pt>
                <c:pt idx="1">
                  <c:v>1971</c:v>
                </c:pt>
                <c:pt idx="2">
                  <c:v>1981</c:v>
                </c:pt>
                <c:pt idx="3">
                  <c:v>1991</c:v>
                </c:pt>
                <c:pt idx="4">
                  <c:v>2001</c:v>
                </c:pt>
                <c:pt idx="5">
                  <c:v>2011</c:v>
                </c:pt>
              </c:numCache>
            </c:numRef>
          </c:cat>
          <c:val>
            <c:numRef>
              <c:f>Sheet1!$C$3:$C$8</c:f>
              <c:numCache>
                <c:formatCode>0.00%</c:formatCode>
                <c:ptCount val="6"/>
                <c:pt idx="0">
                  <c:v>1.1764705882353041</c:v>
                </c:pt>
                <c:pt idx="1">
                  <c:v>0.7297297297297296</c:v>
                </c:pt>
                <c:pt idx="2">
                  <c:v>0.74739583333335957</c:v>
                </c:pt>
                <c:pt idx="3">
                  <c:v>0.58271236959759709</c:v>
                </c:pt>
                <c:pt idx="4">
                  <c:v>0.34934086629002914</c:v>
                </c:pt>
                <c:pt idx="5">
                  <c:v>0.25331472435450958</c:v>
                </c:pt>
              </c:numCache>
            </c:numRef>
          </c:val>
        </c:ser>
        <c:dLbls>
          <c:showLegendKey val="0"/>
          <c:showVal val="1"/>
          <c:showCatName val="0"/>
          <c:showSerName val="0"/>
          <c:showPercent val="0"/>
          <c:showBubbleSize val="0"/>
        </c:dLbls>
        <c:gapWidth val="150"/>
        <c:axId val="101532032"/>
        <c:axId val="101533568"/>
      </c:barChart>
      <c:catAx>
        <c:axId val="101532032"/>
        <c:scaling>
          <c:orientation val="minMax"/>
        </c:scaling>
        <c:delete val="0"/>
        <c:axPos val="b"/>
        <c:numFmt formatCode="General" sourceLinked="1"/>
        <c:majorTickMark val="none"/>
        <c:minorTickMark val="none"/>
        <c:tickLblPos val="nextTo"/>
        <c:crossAx val="101533568"/>
        <c:crosses val="autoZero"/>
        <c:auto val="1"/>
        <c:lblAlgn val="ctr"/>
        <c:lblOffset val="100"/>
        <c:noMultiLvlLbl val="0"/>
      </c:catAx>
      <c:valAx>
        <c:axId val="101533568"/>
        <c:scaling>
          <c:orientation val="minMax"/>
        </c:scaling>
        <c:delete val="0"/>
        <c:axPos val="l"/>
        <c:majorGridlines/>
        <c:numFmt formatCode="0.00%" sourceLinked="1"/>
        <c:majorTickMark val="none"/>
        <c:minorTickMark val="none"/>
        <c:tickLblPos val="nextTo"/>
        <c:crossAx val="101532032"/>
        <c:crosses val="autoZero"/>
        <c:crossBetween val="between"/>
      </c:valAx>
    </c:plotArea>
    <c:plotVisOnly val="1"/>
    <c:dispBlanksAs val="gap"/>
    <c:showDLblsOverMax val="0"/>
  </c:chart>
  <c:spPr>
    <a:solidFill>
      <a:schemeClr val="lt1"/>
    </a:solidFill>
    <a:ln w="25400" cap="flat" cmpd="sng" algn="ctr">
      <a:solidFill>
        <a:schemeClr val="accent3"/>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30477E-2484-413F-ACD2-0E56CFDE886F}" type="doc">
      <dgm:prSet loTypeId="urn:microsoft.com/office/officeart/2005/8/layout/default#1" loCatId="list" qsTypeId="urn:microsoft.com/office/officeart/2005/8/quickstyle/simple1" qsCatId="simple" csTypeId="urn:microsoft.com/office/officeart/2005/8/colors/colorful2" csCatId="colorful" phldr="1"/>
      <dgm:spPr/>
      <dgm:t>
        <a:bodyPr/>
        <a:lstStyle/>
        <a:p>
          <a:endParaRPr lang="en-US"/>
        </a:p>
      </dgm:t>
    </dgm:pt>
    <dgm:pt modelId="{67EBC835-21D7-4DD1-AA30-817531EAB665}">
      <dgm:prSet phldrT="[Text]" custT="1"/>
      <dgm:spPr/>
      <dgm:t>
        <a:bodyPr/>
        <a:lstStyle/>
        <a:p>
          <a:r>
            <a:rPr lang="en-US" sz="2400" b="1" dirty="0" smtClean="0">
              <a:latin typeface="Andalus" pitchFamily="18" charset="-78"/>
              <a:cs typeface="Andalus" pitchFamily="18" charset="-78"/>
            </a:rPr>
            <a:t>Vulnerability assessment of cities at the city level</a:t>
          </a:r>
          <a:endParaRPr lang="en-US" sz="2400" dirty="0">
            <a:latin typeface="Andalus" pitchFamily="18" charset="-78"/>
            <a:cs typeface="Andalus" pitchFamily="18" charset="-78"/>
          </a:endParaRPr>
        </a:p>
      </dgm:t>
    </dgm:pt>
    <dgm:pt modelId="{CCD4FAF6-C0E2-4ACC-832E-BB7D7AC6010B}" type="parTrans" cxnId="{9D6EF0BD-C929-482E-9962-5F8D1332BBE2}">
      <dgm:prSet/>
      <dgm:spPr/>
      <dgm:t>
        <a:bodyPr/>
        <a:lstStyle/>
        <a:p>
          <a:endParaRPr lang="en-US" sz="2400">
            <a:latin typeface="Andalus" pitchFamily="18" charset="-78"/>
            <a:cs typeface="Andalus" pitchFamily="18" charset="-78"/>
          </a:endParaRPr>
        </a:p>
      </dgm:t>
    </dgm:pt>
    <dgm:pt modelId="{3DB7B8E8-8029-45D7-8698-144644FDF10B}" type="sibTrans" cxnId="{9D6EF0BD-C929-482E-9962-5F8D1332BBE2}">
      <dgm:prSet/>
      <dgm:spPr/>
      <dgm:t>
        <a:bodyPr/>
        <a:lstStyle/>
        <a:p>
          <a:endParaRPr lang="en-US" sz="2400">
            <a:latin typeface="Andalus" pitchFamily="18" charset="-78"/>
            <a:cs typeface="Andalus" pitchFamily="18" charset="-78"/>
          </a:endParaRPr>
        </a:p>
      </dgm:t>
    </dgm:pt>
    <dgm:pt modelId="{87D69F6A-F0B8-459E-9519-01F7E06F4AA4}">
      <dgm:prSet phldrT="[Text]" custT="1"/>
      <dgm:spPr/>
      <dgm:t>
        <a:bodyPr/>
        <a:lstStyle/>
        <a:p>
          <a:r>
            <a:rPr lang="en-US" sz="2400" b="1" dirty="0" smtClean="0">
              <a:latin typeface="Andalus" pitchFamily="18" charset="-78"/>
              <a:cs typeface="Andalus" pitchFamily="18" charset="-78"/>
            </a:rPr>
            <a:t>Strengthen strategic Role of ULBs to bring more investment</a:t>
          </a:r>
          <a:endParaRPr lang="en-US" sz="2400" dirty="0">
            <a:latin typeface="Andalus" pitchFamily="18" charset="-78"/>
            <a:cs typeface="Andalus" pitchFamily="18" charset="-78"/>
          </a:endParaRPr>
        </a:p>
      </dgm:t>
    </dgm:pt>
    <dgm:pt modelId="{640426E0-814B-4933-A5D9-EAAE3870C4F2}" type="parTrans" cxnId="{F245B8CA-E027-4446-A730-89CD99A38B0C}">
      <dgm:prSet/>
      <dgm:spPr/>
      <dgm:t>
        <a:bodyPr/>
        <a:lstStyle/>
        <a:p>
          <a:endParaRPr lang="en-US" sz="2400">
            <a:latin typeface="Andalus" pitchFamily="18" charset="-78"/>
            <a:cs typeface="Andalus" pitchFamily="18" charset="-78"/>
          </a:endParaRPr>
        </a:p>
      </dgm:t>
    </dgm:pt>
    <dgm:pt modelId="{1B4CB0A9-38AF-46A3-A815-E053DE5CAD54}" type="sibTrans" cxnId="{F245B8CA-E027-4446-A730-89CD99A38B0C}">
      <dgm:prSet/>
      <dgm:spPr/>
      <dgm:t>
        <a:bodyPr/>
        <a:lstStyle/>
        <a:p>
          <a:endParaRPr lang="en-US" sz="2400">
            <a:latin typeface="Andalus" pitchFamily="18" charset="-78"/>
            <a:cs typeface="Andalus" pitchFamily="18" charset="-78"/>
          </a:endParaRPr>
        </a:p>
      </dgm:t>
    </dgm:pt>
    <dgm:pt modelId="{F0E28F69-0F8E-4E20-919F-FDED29769D70}">
      <dgm:prSet custT="1"/>
      <dgm:spPr/>
      <dgm:t>
        <a:bodyPr/>
        <a:lstStyle/>
        <a:p>
          <a:r>
            <a:rPr lang="en-US" sz="2400" b="1" dirty="0" smtClean="0">
              <a:latin typeface="Andalus" pitchFamily="18" charset="-78"/>
              <a:cs typeface="Andalus" pitchFamily="18" charset="-78"/>
            </a:rPr>
            <a:t>Mainstreaming  of climate concerns in many other related initiatives</a:t>
          </a:r>
        </a:p>
      </dgm:t>
    </dgm:pt>
    <dgm:pt modelId="{4374158C-DE29-4D9B-AF07-98DBAB865D26}" type="parTrans" cxnId="{742BA33A-E13A-41F5-A4A0-946D71867761}">
      <dgm:prSet/>
      <dgm:spPr/>
      <dgm:t>
        <a:bodyPr/>
        <a:lstStyle/>
        <a:p>
          <a:endParaRPr lang="en-US" sz="2400">
            <a:latin typeface="Andalus" pitchFamily="18" charset="-78"/>
            <a:cs typeface="Andalus" pitchFamily="18" charset="-78"/>
          </a:endParaRPr>
        </a:p>
      </dgm:t>
    </dgm:pt>
    <dgm:pt modelId="{43FCDD4C-4D81-41BF-9482-2C54373218D1}" type="sibTrans" cxnId="{742BA33A-E13A-41F5-A4A0-946D71867761}">
      <dgm:prSet/>
      <dgm:spPr/>
      <dgm:t>
        <a:bodyPr/>
        <a:lstStyle/>
        <a:p>
          <a:endParaRPr lang="en-US" sz="2400">
            <a:latin typeface="Andalus" pitchFamily="18" charset="-78"/>
            <a:cs typeface="Andalus" pitchFamily="18" charset="-78"/>
          </a:endParaRPr>
        </a:p>
      </dgm:t>
    </dgm:pt>
    <dgm:pt modelId="{B8D8A7D2-4078-40D0-ADCD-70AF37918796}">
      <dgm:prSet custT="1"/>
      <dgm:spPr/>
      <dgm:t>
        <a:bodyPr/>
        <a:lstStyle/>
        <a:p>
          <a:r>
            <a:rPr lang="en-US" sz="2400" b="1" dirty="0" smtClean="0">
              <a:latin typeface="Andalus" pitchFamily="18" charset="-78"/>
              <a:cs typeface="Andalus" pitchFamily="18" charset="-78"/>
            </a:rPr>
            <a:t>Incorporation of prudent climate and disaster  resilient plan into City Development Plan &amp; Master Plan</a:t>
          </a:r>
          <a:endParaRPr lang="en-IN" sz="2400" dirty="0">
            <a:latin typeface="Andalus" pitchFamily="18" charset="-78"/>
            <a:cs typeface="Andalus" pitchFamily="18" charset="-78"/>
          </a:endParaRPr>
        </a:p>
      </dgm:t>
    </dgm:pt>
    <dgm:pt modelId="{C4D8592C-DA58-4D6A-8571-2B0EA5341B04}" type="parTrans" cxnId="{2BF3E780-239F-464F-9080-B3C6401A1BF9}">
      <dgm:prSet/>
      <dgm:spPr/>
      <dgm:t>
        <a:bodyPr/>
        <a:lstStyle/>
        <a:p>
          <a:endParaRPr lang="en-IN" sz="2400">
            <a:latin typeface="Andalus" pitchFamily="18" charset="-78"/>
            <a:cs typeface="Andalus" pitchFamily="18" charset="-78"/>
          </a:endParaRPr>
        </a:p>
      </dgm:t>
    </dgm:pt>
    <dgm:pt modelId="{604FD2F5-AFCF-4B8E-89D4-59C724683555}" type="sibTrans" cxnId="{2BF3E780-239F-464F-9080-B3C6401A1BF9}">
      <dgm:prSet/>
      <dgm:spPr/>
      <dgm:t>
        <a:bodyPr/>
        <a:lstStyle/>
        <a:p>
          <a:endParaRPr lang="en-IN" sz="2400">
            <a:latin typeface="Andalus" pitchFamily="18" charset="-78"/>
            <a:cs typeface="Andalus" pitchFamily="18" charset="-78"/>
          </a:endParaRPr>
        </a:p>
      </dgm:t>
    </dgm:pt>
    <dgm:pt modelId="{803BCC1B-7944-4BC9-82C8-2A4FCD9CF27A}" type="pres">
      <dgm:prSet presAssocID="{EA30477E-2484-413F-ACD2-0E56CFDE886F}" presName="diagram" presStyleCnt="0">
        <dgm:presLayoutVars>
          <dgm:dir/>
          <dgm:resizeHandles val="exact"/>
        </dgm:presLayoutVars>
      </dgm:prSet>
      <dgm:spPr/>
      <dgm:t>
        <a:bodyPr/>
        <a:lstStyle/>
        <a:p>
          <a:endParaRPr lang="en-IN"/>
        </a:p>
      </dgm:t>
    </dgm:pt>
    <dgm:pt modelId="{DDFD6A40-A3C4-4BC9-B11A-2024605E9789}" type="pres">
      <dgm:prSet presAssocID="{67EBC835-21D7-4DD1-AA30-817531EAB665}" presName="node" presStyleLbl="node1" presStyleIdx="0" presStyleCnt="4" custLinFactNeighborX="-7083" custLinFactNeighborY="-26">
        <dgm:presLayoutVars>
          <dgm:bulletEnabled val="1"/>
        </dgm:presLayoutVars>
      </dgm:prSet>
      <dgm:spPr/>
      <dgm:t>
        <a:bodyPr/>
        <a:lstStyle/>
        <a:p>
          <a:endParaRPr lang="en-IN"/>
        </a:p>
      </dgm:t>
    </dgm:pt>
    <dgm:pt modelId="{C46B011E-2C16-487A-8EB3-3441AF43A538}" type="pres">
      <dgm:prSet presAssocID="{3DB7B8E8-8029-45D7-8698-144644FDF10B}" presName="sibTrans" presStyleCnt="0"/>
      <dgm:spPr/>
      <dgm:t>
        <a:bodyPr/>
        <a:lstStyle/>
        <a:p>
          <a:endParaRPr lang="en-IN"/>
        </a:p>
      </dgm:t>
    </dgm:pt>
    <dgm:pt modelId="{ECF10E44-BA85-4EAB-8127-19362D981710}" type="pres">
      <dgm:prSet presAssocID="{B8D8A7D2-4078-40D0-ADCD-70AF37918796}" presName="node" presStyleLbl="node1" presStyleIdx="1" presStyleCnt="4">
        <dgm:presLayoutVars>
          <dgm:bulletEnabled val="1"/>
        </dgm:presLayoutVars>
      </dgm:prSet>
      <dgm:spPr/>
      <dgm:t>
        <a:bodyPr/>
        <a:lstStyle/>
        <a:p>
          <a:endParaRPr lang="en-US"/>
        </a:p>
      </dgm:t>
    </dgm:pt>
    <dgm:pt modelId="{479C9E5C-4610-47B7-9C5A-8E5182C1F853}" type="pres">
      <dgm:prSet presAssocID="{604FD2F5-AFCF-4B8E-89D4-59C724683555}" presName="sibTrans" presStyleCnt="0"/>
      <dgm:spPr/>
    </dgm:pt>
    <dgm:pt modelId="{79FA3E6E-99DA-444E-AD37-9FD72477CB15}" type="pres">
      <dgm:prSet presAssocID="{87D69F6A-F0B8-459E-9519-01F7E06F4AA4}" presName="node" presStyleLbl="node1" presStyleIdx="2" presStyleCnt="4" custLinFactNeighborX="-3360" custLinFactNeighborY="1220">
        <dgm:presLayoutVars>
          <dgm:bulletEnabled val="1"/>
        </dgm:presLayoutVars>
      </dgm:prSet>
      <dgm:spPr/>
      <dgm:t>
        <a:bodyPr/>
        <a:lstStyle/>
        <a:p>
          <a:endParaRPr lang="en-IN"/>
        </a:p>
      </dgm:t>
    </dgm:pt>
    <dgm:pt modelId="{0C7DFB42-26E6-4CD4-93FF-EFED5B1F7605}" type="pres">
      <dgm:prSet presAssocID="{1B4CB0A9-38AF-46A3-A815-E053DE5CAD54}" presName="sibTrans" presStyleCnt="0"/>
      <dgm:spPr/>
      <dgm:t>
        <a:bodyPr/>
        <a:lstStyle/>
        <a:p>
          <a:endParaRPr lang="en-IN"/>
        </a:p>
      </dgm:t>
    </dgm:pt>
    <dgm:pt modelId="{19425C35-8384-40A1-8539-252FCEAEBB8A}" type="pres">
      <dgm:prSet presAssocID="{F0E28F69-0F8E-4E20-919F-FDED29769D70}" presName="node" presStyleLbl="node1" presStyleIdx="3" presStyleCnt="4">
        <dgm:presLayoutVars>
          <dgm:bulletEnabled val="1"/>
        </dgm:presLayoutVars>
      </dgm:prSet>
      <dgm:spPr/>
      <dgm:t>
        <a:bodyPr/>
        <a:lstStyle/>
        <a:p>
          <a:endParaRPr lang="en-IN"/>
        </a:p>
      </dgm:t>
    </dgm:pt>
  </dgm:ptLst>
  <dgm:cxnLst>
    <dgm:cxn modelId="{9D6EF0BD-C929-482E-9962-5F8D1332BBE2}" srcId="{EA30477E-2484-413F-ACD2-0E56CFDE886F}" destId="{67EBC835-21D7-4DD1-AA30-817531EAB665}" srcOrd="0" destOrd="0" parTransId="{CCD4FAF6-C0E2-4ACC-832E-BB7D7AC6010B}" sibTransId="{3DB7B8E8-8029-45D7-8698-144644FDF10B}"/>
    <dgm:cxn modelId="{BD0ACCDC-4F9A-402A-B928-2DC1D0837B42}" type="presOf" srcId="{F0E28F69-0F8E-4E20-919F-FDED29769D70}" destId="{19425C35-8384-40A1-8539-252FCEAEBB8A}" srcOrd="0" destOrd="0" presId="urn:microsoft.com/office/officeart/2005/8/layout/default#1"/>
    <dgm:cxn modelId="{411F154A-8B53-4222-8E39-E95AF2BB5BC8}" type="presOf" srcId="{EA30477E-2484-413F-ACD2-0E56CFDE886F}" destId="{803BCC1B-7944-4BC9-82C8-2A4FCD9CF27A}" srcOrd="0" destOrd="0" presId="urn:microsoft.com/office/officeart/2005/8/layout/default#1"/>
    <dgm:cxn modelId="{BAE07390-317E-4125-B5CA-6B4A78C1CC04}" type="presOf" srcId="{B8D8A7D2-4078-40D0-ADCD-70AF37918796}" destId="{ECF10E44-BA85-4EAB-8127-19362D981710}" srcOrd="0" destOrd="0" presId="urn:microsoft.com/office/officeart/2005/8/layout/default#1"/>
    <dgm:cxn modelId="{F245B8CA-E027-4446-A730-89CD99A38B0C}" srcId="{EA30477E-2484-413F-ACD2-0E56CFDE886F}" destId="{87D69F6A-F0B8-459E-9519-01F7E06F4AA4}" srcOrd="2" destOrd="0" parTransId="{640426E0-814B-4933-A5D9-EAAE3870C4F2}" sibTransId="{1B4CB0A9-38AF-46A3-A815-E053DE5CAD54}"/>
    <dgm:cxn modelId="{61CB03D5-F58B-46AB-9EEA-CB7B9476E010}" type="presOf" srcId="{87D69F6A-F0B8-459E-9519-01F7E06F4AA4}" destId="{79FA3E6E-99DA-444E-AD37-9FD72477CB15}" srcOrd="0" destOrd="0" presId="urn:microsoft.com/office/officeart/2005/8/layout/default#1"/>
    <dgm:cxn modelId="{2BF3E780-239F-464F-9080-B3C6401A1BF9}" srcId="{EA30477E-2484-413F-ACD2-0E56CFDE886F}" destId="{B8D8A7D2-4078-40D0-ADCD-70AF37918796}" srcOrd="1" destOrd="0" parTransId="{C4D8592C-DA58-4D6A-8571-2B0EA5341B04}" sibTransId="{604FD2F5-AFCF-4B8E-89D4-59C724683555}"/>
    <dgm:cxn modelId="{3EEC13A8-3B7E-4F49-9B17-E6936969A962}" type="presOf" srcId="{67EBC835-21D7-4DD1-AA30-817531EAB665}" destId="{DDFD6A40-A3C4-4BC9-B11A-2024605E9789}" srcOrd="0" destOrd="0" presId="urn:microsoft.com/office/officeart/2005/8/layout/default#1"/>
    <dgm:cxn modelId="{742BA33A-E13A-41F5-A4A0-946D71867761}" srcId="{EA30477E-2484-413F-ACD2-0E56CFDE886F}" destId="{F0E28F69-0F8E-4E20-919F-FDED29769D70}" srcOrd="3" destOrd="0" parTransId="{4374158C-DE29-4D9B-AF07-98DBAB865D26}" sibTransId="{43FCDD4C-4D81-41BF-9482-2C54373218D1}"/>
    <dgm:cxn modelId="{F8753125-93DB-45F0-9384-6D4298762EE0}" type="presParOf" srcId="{803BCC1B-7944-4BC9-82C8-2A4FCD9CF27A}" destId="{DDFD6A40-A3C4-4BC9-B11A-2024605E9789}" srcOrd="0" destOrd="0" presId="urn:microsoft.com/office/officeart/2005/8/layout/default#1"/>
    <dgm:cxn modelId="{122D337F-0952-4E5C-AA80-295C49665B8A}" type="presParOf" srcId="{803BCC1B-7944-4BC9-82C8-2A4FCD9CF27A}" destId="{C46B011E-2C16-487A-8EB3-3441AF43A538}" srcOrd="1" destOrd="0" presId="urn:microsoft.com/office/officeart/2005/8/layout/default#1"/>
    <dgm:cxn modelId="{3369EB17-75EC-4075-8FD8-69E869DD81D5}" type="presParOf" srcId="{803BCC1B-7944-4BC9-82C8-2A4FCD9CF27A}" destId="{ECF10E44-BA85-4EAB-8127-19362D981710}" srcOrd="2" destOrd="0" presId="urn:microsoft.com/office/officeart/2005/8/layout/default#1"/>
    <dgm:cxn modelId="{E8330AD1-5301-4A1C-852F-873B06B6FEF6}" type="presParOf" srcId="{803BCC1B-7944-4BC9-82C8-2A4FCD9CF27A}" destId="{479C9E5C-4610-47B7-9C5A-8E5182C1F853}" srcOrd="3" destOrd="0" presId="urn:microsoft.com/office/officeart/2005/8/layout/default#1"/>
    <dgm:cxn modelId="{4E93B506-D768-4D56-9322-2475BC91D020}" type="presParOf" srcId="{803BCC1B-7944-4BC9-82C8-2A4FCD9CF27A}" destId="{79FA3E6E-99DA-444E-AD37-9FD72477CB15}" srcOrd="4" destOrd="0" presId="urn:microsoft.com/office/officeart/2005/8/layout/default#1"/>
    <dgm:cxn modelId="{E59DD9C4-EC00-40C1-BF30-2BFAC6340CE0}" type="presParOf" srcId="{803BCC1B-7944-4BC9-82C8-2A4FCD9CF27A}" destId="{0C7DFB42-26E6-4CD4-93FF-EFED5B1F7605}" srcOrd="5" destOrd="0" presId="urn:microsoft.com/office/officeart/2005/8/layout/default#1"/>
    <dgm:cxn modelId="{552C0A4C-ED26-43BB-B2CF-511127CA74A7}" type="presParOf" srcId="{803BCC1B-7944-4BC9-82C8-2A4FCD9CF27A}" destId="{19425C35-8384-40A1-8539-252FCEAEBB8A}" srcOrd="6"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D6A40-A3C4-4BC9-B11A-2024605E9789}">
      <dsp:nvSpPr>
        <dsp:cNvPr id="0" name=""/>
        <dsp:cNvSpPr/>
      </dsp:nvSpPr>
      <dsp:spPr>
        <a:xfrm>
          <a:off x="51492" y="889"/>
          <a:ext cx="3569675" cy="214180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latin typeface="Andalus" pitchFamily="18" charset="-78"/>
              <a:cs typeface="Andalus" pitchFamily="18" charset="-78"/>
            </a:rPr>
            <a:t>Vulnerability assessment of cities at the city level</a:t>
          </a:r>
          <a:endParaRPr lang="en-US" sz="2400" kern="1200" dirty="0">
            <a:latin typeface="Andalus" pitchFamily="18" charset="-78"/>
            <a:cs typeface="Andalus" pitchFamily="18" charset="-78"/>
          </a:endParaRPr>
        </a:p>
      </dsp:txBody>
      <dsp:txXfrm>
        <a:off x="51492" y="889"/>
        <a:ext cx="3569675" cy="2141805"/>
      </dsp:txXfrm>
    </dsp:sp>
    <dsp:sp modelId="{ECF10E44-BA85-4EAB-8127-19362D981710}">
      <dsp:nvSpPr>
        <dsp:cNvPr id="0" name=""/>
        <dsp:cNvSpPr/>
      </dsp:nvSpPr>
      <dsp:spPr>
        <a:xfrm>
          <a:off x="4230975" y="1445"/>
          <a:ext cx="3569675" cy="2141805"/>
        </a:xfrm>
        <a:prstGeom prst="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latin typeface="Andalus" pitchFamily="18" charset="-78"/>
              <a:cs typeface="Andalus" pitchFamily="18" charset="-78"/>
            </a:rPr>
            <a:t>Incorporation of prudent climate and disaster  resilient plan into City Development Plan &amp; Master Plan</a:t>
          </a:r>
          <a:endParaRPr lang="en-IN" sz="2400" kern="1200" dirty="0">
            <a:latin typeface="Andalus" pitchFamily="18" charset="-78"/>
            <a:cs typeface="Andalus" pitchFamily="18" charset="-78"/>
          </a:endParaRPr>
        </a:p>
      </dsp:txBody>
      <dsp:txXfrm>
        <a:off x="4230975" y="1445"/>
        <a:ext cx="3569675" cy="2141805"/>
      </dsp:txXfrm>
    </dsp:sp>
    <dsp:sp modelId="{79FA3E6E-99DA-444E-AD37-9FD72477CB15}">
      <dsp:nvSpPr>
        <dsp:cNvPr id="0" name=""/>
        <dsp:cNvSpPr/>
      </dsp:nvSpPr>
      <dsp:spPr>
        <a:xfrm>
          <a:off x="184391" y="2501664"/>
          <a:ext cx="3569675" cy="2141805"/>
        </a:xfrm>
        <a:prstGeom prst="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latin typeface="Andalus" pitchFamily="18" charset="-78"/>
              <a:cs typeface="Andalus" pitchFamily="18" charset="-78"/>
            </a:rPr>
            <a:t>Strengthen strategic Role of ULBs to bring more investment</a:t>
          </a:r>
          <a:endParaRPr lang="en-US" sz="2400" kern="1200" dirty="0">
            <a:latin typeface="Andalus" pitchFamily="18" charset="-78"/>
            <a:cs typeface="Andalus" pitchFamily="18" charset="-78"/>
          </a:endParaRPr>
        </a:p>
      </dsp:txBody>
      <dsp:txXfrm>
        <a:off x="184391" y="2501664"/>
        <a:ext cx="3569675" cy="2141805"/>
      </dsp:txXfrm>
    </dsp:sp>
    <dsp:sp modelId="{19425C35-8384-40A1-8539-252FCEAEBB8A}">
      <dsp:nvSpPr>
        <dsp:cNvPr id="0" name=""/>
        <dsp:cNvSpPr/>
      </dsp:nvSpPr>
      <dsp:spPr>
        <a:xfrm>
          <a:off x="4230975" y="2500218"/>
          <a:ext cx="3569675" cy="2141805"/>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latin typeface="Andalus" pitchFamily="18" charset="-78"/>
              <a:cs typeface="Andalus" pitchFamily="18" charset="-78"/>
            </a:rPr>
            <a:t>Mainstreaming  of climate concerns in many other related initiatives</a:t>
          </a:r>
        </a:p>
      </dsp:txBody>
      <dsp:txXfrm>
        <a:off x="4230975" y="2500218"/>
        <a:ext cx="3569675" cy="2141805"/>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BC0A2AB-9E55-412A-9124-E5A9BD8170C1}" type="datetimeFigureOut">
              <a:rPr lang="en-US" smtClean="0"/>
              <a:t>9/9/2014</a:t>
            </a:fld>
            <a:endParaRPr lang="en-IN"/>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A95F1BF-0A45-4665-9C38-1C7DC4FF8AF9}" type="slidenum">
              <a:rPr lang="en-IN" smtClean="0"/>
              <a:t>‹#›</a:t>
            </a:fld>
            <a:endParaRPr lang="en-IN"/>
          </a:p>
        </p:txBody>
      </p:sp>
    </p:spTree>
    <p:extLst>
      <p:ext uri="{BB962C8B-B14F-4D97-AF65-F5344CB8AC3E}">
        <p14:creationId xmlns:p14="http://schemas.microsoft.com/office/powerpoint/2010/main" val="163410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A7AFE6-64F9-4EFC-8471-C4B12EB643CE}" type="datetimeFigureOut">
              <a:rPr lang="en-IN" smtClean="0"/>
              <a:pPr/>
              <a:t>09-09-2014</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0D2A0A-C4FF-4C35-922F-D73C2F566FEE}" type="slidenum">
              <a:rPr lang="en-IN" smtClean="0"/>
              <a:pPr/>
              <a:t>‹#›</a:t>
            </a:fld>
            <a:endParaRPr lang="en-IN"/>
          </a:p>
        </p:txBody>
      </p:sp>
    </p:spTree>
    <p:extLst>
      <p:ext uri="{BB962C8B-B14F-4D97-AF65-F5344CB8AC3E}">
        <p14:creationId xmlns:p14="http://schemas.microsoft.com/office/powerpoint/2010/main" val="2364334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D40D2A0A-C4FF-4C35-922F-D73C2F566FEE}" type="slidenum">
              <a:rPr lang="en-IN" smtClean="0"/>
              <a:pPr/>
              <a:t>22</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D40D2A0A-C4FF-4C35-922F-D73C2F566FEE}" type="slidenum">
              <a:rPr lang="en-IN" smtClean="0"/>
              <a:pPr/>
              <a:t>34</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solidFill>
                  <a:schemeClr val="accent5">
                    <a:lumMod val="25000"/>
                  </a:schemeClr>
                </a:solidFill>
              </a:rPr>
              <a:t>Sensitizing state governments for engaging them in the process Climate Resilient Cities</a:t>
            </a:r>
          </a:p>
          <a:p>
            <a:pPr>
              <a:defRPr/>
            </a:pPr>
            <a:r>
              <a:rPr lang="en-US" dirty="0" smtClean="0">
                <a:cs typeface="Arial" pitchFamily="34" charset="0"/>
              </a:rPr>
              <a:t>Project </a:t>
            </a:r>
            <a:r>
              <a:rPr lang="en-US" dirty="0" err="1" smtClean="0">
                <a:cs typeface="Arial" pitchFamily="34" charset="0"/>
              </a:rPr>
              <a:t>leve</a:t>
            </a:r>
            <a:r>
              <a:rPr lang="en-US" dirty="0" smtClean="0">
                <a:cs typeface="Arial" pitchFamily="34" charset="0"/>
              </a:rPr>
              <a:t>; The execution of particular activity or set of activities, whose basic objectives and parameters have already been set</a:t>
            </a:r>
          </a:p>
          <a:p>
            <a:pPr>
              <a:defRPr/>
            </a:pPr>
            <a:endParaRPr lang="en-US" dirty="0" smtClean="0"/>
          </a:p>
          <a:p>
            <a:pPr>
              <a:defRPr/>
            </a:pPr>
            <a:r>
              <a:rPr lang="en-US" dirty="0" smtClean="0"/>
              <a:t>Why Project level matters?</a:t>
            </a:r>
          </a:p>
          <a:p>
            <a:pPr>
              <a:defRPr/>
            </a:pPr>
            <a:r>
              <a:rPr lang="en-US" dirty="0" smtClean="0"/>
              <a:t>There r 2 ways in which CC is relevant to projects (vice versa). </a:t>
            </a:r>
          </a:p>
          <a:p>
            <a:pPr>
              <a:defRPr/>
            </a:pPr>
            <a:r>
              <a:rPr lang="en-US" dirty="0" smtClean="0"/>
              <a:t>First of all projects may be </a:t>
            </a:r>
            <a:r>
              <a:rPr lang="en-US" dirty="0" err="1" smtClean="0"/>
              <a:t>vul</a:t>
            </a:r>
            <a:r>
              <a:rPr lang="en-US" dirty="0" smtClean="0"/>
              <a:t>. to the impacts of CC (floods or sea level rise damaging infra)</a:t>
            </a:r>
          </a:p>
          <a:p>
            <a:pPr>
              <a:defRPr/>
            </a:pPr>
            <a:r>
              <a:rPr lang="en-US" dirty="0" err="1" smtClean="0"/>
              <a:t>Secnd</a:t>
            </a:r>
            <a:r>
              <a:rPr lang="en-US" dirty="0" smtClean="0"/>
              <a:t>, projects may increase or decrease the vulnerability of natural </a:t>
            </a:r>
            <a:r>
              <a:rPr lang="en-US" dirty="0" err="1" smtClean="0"/>
              <a:t>nd</a:t>
            </a:r>
            <a:r>
              <a:rPr lang="en-US" dirty="0" smtClean="0"/>
              <a:t> human systems to CC</a:t>
            </a:r>
          </a:p>
          <a:p>
            <a:pPr>
              <a:defRPr/>
            </a:pPr>
            <a:r>
              <a:rPr lang="en-US" dirty="0" smtClean="0"/>
              <a:t>NDMA is already looking  for mainstreaming DRR in flagship </a:t>
            </a:r>
            <a:r>
              <a:rPr lang="en-US" dirty="0" err="1" smtClean="0"/>
              <a:t>prog</a:t>
            </a:r>
            <a:r>
              <a:rPr lang="en-US" dirty="0" smtClean="0"/>
              <a:t> . Of Govt. of India</a:t>
            </a:r>
            <a:endParaRPr lang="en-US" dirty="0"/>
          </a:p>
        </p:txBody>
      </p:sp>
      <p:sp>
        <p:nvSpPr>
          <p:cNvPr id="43012" name="Slide Number Placeholder 3"/>
          <p:cNvSpPr>
            <a:spLocks noGrp="1"/>
          </p:cNvSpPr>
          <p:nvPr>
            <p:ph type="sldNum" sz="quarter" idx="5"/>
          </p:nvPr>
        </p:nvSpPr>
        <p:spPr/>
        <p:txBody>
          <a:bodyPr/>
          <a:lstStyle/>
          <a:p>
            <a:pPr>
              <a:defRPr/>
            </a:pPr>
            <a:fld id="{88DEC562-398F-412A-8C72-9659D8B1CEA4}" type="slidenum">
              <a:rPr lang="en-US" smtClean="0"/>
              <a:pPr>
                <a:defRPr/>
              </a:pPr>
              <a:t>48</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DD71302E-D1C7-43CA-A027-B3501A067B91}" type="datetimeFigureOut">
              <a:rPr lang="en-US" smtClean="0"/>
              <a:pPr/>
              <a:t>9/9/2014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BAFD705-11EB-4DF5-A38E-770A0BA97F2B}" type="slidenum">
              <a:rPr lang="en-IN" smtClean="0"/>
              <a:pPr/>
              <a:t>‹#›</a:t>
            </a:fld>
            <a:endParaRPr lang="en-IN"/>
          </a:p>
        </p:txBody>
      </p:sp>
      <p:pic>
        <p:nvPicPr>
          <p:cNvPr id="7" name="Picture 3" descr="J0145707"/>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214282" y="6000768"/>
            <a:ext cx="3080860" cy="668714"/>
          </a:xfrm>
          <a:prstGeom prst="rect">
            <a:avLst/>
          </a:prstGeom>
          <a:noFill/>
          <a:ln w="0" algn="in">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D71302E-D1C7-43CA-A027-B3501A067B91}" type="datetimeFigureOut">
              <a:rPr lang="en-US" smtClean="0"/>
              <a:pPr/>
              <a:t>9/9/2014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BAFD705-11EB-4DF5-A38E-770A0BA97F2B}" type="slidenum">
              <a:rPr lang="en-IN" smtClean="0"/>
              <a:pPr/>
              <a:t>‹#›</a:t>
            </a:fld>
            <a:endParaRPr lang="en-IN"/>
          </a:p>
        </p:txBody>
      </p:sp>
      <p:pic>
        <p:nvPicPr>
          <p:cNvPr id="7" name="Picture 3" descr="J0145707"/>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214282" y="6000768"/>
            <a:ext cx="3080860" cy="668714"/>
          </a:xfrm>
          <a:prstGeom prst="rect">
            <a:avLst/>
          </a:prstGeom>
          <a:noFill/>
          <a:ln w="0" algn="in">
            <a:noFill/>
            <a:miter lim="800000"/>
            <a:headEnd/>
            <a:tailEnd/>
          </a:ln>
        </p:spPr>
      </p:pic>
      <p:sp>
        <p:nvSpPr>
          <p:cNvPr id="8" name="Title 1"/>
          <p:cNvSpPr txBox="1">
            <a:spLocks/>
          </p:cNvSpPr>
          <p:nvPr userDrawn="1"/>
        </p:nvSpPr>
        <p:spPr>
          <a:xfrm>
            <a:off x="457200" y="274638"/>
            <a:ext cx="8229600" cy="868346"/>
          </a:xfrm>
          <a:prstGeom prst="rect">
            <a:avLst/>
          </a:prstGeom>
        </p:spPr>
        <p:style>
          <a:lnRef idx="0">
            <a:schemeClr val="accent3"/>
          </a:lnRef>
          <a:fillRef idx="3">
            <a:schemeClr val="accent3"/>
          </a:fillRef>
          <a:effectRef idx="3">
            <a:schemeClr val="accent3"/>
          </a:effectRef>
          <a:fontRef idx="none"/>
        </p:style>
        <p:txBody>
          <a:bodyPr vert="horz" lIns="91440" tIns="45720" rIns="91440" bIns="45720" rtlCol="0" anchor="ctr">
            <a:normAutofit/>
          </a:bodyPr>
          <a:lstStyle>
            <a:lvl1pPr algn="ctr" defTabSz="914400" rtl="0" eaLnBrk="1" latinLnBrk="0" hangingPunct="1">
              <a:spcBef>
                <a:spcPct val="0"/>
              </a:spcBef>
              <a:buNone/>
              <a:defRPr lang="en-IN" sz="2800" b="1"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smtClean="0">
                <a:ln>
                  <a:noFill/>
                </a:ln>
                <a:solidFill>
                  <a:schemeClr val="tx1"/>
                </a:solidFill>
                <a:effectLst/>
                <a:uLnTx/>
                <a:uFillTx/>
                <a:latin typeface="+mj-lt"/>
                <a:ea typeface="+mj-ea"/>
                <a:cs typeface="+mj-cs"/>
              </a:rPr>
              <a:t>Click to edit Master title style</a:t>
            </a:r>
            <a:endParaRPr kumimoji="0" lang="en-IN" sz="28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D71302E-D1C7-43CA-A027-B3501A067B91}" type="datetimeFigureOut">
              <a:rPr lang="en-US" smtClean="0"/>
              <a:pPr/>
              <a:t>9/9/2014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BAFD705-11EB-4DF5-A38E-770A0BA97F2B}" type="slidenum">
              <a:rPr lang="en-IN" smtClean="0"/>
              <a:pPr/>
              <a:t>‹#›</a:t>
            </a:fld>
            <a:endParaRPr lang="en-IN"/>
          </a:p>
        </p:txBody>
      </p:sp>
      <p:pic>
        <p:nvPicPr>
          <p:cNvPr id="7" name="Picture 3" descr="J0145707"/>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214282" y="6000768"/>
            <a:ext cx="3080860" cy="668714"/>
          </a:xfrm>
          <a:prstGeom prst="rect">
            <a:avLst/>
          </a:prstGeom>
          <a:noFill/>
          <a:ln w="0" algn="in">
            <a:noFill/>
            <a:miter lim="800000"/>
            <a:headEnd/>
            <a:tailEnd/>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DD71302E-D1C7-43CA-A027-B3501A067B91}" type="datetimeFigureOut">
              <a:rPr lang="en-US" smtClean="0"/>
              <a:pPr/>
              <a:t>9/9/2014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BAFD705-11EB-4DF5-A38E-770A0BA97F2B}" type="slidenum">
              <a:rPr lang="en-IN" smtClean="0"/>
              <a:pPr/>
              <a:t>‹#›</a:t>
            </a:fld>
            <a:endParaRPr lang="en-I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DA61289F-77DD-4D73-B138-6200A1A0E3E9}" type="datetimeFigureOut">
              <a:rPr lang="en-US" smtClean="0"/>
              <a:t>9/9/2014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0C7F3F2-BBE1-408B-B05E-8DA8CBF94992}" type="slidenum">
              <a:rPr lang="en-IN" smtClean="0"/>
              <a:t>‹#›</a:t>
            </a:fld>
            <a:endParaRPr lang="en-I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A61289F-77DD-4D73-B138-6200A1A0E3E9}" type="datetimeFigureOut">
              <a:rPr lang="en-US" smtClean="0"/>
              <a:t>9/9/2014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0C7F3F2-BBE1-408B-B05E-8DA8CBF94992}" type="slidenum">
              <a:rPr lang="en-IN" smtClean="0"/>
              <a:t>‹#›</a:t>
            </a:fld>
            <a:endParaRPr lang="en-I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61289F-77DD-4D73-B138-6200A1A0E3E9}" type="datetimeFigureOut">
              <a:rPr lang="en-US" smtClean="0"/>
              <a:t>9/9/2014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0C7F3F2-BBE1-408B-B05E-8DA8CBF94992}" type="slidenum">
              <a:rPr lang="en-IN" smtClean="0"/>
              <a:t>‹#›</a:t>
            </a:fld>
            <a:endParaRPr lang="en-I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DA61289F-77DD-4D73-B138-6200A1A0E3E9}" type="datetimeFigureOut">
              <a:rPr lang="en-US" smtClean="0"/>
              <a:t>9/9/2014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0C7F3F2-BBE1-408B-B05E-8DA8CBF94992}" type="slidenum">
              <a:rPr lang="en-IN" smtClean="0"/>
              <a:t>‹#›</a:t>
            </a:fld>
            <a:endParaRPr lang="en-I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DA61289F-77DD-4D73-B138-6200A1A0E3E9}" type="datetimeFigureOut">
              <a:rPr lang="en-US" smtClean="0"/>
              <a:t>9/9/2014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0C7F3F2-BBE1-408B-B05E-8DA8CBF94992}" type="slidenum">
              <a:rPr lang="en-IN" smtClean="0"/>
              <a:t>‹#›</a:t>
            </a:fld>
            <a:endParaRPr lang="en-I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DA61289F-77DD-4D73-B138-6200A1A0E3E9}" type="datetimeFigureOut">
              <a:rPr lang="en-US" smtClean="0"/>
              <a:t>9/9/2014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0C7F3F2-BBE1-408B-B05E-8DA8CBF94992}" type="slidenum">
              <a:rPr lang="en-IN" smtClean="0"/>
              <a:t>‹#›</a:t>
            </a:fld>
            <a:endParaRPr lang="en-I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61289F-77DD-4D73-B138-6200A1A0E3E9}" type="datetimeFigureOut">
              <a:rPr lang="en-US" smtClean="0"/>
              <a:t>9/9/2014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0C7F3F2-BBE1-408B-B05E-8DA8CBF94992}" type="slidenum">
              <a:rPr lang="en-IN" smtClean="0"/>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Date Placeholder 3"/>
          <p:cNvSpPr>
            <a:spLocks noGrp="1"/>
          </p:cNvSpPr>
          <p:nvPr>
            <p:ph type="dt" sz="half" idx="10"/>
          </p:nvPr>
        </p:nvSpPr>
        <p:spPr/>
        <p:txBody>
          <a:bodyPr/>
          <a:lstStyle/>
          <a:p>
            <a:fld id="{DD71302E-D1C7-43CA-A027-B3501A067B91}" type="datetimeFigureOut">
              <a:rPr lang="en-US" smtClean="0"/>
              <a:pPr/>
              <a:t>9/9/2014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BAFD705-11EB-4DF5-A38E-770A0BA97F2B}" type="slidenum">
              <a:rPr lang="en-IN" smtClean="0"/>
              <a:pPr/>
              <a:t>‹#›</a:t>
            </a:fld>
            <a:endParaRPr lang="en-IN"/>
          </a:p>
        </p:txBody>
      </p:sp>
      <p:pic>
        <p:nvPicPr>
          <p:cNvPr id="7" name="Picture 3" descr="J0145707"/>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214282" y="6000768"/>
            <a:ext cx="3080860" cy="668714"/>
          </a:xfrm>
          <a:prstGeom prst="rect">
            <a:avLst/>
          </a:prstGeom>
          <a:noFill/>
          <a:ln w="0" algn="in">
            <a:noFill/>
            <a:miter lim="800000"/>
            <a:headEnd/>
            <a:tailEnd/>
          </a:ln>
        </p:spPr>
      </p:pic>
      <p:sp>
        <p:nvSpPr>
          <p:cNvPr id="8" name="Title 1"/>
          <p:cNvSpPr>
            <a:spLocks noGrp="1"/>
          </p:cNvSpPr>
          <p:nvPr>
            <p:ph type="title"/>
          </p:nvPr>
        </p:nvSpPr>
        <p:spPr>
          <a:xfrm>
            <a:off x="457200" y="274638"/>
            <a:ext cx="8229600" cy="868346"/>
          </a:xfrm>
        </p:spPr>
        <p:style>
          <a:lnRef idx="0">
            <a:schemeClr val="accent3"/>
          </a:lnRef>
          <a:fillRef idx="3">
            <a:schemeClr val="accent3"/>
          </a:fillRef>
          <a:effectRef idx="3">
            <a:schemeClr val="accent3"/>
          </a:effectRef>
          <a:fontRef idx="none"/>
        </p:style>
        <p:txBody>
          <a:bodyPr vert="horz" lIns="91440" tIns="45720" rIns="91440" bIns="45720" rtlCol="0" anchor="ctr">
            <a:normAutofit/>
          </a:bodyPr>
          <a:lstStyle>
            <a:lvl1pPr algn="ctr" defTabSz="914400" rtl="0" eaLnBrk="1" latinLnBrk="0" hangingPunct="1">
              <a:spcBef>
                <a:spcPct val="0"/>
              </a:spcBef>
              <a:buNone/>
              <a:defRPr lang="en-IN" sz="2800" b="1" kern="1200">
                <a:solidFill>
                  <a:schemeClr val="tx1"/>
                </a:solidFill>
                <a:latin typeface="+mj-lt"/>
                <a:ea typeface="+mj-ea"/>
                <a:cs typeface="+mj-cs"/>
              </a:defRPr>
            </a:lvl1pPr>
          </a:lstStyle>
          <a:p>
            <a:r>
              <a:rPr lang="en-US" dirty="0" smtClean="0"/>
              <a:t>Click to edit Master title style</a:t>
            </a:r>
            <a:endParaRPr lang="en-IN"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61289F-77DD-4D73-B138-6200A1A0E3E9}" type="datetimeFigureOut">
              <a:rPr lang="en-US" smtClean="0"/>
              <a:t>9/9/2014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0C7F3F2-BBE1-408B-B05E-8DA8CBF94992}" type="slidenum">
              <a:rPr lang="en-IN" smtClean="0"/>
              <a:t>‹#›</a:t>
            </a:fld>
            <a:endParaRPr lang="en-I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61289F-77DD-4D73-B138-6200A1A0E3E9}" type="datetimeFigureOut">
              <a:rPr lang="en-US" smtClean="0"/>
              <a:t>9/9/2014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0C7F3F2-BBE1-408B-B05E-8DA8CBF94992}" type="slidenum">
              <a:rPr lang="en-IN" smtClean="0"/>
              <a:t>‹#›</a:t>
            </a:fld>
            <a:endParaRPr lang="en-I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A61289F-77DD-4D73-B138-6200A1A0E3E9}" type="datetimeFigureOut">
              <a:rPr lang="en-US" smtClean="0"/>
              <a:t>9/9/2014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0C7F3F2-BBE1-408B-B05E-8DA8CBF94992}" type="slidenum">
              <a:rPr lang="en-IN" smtClean="0"/>
              <a:t>‹#›</a:t>
            </a:fld>
            <a:endParaRPr lang="en-I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A61289F-77DD-4D73-B138-6200A1A0E3E9}" type="datetimeFigureOut">
              <a:rPr lang="en-US" smtClean="0"/>
              <a:t>9/9/2014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0C7F3F2-BBE1-408B-B05E-8DA8CBF94992}" type="slidenum">
              <a:rPr lang="en-IN" smtClean="0"/>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71302E-D1C7-43CA-A027-B3501A067B91}" type="datetimeFigureOut">
              <a:rPr lang="en-US" smtClean="0"/>
              <a:pPr/>
              <a:t>9/9/2014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BAFD705-11EB-4DF5-A38E-770A0BA97F2B}" type="slidenum">
              <a:rPr lang="en-IN" smtClean="0"/>
              <a:pPr/>
              <a:t>‹#›</a:t>
            </a:fld>
            <a:endParaRPr lang="en-IN"/>
          </a:p>
        </p:txBody>
      </p:sp>
      <p:pic>
        <p:nvPicPr>
          <p:cNvPr id="7" name="Picture 3" descr="J0145707"/>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214282" y="6000768"/>
            <a:ext cx="3080860" cy="668714"/>
          </a:xfrm>
          <a:prstGeom prst="rect">
            <a:avLst/>
          </a:prstGeom>
          <a:noFill/>
          <a:ln w="0" algn="in">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DD71302E-D1C7-43CA-A027-B3501A067B91}" type="datetimeFigureOut">
              <a:rPr lang="en-US" smtClean="0"/>
              <a:pPr/>
              <a:t>9/9/2014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BAFD705-11EB-4DF5-A38E-770A0BA97F2B}" type="slidenum">
              <a:rPr lang="en-IN" smtClean="0"/>
              <a:pPr/>
              <a:t>‹#›</a:t>
            </a:fld>
            <a:endParaRPr lang="en-IN"/>
          </a:p>
        </p:txBody>
      </p:sp>
      <p:pic>
        <p:nvPicPr>
          <p:cNvPr id="8" name="Picture 3" descr="J0145707"/>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214282" y="6000768"/>
            <a:ext cx="3080860" cy="668714"/>
          </a:xfrm>
          <a:prstGeom prst="rect">
            <a:avLst/>
          </a:prstGeom>
          <a:noFill/>
          <a:ln w="0" algn="in">
            <a:noFill/>
            <a:miter lim="800000"/>
            <a:headEnd/>
            <a:tailEnd/>
          </a:ln>
        </p:spPr>
      </p:pic>
      <p:sp>
        <p:nvSpPr>
          <p:cNvPr id="9" name="Title 1"/>
          <p:cNvSpPr txBox="1">
            <a:spLocks/>
          </p:cNvSpPr>
          <p:nvPr userDrawn="1"/>
        </p:nvSpPr>
        <p:spPr>
          <a:xfrm>
            <a:off x="457200" y="274638"/>
            <a:ext cx="8229600" cy="868346"/>
          </a:xfrm>
          <a:prstGeom prst="rect">
            <a:avLst/>
          </a:prstGeom>
        </p:spPr>
        <p:style>
          <a:lnRef idx="0">
            <a:schemeClr val="accent3"/>
          </a:lnRef>
          <a:fillRef idx="3">
            <a:schemeClr val="accent3"/>
          </a:fillRef>
          <a:effectRef idx="3">
            <a:schemeClr val="accent3"/>
          </a:effectRef>
          <a:fontRef idx="none"/>
        </p:style>
        <p:txBody>
          <a:bodyPr vert="horz" lIns="91440" tIns="45720" rIns="91440" bIns="45720" rtlCol="0" anchor="ctr">
            <a:normAutofit/>
          </a:bodyPr>
          <a:lstStyle>
            <a:lvl1pPr algn="ctr" defTabSz="914400" rtl="0" eaLnBrk="1" latinLnBrk="0" hangingPunct="1">
              <a:spcBef>
                <a:spcPct val="0"/>
              </a:spcBef>
              <a:buNone/>
              <a:defRPr lang="en-IN" sz="2800" b="1"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smtClean="0">
                <a:ln>
                  <a:noFill/>
                </a:ln>
                <a:solidFill>
                  <a:schemeClr val="tx1"/>
                </a:solidFill>
                <a:effectLst/>
                <a:uLnTx/>
                <a:uFillTx/>
                <a:latin typeface="+mj-lt"/>
                <a:ea typeface="+mj-ea"/>
                <a:cs typeface="+mj-cs"/>
              </a:rPr>
              <a:t>Click to edit Master title style</a:t>
            </a:r>
            <a:endParaRPr kumimoji="0" lang="en-IN" sz="28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DD71302E-D1C7-43CA-A027-B3501A067B91}" type="datetimeFigureOut">
              <a:rPr lang="en-US" smtClean="0"/>
              <a:pPr/>
              <a:t>9/9/2014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BAFD705-11EB-4DF5-A38E-770A0BA97F2B}" type="slidenum">
              <a:rPr lang="en-IN" smtClean="0"/>
              <a:pPr/>
              <a:t>‹#›</a:t>
            </a:fld>
            <a:endParaRPr lang="en-IN"/>
          </a:p>
        </p:txBody>
      </p:sp>
      <p:pic>
        <p:nvPicPr>
          <p:cNvPr id="10" name="Picture 3" descr="J0145707"/>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214282" y="6000768"/>
            <a:ext cx="3080860" cy="668714"/>
          </a:xfrm>
          <a:prstGeom prst="rect">
            <a:avLst/>
          </a:prstGeom>
          <a:noFill/>
          <a:ln w="0" algn="in">
            <a:noFill/>
            <a:miter lim="800000"/>
            <a:headEnd/>
            <a:tailEnd/>
          </a:ln>
        </p:spPr>
      </p:pic>
      <p:sp>
        <p:nvSpPr>
          <p:cNvPr id="11" name="Title 1"/>
          <p:cNvSpPr txBox="1">
            <a:spLocks/>
          </p:cNvSpPr>
          <p:nvPr userDrawn="1"/>
        </p:nvSpPr>
        <p:spPr>
          <a:xfrm>
            <a:off x="457200" y="274638"/>
            <a:ext cx="8229600" cy="868346"/>
          </a:xfrm>
          <a:prstGeom prst="rect">
            <a:avLst/>
          </a:prstGeom>
        </p:spPr>
        <p:style>
          <a:lnRef idx="0">
            <a:schemeClr val="accent3"/>
          </a:lnRef>
          <a:fillRef idx="3">
            <a:schemeClr val="accent3"/>
          </a:fillRef>
          <a:effectRef idx="3">
            <a:schemeClr val="accent3"/>
          </a:effectRef>
          <a:fontRef idx="none"/>
        </p:style>
        <p:txBody>
          <a:bodyPr vert="horz" lIns="91440" tIns="45720" rIns="91440" bIns="45720" rtlCol="0" anchor="ctr">
            <a:normAutofit/>
          </a:bodyPr>
          <a:lstStyle>
            <a:lvl1pPr algn="ctr" defTabSz="914400" rtl="0" eaLnBrk="1" latinLnBrk="0" hangingPunct="1">
              <a:spcBef>
                <a:spcPct val="0"/>
              </a:spcBef>
              <a:buNone/>
              <a:defRPr lang="en-IN" sz="2800" b="1"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IN" sz="28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D71302E-D1C7-43CA-A027-B3501A067B91}" type="datetimeFigureOut">
              <a:rPr lang="en-US" smtClean="0"/>
              <a:pPr/>
              <a:t>9/9/2014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BAFD705-11EB-4DF5-A38E-770A0BA97F2B}" type="slidenum">
              <a:rPr lang="en-IN" smtClean="0"/>
              <a:pPr/>
              <a:t>‹#›</a:t>
            </a:fld>
            <a:endParaRPr lang="en-IN"/>
          </a:p>
        </p:txBody>
      </p:sp>
      <p:pic>
        <p:nvPicPr>
          <p:cNvPr id="6" name="Picture 3" descr="J0145707"/>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214282" y="6000768"/>
            <a:ext cx="3080860" cy="668714"/>
          </a:xfrm>
          <a:prstGeom prst="rect">
            <a:avLst/>
          </a:prstGeom>
          <a:noFill/>
          <a:ln w="0" algn="in">
            <a:noFill/>
            <a:miter lim="800000"/>
            <a:headEnd/>
            <a:tailEnd/>
          </a:ln>
        </p:spPr>
      </p:pic>
      <p:sp>
        <p:nvSpPr>
          <p:cNvPr id="7" name="Title 1"/>
          <p:cNvSpPr txBox="1">
            <a:spLocks/>
          </p:cNvSpPr>
          <p:nvPr userDrawn="1"/>
        </p:nvSpPr>
        <p:spPr>
          <a:xfrm>
            <a:off x="457200" y="274638"/>
            <a:ext cx="8229600" cy="868346"/>
          </a:xfrm>
          <a:prstGeom prst="rect">
            <a:avLst/>
          </a:prstGeom>
        </p:spPr>
        <p:style>
          <a:lnRef idx="0">
            <a:schemeClr val="accent3"/>
          </a:lnRef>
          <a:fillRef idx="3">
            <a:schemeClr val="accent3"/>
          </a:fillRef>
          <a:effectRef idx="3">
            <a:schemeClr val="accent3"/>
          </a:effectRef>
          <a:fontRef idx="none"/>
        </p:style>
        <p:txBody>
          <a:bodyPr vert="horz" lIns="91440" tIns="45720" rIns="91440" bIns="45720" rtlCol="0" anchor="ctr">
            <a:normAutofit/>
          </a:bodyPr>
          <a:lstStyle>
            <a:lvl1pPr algn="ctr" defTabSz="914400" rtl="0" eaLnBrk="1" latinLnBrk="0" hangingPunct="1">
              <a:spcBef>
                <a:spcPct val="0"/>
              </a:spcBef>
              <a:buNone/>
              <a:defRPr lang="en-IN" sz="2800" b="1"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smtClean="0">
                <a:ln>
                  <a:noFill/>
                </a:ln>
                <a:solidFill>
                  <a:schemeClr val="tx1"/>
                </a:solidFill>
                <a:effectLst/>
                <a:uLnTx/>
                <a:uFillTx/>
                <a:latin typeface="+mj-lt"/>
                <a:ea typeface="+mj-ea"/>
                <a:cs typeface="+mj-cs"/>
              </a:rPr>
              <a:t>Click to edit Master title style</a:t>
            </a:r>
            <a:endParaRPr kumimoji="0" lang="en-IN" sz="28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71302E-D1C7-43CA-A027-B3501A067B91}" type="datetimeFigureOut">
              <a:rPr lang="en-US" smtClean="0"/>
              <a:pPr/>
              <a:t>9/9/2014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BAFD705-11EB-4DF5-A38E-770A0BA97F2B}" type="slidenum">
              <a:rPr lang="en-IN" smtClean="0"/>
              <a:pPr/>
              <a:t>‹#›</a:t>
            </a:fld>
            <a:endParaRPr lang="en-IN"/>
          </a:p>
        </p:txBody>
      </p:sp>
      <p:pic>
        <p:nvPicPr>
          <p:cNvPr id="5" name="Picture 3" descr="J0145707"/>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214282" y="6000768"/>
            <a:ext cx="3080860" cy="668714"/>
          </a:xfrm>
          <a:prstGeom prst="rect">
            <a:avLst/>
          </a:prstGeom>
          <a:noFill/>
          <a:ln w="0" algn="in">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71302E-D1C7-43CA-A027-B3501A067B91}" type="datetimeFigureOut">
              <a:rPr lang="en-US" smtClean="0"/>
              <a:pPr/>
              <a:t>9/9/2014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BAFD705-11EB-4DF5-A38E-770A0BA97F2B}" type="slidenum">
              <a:rPr lang="en-IN" smtClean="0"/>
              <a:pPr/>
              <a:t>‹#›</a:t>
            </a:fld>
            <a:endParaRPr lang="en-IN"/>
          </a:p>
        </p:txBody>
      </p:sp>
      <p:pic>
        <p:nvPicPr>
          <p:cNvPr id="8" name="Picture 3" descr="J0145707"/>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214282" y="6000768"/>
            <a:ext cx="3080860" cy="668714"/>
          </a:xfrm>
          <a:prstGeom prst="rect">
            <a:avLst/>
          </a:prstGeom>
          <a:noFill/>
          <a:ln w="0" algn="in">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71302E-D1C7-43CA-A027-B3501A067B91}" type="datetimeFigureOut">
              <a:rPr lang="en-US" smtClean="0"/>
              <a:pPr/>
              <a:t>9/9/2014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BAFD705-11EB-4DF5-A38E-770A0BA97F2B}" type="slidenum">
              <a:rPr lang="en-IN" smtClean="0"/>
              <a:pPr/>
              <a:t>‹#›</a:t>
            </a:fld>
            <a:endParaRPr lang="en-IN"/>
          </a:p>
        </p:txBody>
      </p:sp>
      <p:pic>
        <p:nvPicPr>
          <p:cNvPr id="8" name="Picture 3" descr="J0145707"/>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214282" y="6000768"/>
            <a:ext cx="3080860" cy="668714"/>
          </a:xfrm>
          <a:prstGeom prst="rect">
            <a:avLst/>
          </a:prstGeom>
          <a:noFill/>
          <a:ln w="0" algn="in">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71302E-D1C7-43CA-A027-B3501A067B91}" type="datetimeFigureOut">
              <a:rPr lang="en-US" smtClean="0"/>
              <a:pPr/>
              <a:t>9/9/2014</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AFD705-11EB-4DF5-A38E-770A0BA97F2B}" type="slidenum">
              <a:rPr lang="en-IN" smtClean="0"/>
              <a:pPr/>
              <a:t>‹#›</a:t>
            </a:fld>
            <a:endParaRPr lang="en-IN"/>
          </a:p>
        </p:txBody>
      </p:sp>
      <p:pic>
        <p:nvPicPr>
          <p:cNvPr id="7" name="Picture 3" descr="J0145707"/>
          <p:cNvPicPr>
            <a:picLocks noChangeAspect="1" noChangeArrowheads="1"/>
          </p:cNvPicPr>
          <p:nvPr userDrawn="1"/>
        </p:nvPicPr>
        <p:blipFill>
          <a:blip r:embed="rId14">
            <a:clrChange>
              <a:clrFrom>
                <a:srgbClr val="FFFFFF"/>
              </a:clrFrom>
              <a:clrTo>
                <a:srgbClr val="FFFFFF">
                  <a:alpha val="0"/>
                </a:srgbClr>
              </a:clrTo>
            </a:clrChange>
          </a:blip>
          <a:srcRect/>
          <a:stretch>
            <a:fillRect/>
          </a:stretch>
        </p:blipFill>
        <p:spPr bwMode="auto">
          <a:xfrm>
            <a:off x="214282" y="6000768"/>
            <a:ext cx="3080860" cy="668714"/>
          </a:xfrm>
          <a:prstGeom prst="rect">
            <a:avLst/>
          </a:prstGeom>
          <a:noFill/>
          <a:ln w="0" algn="i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61289F-77DD-4D73-B138-6200A1A0E3E9}" type="datetimeFigureOut">
              <a:rPr lang="en-US" smtClean="0"/>
              <a:t>9/9/2014</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C7F3F2-BBE1-408B-B05E-8DA8CBF94992}" type="slidenum">
              <a:rPr lang="en-IN" smtClean="0"/>
              <a:t>‹#›</a:t>
            </a:fld>
            <a:endParaRPr lang="en-IN"/>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9.xml.rels><?xml version="1.0" encoding="UTF-8" standalone="yes"?>
<Relationships xmlns="http://schemas.openxmlformats.org/package/2006/relationships"><Relationship Id="rId3" Type="http://schemas.openxmlformats.org/officeDocument/2006/relationships/hyperlink" Target="http://www.irade.org/"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mailto:jyotiparikh@irade.org" TargetMode="External"/><Relationship Id="rId4" Type="http://schemas.openxmlformats.org/officeDocument/2006/relationships/hyperlink" Target="http://www.irade.org/Dr.JyotiKParikh.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srcRect l="941" r="941"/>
          <a:stretch>
            <a:fillRect/>
          </a:stretch>
        </p:blipFill>
        <p:spPr bwMode="auto">
          <a:xfrm>
            <a:off x="0" y="0"/>
            <a:ext cx="1765300" cy="1765300"/>
          </a:xfrm>
          <a:prstGeom prst="rect">
            <a:avLst/>
          </a:prstGeom>
          <a:noFill/>
          <a:ln w="25400" algn="ctr">
            <a:noFill/>
            <a:miter lim="800000"/>
            <a:headEnd/>
            <a:tailEnd/>
          </a:ln>
          <a:effectLst/>
        </p:spPr>
      </p:pic>
      <p:pic>
        <p:nvPicPr>
          <p:cNvPr id="1033" name="Picture 9"/>
          <p:cNvPicPr>
            <a:picLocks noChangeAspect="1" noChangeArrowheads="1"/>
          </p:cNvPicPr>
          <p:nvPr/>
        </p:nvPicPr>
        <p:blipFill>
          <a:blip r:embed="rId3"/>
          <a:srcRect/>
          <a:stretch>
            <a:fillRect/>
          </a:stretch>
        </p:blipFill>
        <p:spPr bwMode="auto">
          <a:xfrm>
            <a:off x="5500694" y="214290"/>
            <a:ext cx="3357554" cy="785794"/>
          </a:xfrm>
          <a:prstGeom prst="rect">
            <a:avLst/>
          </a:prstGeom>
          <a:noFill/>
          <a:ln w="25400" algn="ctr">
            <a:noFill/>
            <a:miter lim="800000"/>
            <a:headEnd/>
            <a:tailEnd/>
          </a:ln>
          <a:effectLst/>
        </p:spPr>
      </p:pic>
      <p:sp>
        <p:nvSpPr>
          <p:cNvPr id="1034" name="Text Box 10"/>
          <p:cNvSpPr txBox="1">
            <a:spLocks noChangeArrowheads="1"/>
          </p:cNvSpPr>
          <p:nvPr/>
        </p:nvSpPr>
        <p:spPr bwMode="auto">
          <a:xfrm>
            <a:off x="285720" y="1357298"/>
            <a:ext cx="8509001" cy="1219200"/>
          </a:xfrm>
          <a:prstGeom prst="rect">
            <a:avLst/>
          </a:prstGeom>
          <a:noFill/>
          <a:ln w="25400" algn="ctr">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Calibri" pitchFamily="34" charset="0"/>
                <a:cs typeface="Arial" pitchFamily="34" charset="0"/>
              </a:rPr>
              <a:t>Regional Workshop</a:t>
            </a:r>
            <a:endParaRPr kumimoji="0" lang="fr-FR" sz="2400" b="1" i="0" u="none" strike="noStrike" cap="none" normalizeH="0" baseline="0" dirty="0" smtClean="0">
              <a:ln>
                <a:noFill/>
              </a:ln>
              <a:solidFill>
                <a:srgbClr val="000000"/>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48F4B"/>
                </a:solidFill>
                <a:effectLst/>
                <a:latin typeface="Calibri" pitchFamily="34" charset="0"/>
                <a:cs typeface="Arial" pitchFamily="34" charset="0"/>
              </a:rPr>
              <a:t>“Sustainable and Disaster Resilient Urban Development”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5" name="Text Box 11"/>
          <p:cNvSpPr txBox="1">
            <a:spLocks noChangeArrowheads="1"/>
          </p:cNvSpPr>
          <p:nvPr/>
        </p:nvSpPr>
        <p:spPr bwMode="auto">
          <a:xfrm>
            <a:off x="3214678" y="2857496"/>
            <a:ext cx="3001962" cy="323850"/>
          </a:xfrm>
          <a:prstGeom prst="rect">
            <a:avLst/>
          </a:prstGeom>
          <a:noFill/>
          <a:ln w="25400" algn="ctr">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7" name="Rectangle 13"/>
          <p:cNvSpPr>
            <a:spLocks noChangeArrowheads="1"/>
          </p:cNvSpPr>
          <p:nvPr/>
        </p:nvSpPr>
        <p:spPr bwMode="auto">
          <a:xfrm>
            <a:off x="2428860" y="2285992"/>
            <a:ext cx="4572032" cy="307777"/>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b="1" dirty="0" smtClean="0">
                <a:solidFill>
                  <a:srgbClr val="C00000"/>
                </a:solidFill>
                <a:latin typeface="Calibri" pitchFamily="34" charset="0"/>
                <a:cs typeface="Arial" pitchFamily="34" charset="0"/>
              </a:rPr>
              <a:t>9</a:t>
            </a:r>
            <a:r>
              <a:rPr lang="en-US" sz="2000" b="1" baseline="30000" dirty="0" smtClean="0">
                <a:solidFill>
                  <a:srgbClr val="C00000"/>
                </a:solidFill>
                <a:latin typeface="Calibri" pitchFamily="34" charset="0"/>
                <a:cs typeface="Arial" pitchFamily="34" charset="0"/>
              </a:rPr>
              <a:t>th</a:t>
            </a:r>
            <a:r>
              <a:rPr kumimoji="0" lang="en-US" sz="2000" b="1" i="0" u="none" strike="noStrike" cap="none" normalizeH="0" baseline="0" dirty="0" smtClean="0">
                <a:ln>
                  <a:noFill/>
                </a:ln>
                <a:solidFill>
                  <a:srgbClr val="C00000"/>
                </a:solidFill>
                <a:effectLst/>
                <a:latin typeface="Calibri" pitchFamily="34" charset="0"/>
                <a:cs typeface="Arial" pitchFamily="34" charset="0"/>
              </a:rPr>
              <a:t> September, 2014 | Ahmedabad, Gujarat</a:t>
            </a:r>
            <a:endParaRPr kumimoji="0" lang="en-US" sz="2000" b="0" i="0" u="none" strike="noStrike" cap="none" normalizeH="0" baseline="0" dirty="0" smtClean="0">
              <a:ln>
                <a:noFill/>
              </a:ln>
              <a:solidFill>
                <a:srgbClr val="C00000"/>
              </a:solidFill>
              <a:effectLst/>
              <a:latin typeface="Arial" pitchFamily="34" charset="0"/>
              <a:cs typeface="Arial" pitchFamily="34" charset="0"/>
            </a:endParaRPr>
          </a:p>
        </p:txBody>
      </p:sp>
      <p:sp>
        <p:nvSpPr>
          <p:cNvPr id="1038" name="Text Box 14"/>
          <p:cNvSpPr txBox="1">
            <a:spLocks noChangeArrowheads="1"/>
          </p:cNvSpPr>
          <p:nvPr/>
        </p:nvSpPr>
        <p:spPr bwMode="auto">
          <a:xfrm>
            <a:off x="1785918" y="4429132"/>
            <a:ext cx="3343275" cy="1011238"/>
          </a:xfrm>
          <a:prstGeom prst="rect">
            <a:avLst/>
          </a:prstGeom>
          <a:noFill/>
          <a:ln w="25400" algn="ctr">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5873115"/>
            <a:ext cx="3929090" cy="984885"/>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1" u="none" strike="noStrike" cap="none" normalizeH="0" baseline="0" dirty="0" smtClean="0">
                <a:ln>
                  <a:noFill/>
                </a:ln>
                <a:solidFill>
                  <a:srgbClr val="000000"/>
                </a:solidFill>
                <a:effectLst/>
                <a:latin typeface="Calibri" pitchFamily="34" charset="0"/>
                <a:cs typeface="Arial" pitchFamily="34" charset="0"/>
              </a:rPr>
              <a:t>Supported under:</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Calibri" pitchFamily="34" charset="0"/>
                <a:cs typeface="Arial" pitchFamily="34" charset="0"/>
              </a:rPr>
              <a:t>Comprehensive  Capacity Building Program</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Calibri" pitchFamily="34" charset="0"/>
                <a:cs typeface="Arial" pitchFamily="34" charset="0"/>
              </a:rPr>
              <a:t>Ministry of Urban Development, </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Calibri" pitchFamily="34" charset="0"/>
                <a:cs typeface="Arial" pitchFamily="34" charset="0"/>
              </a:rPr>
              <a:t>Government of India</a:t>
            </a:r>
            <a:r>
              <a:rPr kumimoji="0" lang="en-US" sz="1600" b="0" i="0" u="none" strike="noStrike" cap="none" normalizeH="0" baseline="0" dirty="0" smtClean="0">
                <a:ln>
                  <a:noFill/>
                </a:ln>
                <a:solidFill>
                  <a:srgbClr val="000000"/>
                </a:solidFill>
                <a:effectLst/>
                <a:latin typeface="Calibri" pitchFamily="34" charset="0"/>
                <a:cs typeface="Arial" pitchFamily="34" charset="0"/>
              </a:rPr>
              <a:t>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0" name="Rectangle 16"/>
          <p:cNvSpPr>
            <a:spLocks noChangeArrowheads="1"/>
          </p:cNvSpPr>
          <p:nvPr/>
        </p:nvSpPr>
        <p:spPr bwMode="auto">
          <a:xfrm>
            <a:off x="4500562" y="6119336"/>
            <a:ext cx="4643438" cy="738664"/>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1" u="none" strike="noStrike" cap="none" normalizeH="0" baseline="0" dirty="0" smtClean="0">
                <a:ln>
                  <a:noFill/>
                </a:ln>
                <a:solidFill>
                  <a:srgbClr val="000000"/>
                </a:solidFill>
                <a:effectLst/>
                <a:latin typeface="Calibri" pitchFamily="34" charset="0"/>
                <a:cs typeface="Arial" pitchFamily="34" charset="0"/>
              </a:rPr>
              <a:t>Organised by :</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Calibri" pitchFamily="34" charset="0"/>
                <a:cs typeface="Arial" pitchFamily="34" charset="0"/>
              </a:rPr>
              <a:t>Integrated Research and Action for Development</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cs typeface="Arial" pitchFamily="34" charset="0"/>
              </a:rPr>
              <a:t>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9938" name="Picture 2" descr="http://www.outlookindia.com/images/disaster_management_20031020.jpg"/>
          <p:cNvPicPr>
            <a:picLocks noChangeAspect="1" noChangeArrowheads="1"/>
          </p:cNvPicPr>
          <p:nvPr/>
        </p:nvPicPr>
        <p:blipFill>
          <a:blip r:embed="rId4"/>
          <a:srcRect/>
          <a:stretch>
            <a:fillRect/>
          </a:stretch>
        </p:blipFill>
        <p:spPr bwMode="auto">
          <a:xfrm>
            <a:off x="-46070" y="3071809"/>
            <a:ext cx="1722470" cy="1315637"/>
          </a:xfrm>
          <a:prstGeom prst="rect">
            <a:avLst/>
          </a:prstGeom>
          <a:noFill/>
        </p:spPr>
      </p:pic>
      <p:pic>
        <p:nvPicPr>
          <p:cNvPr id="39940" name="Picture 4" descr="http://media1.s-nbcnews.com/j/MSNBC/Components/Slideshows/_production/ss-110712-disaster/ss-110712-disaster-01.grid-8x2.jpg"/>
          <p:cNvPicPr>
            <a:picLocks noChangeAspect="1" noChangeArrowheads="1"/>
          </p:cNvPicPr>
          <p:nvPr/>
        </p:nvPicPr>
        <p:blipFill>
          <a:blip r:embed="rId5"/>
          <a:srcRect/>
          <a:stretch>
            <a:fillRect/>
          </a:stretch>
        </p:blipFill>
        <p:spPr bwMode="auto">
          <a:xfrm>
            <a:off x="1714480" y="3071810"/>
            <a:ext cx="2000264" cy="1378307"/>
          </a:xfrm>
          <a:prstGeom prst="rect">
            <a:avLst/>
          </a:prstGeom>
          <a:noFill/>
        </p:spPr>
      </p:pic>
      <p:pic>
        <p:nvPicPr>
          <p:cNvPr id="39942" name="Picture 6" descr="http://www.algecorp.com/wp-content/uploads/2013/03/fire.jpg"/>
          <p:cNvPicPr>
            <a:picLocks noChangeAspect="1" noChangeArrowheads="1"/>
          </p:cNvPicPr>
          <p:nvPr/>
        </p:nvPicPr>
        <p:blipFill>
          <a:blip r:embed="rId6"/>
          <a:srcRect/>
          <a:stretch>
            <a:fillRect/>
          </a:stretch>
        </p:blipFill>
        <p:spPr bwMode="auto">
          <a:xfrm>
            <a:off x="0" y="4387447"/>
            <a:ext cx="2071670" cy="1294793"/>
          </a:xfrm>
          <a:prstGeom prst="rect">
            <a:avLst/>
          </a:prstGeom>
          <a:noFill/>
        </p:spPr>
      </p:pic>
      <p:pic>
        <p:nvPicPr>
          <p:cNvPr id="39944" name="Picture 8" descr="http://www.cemex.com/SustainableDevelopment/images/SustainableDevelopmentHub.jpg"/>
          <p:cNvPicPr>
            <a:picLocks noChangeAspect="1" noChangeArrowheads="1"/>
          </p:cNvPicPr>
          <p:nvPr/>
        </p:nvPicPr>
        <p:blipFill>
          <a:blip r:embed="rId7"/>
          <a:srcRect/>
          <a:stretch>
            <a:fillRect/>
          </a:stretch>
        </p:blipFill>
        <p:spPr bwMode="auto">
          <a:xfrm>
            <a:off x="2143108" y="4500570"/>
            <a:ext cx="4143404" cy="1174414"/>
          </a:xfrm>
          <a:prstGeom prst="rect">
            <a:avLst/>
          </a:prstGeom>
          <a:noFill/>
        </p:spPr>
      </p:pic>
      <p:pic>
        <p:nvPicPr>
          <p:cNvPr id="39946" name="Picture 10" descr="http://cf.ltkcdn.net/greenliving/images/feat-lg/88370-280x190r1-sustainable_development.jpg"/>
          <p:cNvPicPr>
            <a:picLocks noChangeAspect="1" noChangeArrowheads="1"/>
          </p:cNvPicPr>
          <p:nvPr/>
        </p:nvPicPr>
        <p:blipFill>
          <a:blip r:embed="rId8"/>
          <a:srcRect/>
          <a:stretch>
            <a:fillRect/>
          </a:stretch>
        </p:blipFill>
        <p:spPr bwMode="auto">
          <a:xfrm>
            <a:off x="3786182" y="3071810"/>
            <a:ext cx="2000264" cy="1357323"/>
          </a:xfrm>
          <a:prstGeom prst="rect">
            <a:avLst/>
          </a:prstGeom>
          <a:noFill/>
        </p:spPr>
      </p:pic>
      <p:pic>
        <p:nvPicPr>
          <p:cNvPr id="39948" name="Picture 12" descr="http://economictimes.indiatimes.com/thumb/msid-28826862,width-640,resizemode-4/how-urban-road-connectivity-services-have-improved.jpg"/>
          <p:cNvPicPr>
            <a:picLocks noChangeAspect="1" noChangeArrowheads="1"/>
          </p:cNvPicPr>
          <p:nvPr/>
        </p:nvPicPr>
        <p:blipFill>
          <a:blip r:embed="rId9"/>
          <a:srcRect l="49010" b="52014"/>
          <a:stretch>
            <a:fillRect/>
          </a:stretch>
        </p:blipFill>
        <p:spPr bwMode="auto">
          <a:xfrm>
            <a:off x="5857883" y="3071810"/>
            <a:ext cx="1923041" cy="1357321"/>
          </a:xfrm>
          <a:prstGeom prst="rect">
            <a:avLst/>
          </a:prstGeom>
          <a:noFill/>
        </p:spPr>
      </p:pic>
      <p:pic>
        <p:nvPicPr>
          <p:cNvPr id="39950" name="Picture 14" descr="https://encrypted-tbn3.gstatic.com/images?q=tbn:ANd9GcR1yowNeR9Af4Nle_4bKEGTt6_AghZYhEHfl0lyFYef9ZiJ-NtU8HKC624O"/>
          <p:cNvPicPr>
            <a:picLocks noChangeAspect="1" noChangeArrowheads="1"/>
          </p:cNvPicPr>
          <p:nvPr/>
        </p:nvPicPr>
        <p:blipFill>
          <a:blip r:embed="rId10"/>
          <a:srcRect/>
          <a:stretch>
            <a:fillRect/>
          </a:stretch>
        </p:blipFill>
        <p:spPr bwMode="auto">
          <a:xfrm>
            <a:off x="6403612" y="4500570"/>
            <a:ext cx="1525974" cy="1143008"/>
          </a:xfrm>
          <a:prstGeom prst="rect">
            <a:avLst/>
          </a:prstGeom>
          <a:noFill/>
        </p:spPr>
      </p:pic>
      <p:sp>
        <p:nvSpPr>
          <p:cNvPr id="39952" name="AutoShape 16" descr="data:image/jpeg;base64,/9j/4AAQSkZJRgABAQAAAQABAAD/2wCEAAkGBxQSEhIUEBAVFRUVFRgUEhQYFxgYFRcXFRUWFhUSFRYYHSggGBolHBQUITEiJSorLi4wFx81ODMsNygtLisBCgoKDg0OGhAQGywlICYsLywsLCwsLCwsLiwtLCwsLCwvLCwsLCwsLCwsLCwsLCwsLCwsLCwsLCwsLCwsLCwsLP/AABEIAMIBAwMBEQACEQEDEQH/xAAcAAEAAQUBAQAAAAAAAAAAAAAABgIDBAUHAQj/xABCEAACAQICBgcFBgQFBAMAAAABAgADEQQhBQYSMUFREyJhcYGRoQcyUrHBFCNyksLRQmKy8ENTY4LhM6LD4hUkNP/EABsBAQACAwEBAAAAAAAAAAAAAAABBQIDBAYH/8QAMhEBAAICAQIEBAUDBAMAAAAAAAECAxEEEiEFMUFRImFxsQYTgZGhMsHRIzPh8BRCUv/aAAwDAQACEQMRAD8A7jAQEBAQEBAQEBAQEBAQEBAQEBAQEBAQEBAQEBAQEBAQEBAQEBAQEBAQEBAQEBAQEBAQEBAQEBAQEDW6xY80MPUqKM1sB2bTBb+F5z8rJbHim1fNu49IvkitvJotFY4MnSGq213/AD/aeZrly1t19U7+q0zYtz01rGkqw1XaRW+JQfMXnq8d+ukW94U969Npr7LszYuO6W9qOKWtWSmlEIlR0Q7LFiqsQCSWtfLlOC/Ivudaeu4vgnFtjrbJ1bmIme8f4YtH2k44AuXpkX2dk0xvtfLZsfXjNU8nLHedO6PAfD7/AAxFon6pJqh7RK2KxNLD1KFPr7V3UsLbKM19k3+Hnxm7DyrXtFZhV+J+BYeNgtmpee2u069Z15ukTueXICAgICAgICAgICAgICAgICAgICAgICAgIFnGYZaqNTqC6uCrDsPymNqxaJiU1tNZ3Dn66tGnWKU8QXoA9e4swP8AlBhkTzIAt37vPcnHix5NR391vjz3mm57T6f5TCjpZRZStgLKLXA3ZKCRYm3C9524/EZ1u1Ph94cVuNO/PuzauOQLtF1GRtc2J7LHjLCvIxWr1RaNNH5durp0+Y621tHpAVYkkggg3JucjK7fq+iYprNYisrzf9NO1nb+lf0ma7urB5zP0TP2P4faxxa3uUXbxJVfkTOjhx8e/kpvxJk1xYr72+ztks3hiAgICAgICAgICAgICAgICAgICAgICAgUqwO43kRaJ8pJiY81UkYuk65Sk7LvtZe9iFB8yJo5OT8vFa8ekNmGkXvESielaTUfs9VWJpOTTccFJN6dQcetne/EiUeXi9OCuT19f1WeHLF8k0lrNaajtSpJTDG9R2YLfcFQC9u9vKWng81nFaLek/dweIxat6zHs0+FpVBUprVL2PWILEGym5ORuNxnVmwYJmIisNWLLliJmZlceqGHWpoedwXJ7y5N5lXHWsdMR2Zfn5IncShGnrdMwUAAZWUAAZm9gMhKrka/MnT6F4R1TxKTedzPfaf+xLD54uoRwpoD37bMPRZ08KPOVJ+J8n+3T6z9nVZ3vJkBAQEBAQEBAQEBAQEBAQEBAQMDFaWpo2ySSw3gC9u+cWfn4cNum09/k6MfFyXr1RHZk4bErUF1O7eDkR3ibsHJx546qS1Xx2pOrL03sCBFdc9IlGo072VgzN22IAHdmfSU3i17arSPKfNZ+HUrM2tKnRGPS6bOTFlXLiGIBB85XcK0481en1nTdycMzEzPlpLJ6pTNZprD1Ki01p2KmoOlBNupY3I52NjacnKxWzUitZ7bjf0b8F4x2mbe3b6qdZsJ0mFqoBuUOAP9Ng4A/LaZ8nH1YbVj2Rx79OWJn3Q3DOemrISSAQyE/A6hl/qt4Ss8MmN2j5O3mfFSs/OYYeCptia1R1ts2akhPIqyg+ZJ8RLave23BbtGm1rar5DYq3PEMLAnsI3es2tblWNqKajA2uxJt3cfSU14m0zZ9L416YsePDvv0+X0dY9j+F2MHUb46zeSqq/MGd3Dj4NvJ/iPJ1cqK+1Y/wAp3OtQEBAQEBAQEBAQEBAQECirVCi7EADeSbCY3vWkbtOoTWs2nUQt0MYj5I4J5A5zVj5OLJOqWiWd8V6f1Rpfm9rICByFtJMlV9s9YOwf8QY39Z5PLinqnfnt6PHeOmNeWk31Y0h01UkbhTG1yuSLfJvKd3hdbfm2n00r+bStMcRHntJ5fKwgRrW/AUsSgUuwqpc0yliVJtdXvlsmw3kbpW83Lx5jVp7x7OzjRkrO48vm0mrOjqeGYVMVWLVASEUW6MHcDnmxt3AX8Zw8XNgpbqtE9XpERt154y3jVfJKsSz4hSiKURsmc5G3JRxvz3SwvbJya9FYmtZ85nz/AEhw06cNuqe8+zN0fgxSQIGLW4m1z5ACdWDBXDToq1Zck5LdUqdK4oUqTseVgObHJV8yI5GWMWObSYcc5LxWHPtKUjTpuVBNRaa0io32CKA/ba58pQcLNXHk+L20tc9JvT4ffa9qS6suyv8ACCx7b7IB9beEv8UqvJDH1113TDXoYYipiCLHitO/8TdvZ/Y6Irtpm3S5Pgheq+e1sKFLc2Nid3IAec4eb01rFK+T1H4e682fJyMk7nWt/wDfo+gvZ1h9jR+G/mDVPzuzD0Im3jxrHCr8ZydfNyT7Tr9o0kk3qwgICAgICAgICAgICAgQTXnSLLXRL9UIGA4EksCfS0ovFN2yRWfLS38P1Wkz67e6M0qhpX3MDv5dsqoj8udx5w6MmKb2+Sb0Wuqk8QD5iewpO6xMqG0amYVzJDwmBCdaNFYfFuGUbBHv1lNi9hYKBubh1iOFhKHm8rFa2scd/WVpxqXpHxft/n/DM0RpbDYXZoBBTvcgi52rWBLE5k5jieE28bn0pXVq6j3hhm4l7zuJ38m5raboqLhw3AAb/WdeTxDBWu4nfyhorw81p1rS1WqVa+VMbC7iTv7b2zPcD48Jo/My8yPg+Gvv6ymIph/q7yjus2jxQfCbLuSzsHJPVIsLDZGQt/d5z83i48GOOnz93XxM9st523WrFAHbqEZ32FPIAXNu+48pt8JxR02vP0avELzuKfq38uFcx8fUK03INiFNjlkbZHPKBBNK0sRVA/8AsFrHaAbIXHdlfPkJo5PHjPTp3puwZpxX6tLtLR9d9hm2aTgWLq21tgjcQRlv7ZW4vCYiZ657OrJztx8MNbjNDvhqOIFGo+04TaYHrWY1Q2zYZZ7JlvSkVjUOG1pt5uR1aL0FcMt6ysVcA7V22rEk8775u6+2oaenvuWVgKPR088zmzHmTmTKbk36rzp9D8F4v5HGrE+c95/79H0roTDdFh6FP4KSL+VQJZ0jVYh4bk3nJmvefWZn+WbMmkgICAgICAgICAgICAgaPWfV+ni0BdzTZAStQWyHEMDvXLs7xOfkYKZI3btr1bsOa2OfhQvV3Qmw23iXvSvdFUW2wCbM4bcpsDbfKGmTBF933MfJa3nJNemvm6ZQqh1DKbg7jPR471vWLV8lNas1nU+bW4zT9JGC7QJ6xPLqkAi/E3PpOLP4hTHOo7ujHw8l435MPFHEYqwpr0VI72fIkdibz47I75rtXPyvP4a/zLZScWDv/Vb+Gg1iwYw2LobBbZekVbaYm7Kxux4A9Zd05Ofx6YumKx6Orh5bZN9STaGwVOrQHS0kcbbMA6hrHdcXGRynb4dStuPG433ly8201zdp9IZtTQ2HYWOHpeCKD4EC4nZbj4redY/ZyxmyR5Wn92VQoqihVFgN2ZPqczNlKVpHTWNQwtabTuUR15xdnp5XFFHqv4iyj0PmJT+J36rVxx9Vn4fTUWvP0bvVQ3wtNrWLbTHxY/tOzw6usEfr93LzZ3mn9Pss6b0vVpPs00UjZBJN9q5vuFwOXGdzlaHF6SxNZWVXIyzAULbxI+slDU1NF4yxPTMLAnNiN2f8OUy3CNSlOktIU8Ou1WcKBuvvNuQ4/IcbTBk0mHqVcWWchqVHIAbqjAXIIO9b7Xvfl4OZQiOumqFGgBiKTOhLLT6IbPRkWY7rXGS238BNGe80puFp4Txa8jkxW3lHf9kfwGH6SrSp/HURPBnCn5yrrG7RD3Wa/wCXitb2ifs+kJdPmT2AgICAgICAgICAgICAgR3XDG7IpU/8xiW7VS3V8yPKVfimSYpFI9Xf4fSJvNp9Ea0ZjPtSnpBYM/RlRkQpNrdhtKatP9WtZ94WU/DSZr7SkmD1erIux9tbY3AdGA9uRbasT4S7r4drcReYj5Kq3LiZ3NI2uaO1VpUn22ZqpBum2F6pJBJFgLm4E2YeBjxW35/VGXmXyRry+jfzuciGa9hjWwwUXIWqVHM9Sw9BKfxOJm1Kx8/7LPw+YiLTLZ6kYvpcKrEi9ze3bnOjw2Y/K6faWnnR/q794SCWDiUuwAJOQGZPZImddzW0Br1ekpY2u499WSmDzqg06YHcvznn62jJOXPb6R+vb7Lm1ZpGPDH1n9Eq1Vp7OFpKd4BB/MZaeHzvBH6/dwcz/en9Ps1Gnn+/fst/SJ2OZqaes2FoioamIXKwsvXN88js5DhvtJiEba6prLisYCuBwpSmRY16uQscuqMxfPht+ElDZaN1ZVX6XFVDiK2/af3FN7jYQ33cL3twtGzTeJx7/kAPpIShvtNq/d0E5uzflUD9c4+ZPwxD0n4bp/q3t8tfz/wjmo1Db0hhB/qbX5EZ/wBM5cEbyQvfFr9HDyT8tfvMQ73LZ8+ICAgICAgICAgICAgICBH9ZMIGr4Jm3CqVPiAwB8afrODmUjrx2n3dfGtMVvEeyImqtDFYkLu+0DZHaXP7yo5MdOeZj0laYO+GN+sOmq1xcbjmJ6Ws7jcKCY12eyQgRfHt0mkaCjdSXrdjG728lXzlXmtF+XSvssMVZpxr292DqC+w1dR/0jUYUzw947I8QZo4Wetc9q+k+TPmUmcdZnzTaXasR7W7TNGnRq0ziaS1WUhKZcdI3NVS+0SRcbpo5NbWxWrXz024LRXJWZ8tobp/SinCqEq00dXU9GzBDdQwO3tbrBjwJyGUoOLhyXmcU9o/wtMuSuO35kd/+XmiNbMVWpsuEw9arUICrVRR0WWVy1QBbjmZYcXh58OTe/h9XHnzYsle0d2rxmr+MxDt9ur2O51J6U5cCoC0ge0LLZxN7q/qrhqfWan0jA2VqnWtlwB6o8BAktXcO9f6h9IFcC1SOXiT5kmBz/2l1r16K/DSLfncj/xyv5k/FEPXfhymsV7e8x/EKvZPQ2sftcKdF28SVUejNMeLHx7bvH8muLFfe0fxt2aWTxZAQEBAQEBAQEBAQEBAQMDTOjBiEC7ZRlYOjgA2YcwciMzlNHIwVzV6bNuLLOO24QTCaNGIOkCTewdkbk6ttI//AGHzMqMOOMt8m/SP+/ZZ5Mk46017pbqdpE1sOhb3lFj+/wA53eHZurH0z5x9vRx83F0ZNx6t7LBxtXpPWHC4cha+Jpo592ntA1G/DTF2bwECKYHSwV6jm67dRnp9MlSiXBZtkfeKCoIyuRkJ522LNTl9WvX+JW02pfBHyhGMNpT7KQoxFHEOT/8AnoGpVNuAFQUwrkc8u6dObwrf9E/uwrz4mNXj9m6NLG4w3GAqKDu+1YmqlADcAcMhUtlxYHjLPBS1McVvO5V+SYm0zDY6O1FrbOzVxoood9HBUkw6DmNsDaYd4m5g3WjNScDQN1wys28vUvUa/Pr3APdaBIALboEIx5vVqH+dv6jAy9HjqeJ+kC9VOa/i/S3/ABA9LWgUUslXuHygcv18q7WNf+VET/t2/wBcrOVO8j2/gVOnhxPvMz/b+yUexnD9fF1OQpoPEux/TNvDjzlw/iS/bHT6z9nUZ3PLEBAQEBAQEBAQEBAsYzFpSXaqNYXtexOZ3DKBrK2sdMe6jN5Afv6QjbGTWY7Q2qY2eNjdu/lCWzx2OH2epUpNeyMVI4G3paaeReaYrWj0hsw1i2SsT7oecXQwmDrmpU6NXplC5Vm65uqABASbliMpReHW6+vF/wDULPmT02i0/wDrLVas6z7FJHqLUpUxfZZktv4Z7wZl/wCJysOSJpCL5sGaszvv82PiNNrXcqcRjtIPe/QUAcNh1/lc0gKjjta4noKzOo35qmfPs2+iNA6QItQo4TRlM7+jRXrm/FjmGPbcGSNth/Z9QJ2sZWr4t/8AVqNsjuVTu7CTAkuA0bRoDZoUUpjkihb99hnAy4CAgIEDqtdmPMk+ZgbDB+4PH5wKnPWXuJ+Q+sDyueq3cflAqJgcf1jr7eLxLf6rL+Q7H6ZU5p3eZfQfDadHExx8vv3/ALum+x7D7ODqP8ddrdyqi/MNOziR8G3m/wAQX3yYr7Vj+e6eTqURAQEBAQEBAQEBAQNbrAl6RuL5i/qPrECNYPAgkhidnKw49xJvlMpRDPahRpqzuFCqNpndsgBvLEkLbwmKXMNbvac1TaoaJtTpnq1cR0ajaHKkp3DeLkXN8rbzPREx38kdWp7ebzQj6S0ggo0lDICCzsuzTDDMEk3zGRsLnsnHg4WLDfrr5ujLyL5Y1ZO9EezOkCHx1V8TU+EkrTHZa+0fMDsnW0aTbBYKnRUJRppTUblRQq+QgX4CAgICAgU1GsCeQJgQIQNnQ91e6AJ63cv9R/8AWB5WOXiv9Qv6QKrwebiVartszfEzN+Yk/WU1p3My+k4q9GOtfaIj+HcvZvh9jR2G/mDVD/vdmHoRLPBGscPD+LX6+Zf5Tr9o0k03K4gICAgICAgICBhaV0gKCBipYE2yytkTc9mURG0NFiNZKh9xVXzJ+g9JOjaPaa0niKiEGswB4CwG8cpMIYmgdIDCpiKuLcpTVVYs9882Flv7xJsABvMSQ5vrXrZX0o+znSwqm6Ur5tbc9U8T2bh2nM5aiO8o3M9oTL2dezsVitTFArTA2kpjJn7WO9V9T2DfhM7ZRGnZ8Nh0pqqU0VEUWVVACgcgBukJXYCAgICAgICBj46panUPJG+RgQeBtE3DugUL7zdwHlc/WAqHNe/9JgY2l8R0dCu/w0nbyQkTG86rMt3Gp15qV95j7uMnIdw+Up30fzl9H6CwvRYbD0/gpU1/KgEuKRqsQ+cci/5ma9/eZn+WfMmkgICAgICAgY+JxiU/fcC+YHE9wGcDX19YqY91Wb0Hrn6SdI2jWses1QpZaSgXBzuxG/uvleTEI2s6skVqRaoASGK2zAyAI3G/HnFpIbXHY+jhaT1qpWmiC7NYX7gd5J3ATFk4RrTrFV0riNtwVoobUad9wF+sx4sbm/K9h27dRWNy1zO51CbahaoCy1669XI0kI97lUYcuQ8Zrmd+bOI06xof3j+H6iQlt4CAgICAgICBQ5ga7StS1Kp+Ejzy+sCJiBs7wLdM5t+L9KwPGPWHcf0/uYGo1yrbODr9oC/mdV+RM1Z51jlYeFU6uXT67/bu5xofRz4irTSnTZwzqrFQSACwBJO4ZXldSk2ntD2PK5OPDS02tETqfr5Po8S2fPnsBAQEBAQEBAj+tdG/RkbxtWPlkew5yYlEtNRwhYAnq3575KNr40XTPv3bxsPIZ+sjaVlOiw/Te7SpoBUYknZUEEMxLE/BIS4xrlrO+k62yl1w1M/druLHd0rjmeA4DxmysajctczvtDf6j6sCoyVKqfc3OyD/AIjLnu4oM+8i3OYTO+7OI06qgkJbHQ56/wDtPzEDdQEBAQEBAQEDxhA1Gnhak3h8xAi9PeO+BsLwKMOCb2BPWbd+I2gZNPAMTc2Atbmf73QK6+iKbrs1FDi4NmFxcG4Nt0i0RMd2zFe1LbrOpZ2j8KFZQoAA3ACwFuwSILTM95bmZNZAQEBAQEDExekqVM2dwDvsLk57shA1WK1nUe5TJ7yAPS8nSNoprJrNXdQBsKL5EDMZHmSPSTEI22uha5ehSZjclRc9oyPymMsma1QAEkgAC5JyAA3kwOI69a2HH1npYYkYcbIZv8w0yxDfhuxt3A8psrGu8sLT6QydS9WPtD2IIpJbpGGV+PRqeZ4ngO8TC07lNY06vUpBOgVQFUNsgDIAdE9gByyEhkyxAz9EH7wdxgb2AgICAgICAgIGFpOgGS3aJMDSpokFhmR3QhsU0Sg/m7/23SEshcNaBUKMChqciWVVzDJnEJt5MuSwICAgICAgRXWqj94rAb1APaLkemXrMo9kS1q4Fm35Qjav/wCGpH37t42Hpn6xtOlzR9MIGRRZUdgBnkD1gM+xpily32k65HEM2Dwjfdg2r1B/GRvpqfhHHnM619ZYWn0afVjQJq1FpJkTm7fCo3t2ngBz8SItbaa107NovApQprTprZVGXM82J4knMmYsl3F/4fZUHqrD6wL4MDN0SfvV8fkYEggICAgICAgICBYxe4d8mBj0lzhDJWQlcEABAt1FkSyq9pLviCy7JYkBAQEBAxsTjqdP36ir2Xz8t8CI60az0epsbTEEjdYWNutnyt6ydI2zLyEvbwOV+0HXEq1fC4R+u7jpKi/wr0aKyKeBJBueXfcZ1rtha2kU1f0MzMiU12nbdyHMk8AItb0grX1l17ROh0wq0UTMljtvxZijG/YOrYDgJgzbtYFrHHqj8dP1dR9YF0GBmaKb71O8/wBJgSSAgICAgICAgIFjFcIFuiM/CShetISrED0QKH3yGUKkkolVCCAgICBDdP4qqKzoajbORUA2FiBllv8A+ZlHkxlpXF5Iw8XoOrWA2V472IUev0gSXBVNqmh5qL99s5gyQb2ka6/ZwcNhWvXYWdh/hKf1n0mVa7Y2tpznRGjTcZFnc2A3kk/WZWt6QxrXfeXYdVNADCpdrGq467cB/IvYOfE+AGtsbnF/4Z5VB6hl/VAvAwLOOPUPYUPk6n6QL14GTo57VU53gSdTAqgICAgICAgIFmvwgeUV3yULtpCXsD2BaMhlC4sljL2AgICAgRnWLDA1lJ4r+4I9FkxOkTG2NTpKu4AR1SahcvISgGt2uP2OgaVGxxDNUVeVNRUYByOdhkJlWNyxmdOZ6PwZJNSoSzMbknNiSd/aZnaddoY1jc7l1LVTV40Gp1Ko+8dXAX/LFlIH4rbV/LnfU2JgsCzjz1O5qZ8qiEwL21w9N58oFx8E9RGFrAg5nfu3gQMzD6OB94k9gyHpnA3NDCqi9VQN3DPfzgZKiBVAQEBAQEBAQLdQQPaYgVwEBAotIZKxJYkBAQEBA0usq5U25EjzF/0mBqtqBE9e9cVwVPZSzV3HUX4f52mURtEzpyLCUGqO1WsxZmO0SeJmcz0xqGuI6u7p2permzs16y9bfSQ/w8nYfFyHDfv3am1LcQLmns57L3NuRR1+ZEDKSix4W7/2EDKTR9wdq5yOXDdykjLoYcDcAIQ2FKjke4/KB5hqe6Bm2ykJVQEBAQEBAQEBApaB6sD2AgIHkJewggICAgeEwNHp5iVPIEH+/OBBNc9bUwNLKzVnH3afqbkJMRtEzpx+kj4io1auxZmNyT8hyE2TMVhrj4pTzVDQBdlqunUGdMEZE8GI5cufz1NrpWH0eT7xv8vKShs6OCABy4fUH6QMqnhYGRTowFOlAyaawKaSQLxkJICAgICAgICAgeWgewEBAQPIHsBAQEBAQMfEYRXBB4i0Dmem/Y8mIxL12xtXrm+wyK2yOCK1xZRwy85nF9MJrttdF+zfD0bEoapG4ubgf7QAPMGYsoSajou24SEsungbQMlKNoFYQQPbQGzA9geAQPYCAgICAgICAgICAgICAgICAgICAgICAgICAgICAgICAgICAgICAgICAgICAgICAgICAgICAg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9954" name="AutoShape 18" descr="data:image/jpeg;base64,/9j/4AAQSkZJRgABAQAAAQABAAD/2wCEAAkGBxQSEhIUEBAVFRUVFRgUEhQYFxgYFRcXFRUWFhUSFRYYHSggGBolHBQUITEiJSorLi4wFx81ODMsNygtLisBCgoKDg0OGhAQGywlICYsLywsLCwsLCwsLiwtLCwsLCwvLCwsLCwsLCwsLCwsLCwsLCwsLCwsLCwsLCwsLCwsLP/AABEIAMIBAwMBEQACEQEDEQH/xAAcAAEAAQUBAQAAAAAAAAAAAAAABgIDBAUHAQj/xABCEAACAQICBgcFBgQFBAMAAAABAgADEQQhBQYSMUFREyJhcYGRoQcyUrHBFCNyksLRQmKy8ENTY4LhM6LD4hUkNP/EABsBAQACAwEBAAAAAAAAAAAAAAABBQIDBAYH/8QAMhEBAAICAQIEBAUDBAMAAAAAAAECAxEEEiEFMUFRImFxsQYTgZGhMsHRIzPh8BRCUv/aAAwDAQACEQMRAD8A7jAQEBAQEBAQEBAQEBAQEBAQEBAQEBAQEBAQEBAQEBAQEBAQEBAQEBAQEBAQEBAQEBAQEBAQEBAQEDW6xY80MPUqKM1sB2bTBb+F5z8rJbHim1fNu49IvkitvJotFY4MnSGq213/AD/aeZrly1t19U7+q0zYtz01rGkqw1XaRW+JQfMXnq8d+ukW94U969Npr7LszYuO6W9qOKWtWSmlEIlR0Q7LFiqsQCSWtfLlOC/Ivudaeu4vgnFtjrbJ1bmIme8f4YtH2k44AuXpkX2dk0xvtfLZsfXjNU8nLHedO6PAfD7/AAxFon6pJqh7RK2KxNLD1KFPr7V3UsLbKM19k3+Hnxm7DyrXtFZhV+J+BYeNgtmpee2u069Z15ukTueXICAgICAgICAgICAgICAgICAgICAgICAgIFnGYZaqNTqC6uCrDsPymNqxaJiU1tNZ3Dn66tGnWKU8QXoA9e4swP8AlBhkTzIAt37vPcnHix5NR391vjz3mm57T6f5TCjpZRZStgLKLXA3ZKCRYm3C9524/EZ1u1Ph94cVuNO/PuzauOQLtF1GRtc2J7LHjLCvIxWr1RaNNH5durp0+Y621tHpAVYkkggg3JucjK7fq+iYprNYisrzf9NO1nb+lf0ma7urB5zP0TP2P4faxxa3uUXbxJVfkTOjhx8e/kpvxJk1xYr72+ztks3hiAgICAgICAgICAgICAgICAgICAgICAgUqwO43kRaJ8pJiY81UkYuk65Sk7LvtZe9iFB8yJo5OT8vFa8ekNmGkXvESielaTUfs9VWJpOTTccFJN6dQcetne/EiUeXi9OCuT19f1WeHLF8k0lrNaajtSpJTDG9R2YLfcFQC9u9vKWng81nFaLek/dweIxat6zHs0+FpVBUprVL2PWILEGym5ORuNxnVmwYJmIisNWLLliJmZlceqGHWpoedwXJ7y5N5lXHWsdMR2Zfn5IncShGnrdMwUAAZWUAAZm9gMhKrka/MnT6F4R1TxKTedzPfaf+xLD54uoRwpoD37bMPRZ08KPOVJ+J8n+3T6z9nVZ3vJkBAQEBAQEBAQEBAQEBAQEBAQMDFaWpo2ySSw3gC9u+cWfn4cNum09/k6MfFyXr1RHZk4bErUF1O7eDkR3ibsHJx546qS1Xx2pOrL03sCBFdc9IlGo072VgzN22IAHdmfSU3i17arSPKfNZ+HUrM2tKnRGPS6bOTFlXLiGIBB85XcK0481en1nTdycMzEzPlpLJ6pTNZprD1Ki01p2KmoOlBNupY3I52NjacnKxWzUitZ7bjf0b8F4x2mbe3b6qdZsJ0mFqoBuUOAP9Ng4A/LaZ8nH1YbVj2Rx79OWJn3Q3DOemrISSAQyE/A6hl/qt4Ss8MmN2j5O3mfFSs/OYYeCptia1R1ts2akhPIqyg+ZJ8RLave23BbtGm1rar5DYq3PEMLAnsI3es2tblWNqKajA2uxJt3cfSU14m0zZ9L416YsePDvv0+X0dY9j+F2MHUb46zeSqq/MGd3Dj4NvJ/iPJ1cqK+1Y/wAp3OtQEBAQEBAQEBAQEBAQECirVCi7EADeSbCY3vWkbtOoTWs2nUQt0MYj5I4J5A5zVj5OLJOqWiWd8V6f1Rpfm9rICByFtJMlV9s9YOwf8QY39Z5PLinqnfnt6PHeOmNeWk31Y0h01UkbhTG1yuSLfJvKd3hdbfm2n00r+bStMcRHntJ5fKwgRrW/AUsSgUuwqpc0yliVJtdXvlsmw3kbpW83Lx5jVp7x7OzjRkrO48vm0mrOjqeGYVMVWLVASEUW6MHcDnmxt3AX8Zw8XNgpbqtE9XpERt154y3jVfJKsSz4hSiKURsmc5G3JRxvz3SwvbJya9FYmtZ85nz/AEhw06cNuqe8+zN0fgxSQIGLW4m1z5ACdWDBXDToq1Zck5LdUqdK4oUqTseVgObHJV8yI5GWMWObSYcc5LxWHPtKUjTpuVBNRaa0io32CKA/ba58pQcLNXHk+L20tc9JvT4ffa9qS6suyv8ACCx7b7IB9beEv8UqvJDH1113TDXoYYipiCLHitO/8TdvZ/Y6Irtpm3S5Pgheq+e1sKFLc2Nid3IAec4eb01rFK+T1H4e682fJyMk7nWt/wDfo+gvZ1h9jR+G/mDVPzuzD0Im3jxrHCr8ZydfNyT7Tr9o0kk3qwgICAgICAgICAgICAgQTXnSLLXRL9UIGA4EksCfS0ovFN2yRWfLS38P1Wkz67e6M0qhpX3MDv5dsqoj8udx5w6MmKb2+Sb0Wuqk8QD5iewpO6xMqG0amYVzJDwmBCdaNFYfFuGUbBHv1lNi9hYKBubh1iOFhKHm8rFa2scd/WVpxqXpHxft/n/DM0RpbDYXZoBBTvcgi52rWBLE5k5jieE28bn0pXVq6j3hhm4l7zuJ38m5raboqLhw3AAb/WdeTxDBWu4nfyhorw81p1rS1WqVa+VMbC7iTv7b2zPcD48Jo/My8yPg+Gvv6ymIph/q7yjus2jxQfCbLuSzsHJPVIsLDZGQt/d5z83i48GOOnz93XxM9st523WrFAHbqEZ32FPIAXNu+48pt8JxR02vP0avELzuKfq38uFcx8fUK03INiFNjlkbZHPKBBNK0sRVA/8AsFrHaAbIXHdlfPkJo5PHjPTp3puwZpxX6tLtLR9d9hm2aTgWLq21tgjcQRlv7ZW4vCYiZ657OrJztx8MNbjNDvhqOIFGo+04TaYHrWY1Q2zYZZ7JlvSkVjUOG1pt5uR1aL0FcMt6ysVcA7V22rEk8775u6+2oaenvuWVgKPR088zmzHmTmTKbk36rzp9D8F4v5HGrE+c95/79H0roTDdFh6FP4KSL+VQJZ0jVYh4bk3nJmvefWZn+WbMmkgICAgICAgICAgICAgaPWfV+ni0BdzTZAStQWyHEMDvXLs7xOfkYKZI3btr1bsOa2OfhQvV3Qmw23iXvSvdFUW2wCbM4bcpsDbfKGmTBF933MfJa3nJNemvm6ZQqh1DKbg7jPR471vWLV8lNas1nU+bW4zT9JGC7QJ6xPLqkAi/E3PpOLP4hTHOo7ujHw8l435MPFHEYqwpr0VI72fIkdibz47I75rtXPyvP4a/zLZScWDv/Vb+Gg1iwYw2LobBbZekVbaYm7Kxux4A9Zd05Ofx6YumKx6Orh5bZN9STaGwVOrQHS0kcbbMA6hrHdcXGRynb4dStuPG433ly8201zdp9IZtTQ2HYWOHpeCKD4EC4nZbj4redY/ZyxmyR5Wn92VQoqihVFgN2ZPqczNlKVpHTWNQwtabTuUR15xdnp5XFFHqv4iyj0PmJT+J36rVxx9Vn4fTUWvP0bvVQ3wtNrWLbTHxY/tOzw6usEfr93LzZ3mn9Pss6b0vVpPs00UjZBJN9q5vuFwOXGdzlaHF6SxNZWVXIyzAULbxI+slDU1NF4yxPTMLAnNiN2f8OUy3CNSlOktIU8Ou1WcKBuvvNuQ4/IcbTBk0mHqVcWWchqVHIAbqjAXIIO9b7Xvfl4OZQiOumqFGgBiKTOhLLT6IbPRkWY7rXGS238BNGe80puFp4Txa8jkxW3lHf9kfwGH6SrSp/HURPBnCn5yrrG7RD3Wa/wCXitb2ifs+kJdPmT2AgICAgICAgICAgICAgR3XDG7IpU/8xiW7VS3V8yPKVfimSYpFI9Xf4fSJvNp9Ea0ZjPtSnpBYM/RlRkQpNrdhtKatP9WtZ94WU/DSZr7SkmD1erIux9tbY3AdGA9uRbasT4S7r4drcReYj5Kq3LiZ3NI2uaO1VpUn22ZqpBum2F6pJBJFgLm4E2YeBjxW35/VGXmXyRry+jfzuciGa9hjWwwUXIWqVHM9Sw9BKfxOJm1Kx8/7LPw+YiLTLZ6kYvpcKrEi9ze3bnOjw2Y/K6faWnnR/q794SCWDiUuwAJOQGZPZImddzW0Br1ekpY2u499WSmDzqg06YHcvznn62jJOXPb6R+vb7Lm1ZpGPDH1n9Eq1Vp7OFpKd4BB/MZaeHzvBH6/dwcz/en9Ps1Gnn+/fst/SJ2OZqaes2FoioamIXKwsvXN88js5DhvtJiEba6prLisYCuBwpSmRY16uQscuqMxfPht+ElDZaN1ZVX6XFVDiK2/af3FN7jYQ33cL3twtGzTeJx7/kAPpIShvtNq/d0E5uzflUD9c4+ZPwxD0n4bp/q3t8tfz/wjmo1Db0hhB/qbX5EZ/wBM5cEbyQvfFr9HDyT8tfvMQ73LZ8+ICAgICAgICAgICAgICBH9ZMIGr4Jm3CqVPiAwB8afrODmUjrx2n3dfGtMVvEeyImqtDFYkLu+0DZHaXP7yo5MdOeZj0laYO+GN+sOmq1xcbjmJ6Ws7jcKCY12eyQgRfHt0mkaCjdSXrdjG728lXzlXmtF+XSvssMVZpxr292DqC+w1dR/0jUYUzw947I8QZo4Wetc9q+k+TPmUmcdZnzTaXasR7W7TNGnRq0ziaS1WUhKZcdI3NVS+0SRcbpo5NbWxWrXz024LRXJWZ8tobp/SinCqEq00dXU9GzBDdQwO3tbrBjwJyGUoOLhyXmcU9o/wtMuSuO35kd/+XmiNbMVWpsuEw9arUICrVRR0WWVy1QBbjmZYcXh58OTe/h9XHnzYsle0d2rxmr+MxDt9ur2O51J6U5cCoC0ge0LLZxN7q/qrhqfWan0jA2VqnWtlwB6o8BAktXcO9f6h9IFcC1SOXiT5kmBz/2l1r16K/DSLfncj/xyv5k/FEPXfhymsV7e8x/EKvZPQ2sftcKdF28SVUejNMeLHx7bvH8muLFfe0fxt2aWTxZAQEBAQEBAQEBAQEBAQMDTOjBiEC7ZRlYOjgA2YcwciMzlNHIwVzV6bNuLLOO24QTCaNGIOkCTewdkbk6ttI//AGHzMqMOOMt8m/SP+/ZZ5Mk46017pbqdpE1sOhb3lFj+/wA53eHZurH0z5x9vRx83F0ZNx6t7LBxtXpPWHC4cha+Jpo592ntA1G/DTF2bwECKYHSwV6jm67dRnp9MlSiXBZtkfeKCoIyuRkJ522LNTl9WvX+JW02pfBHyhGMNpT7KQoxFHEOT/8AnoGpVNuAFQUwrkc8u6dObwrf9E/uwrz4mNXj9m6NLG4w3GAqKDu+1YmqlADcAcMhUtlxYHjLPBS1McVvO5V+SYm0zDY6O1FrbOzVxoood9HBUkw6DmNsDaYd4m5g3WjNScDQN1wys28vUvUa/Pr3APdaBIALboEIx5vVqH+dv6jAy9HjqeJ+kC9VOa/i/S3/ABA9LWgUUslXuHygcv18q7WNf+VET/t2/wBcrOVO8j2/gVOnhxPvMz/b+yUexnD9fF1OQpoPEux/TNvDjzlw/iS/bHT6z9nUZ3PLEBAQEBAQEBAQEBAsYzFpSXaqNYXtexOZ3DKBrK2sdMe6jN5Afv6QjbGTWY7Q2qY2eNjdu/lCWzx2OH2epUpNeyMVI4G3paaeReaYrWj0hsw1i2SsT7oecXQwmDrmpU6NXplC5Vm65uqABASbliMpReHW6+vF/wDULPmT02i0/wDrLVas6z7FJHqLUpUxfZZktv4Z7wZl/wCJysOSJpCL5sGaszvv82PiNNrXcqcRjtIPe/QUAcNh1/lc0gKjjta4noKzOo35qmfPs2+iNA6QItQo4TRlM7+jRXrm/FjmGPbcGSNth/Z9QJ2sZWr4t/8AVqNsjuVTu7CTAkuA0bRoDZoUUpjkihb99hnAy4CAgIEDqtdmPMk+ZgbDB+4PH5wKnPWXuJ+Q+sDyueq3cflAqJgcf1jr7eLxLf6rL+Q7H6ZU5p3eZfQfDadHExx8vv3/ALum+x7D7ODqP8ddrdyqi/MNOziR8G3m/wAQX3yYr7Vj+e6eTqURAQEBAQEBAQEBAQNbrAl6RuL5i/qPrECNYPAgkhidnKw49xJvlMpRDPahRpqzuFCqNpndsgBvLEkLbwmKXMNbvac1TaoaJtTpnq1cR0ajaHKkp3DeLkXN8rbzPREx38kdWp7ebzQj6S0ggo0lDICCzsuzTDDMEk3zGRsLnsnHg4WLDfrr5ujLyL5Y1ZO9EezOkCHx1V8TU+EkrTHZa+0fMDsnW0aTbBYKnRUJRppTUblRQq+QgX4CAgICAgU1GsCeQJgQIQNnQ91e6AJ63cv9R/8AWB5WOXiv9Qv6QKrwebiVartszfEzN+Yk/WU1p3My+k4q9GOtfaIj+HcvZvh9jR2G/mDVD/vdmHoRLPBGscPD+LX6+Zf5Tr9o0k03K4gICAgICAgICBhaV0gKCBipYE2yytkTc9mURG0NFiNZKh9xVXzJ+g9JOjaPaa0niKiEGswB4CwG8cpMIYmgdIDCpiKuLcpTVVYs9882Flv7xJsABvMSQ5vrXrZX0o+znSwqm6Ur5tbc9U8T2bh2nM5aiO8o3M9oTL2dezsVitTFArTA2kpjJn7WO9V9T2DfhM7ZRGnZ8Nh0pqqU0VEUWVVACgcgBukJXYCAgICAgICBj46panUPJG+RgQeBtE3DugUL7zdwHlc/WAqHNe/9JgY2l8R0dCu/w0nbyQkTG86rMt3Gp15qV95j7uMnIdw+Up30fzl9H6CwvRYbD0/gpU1/KgEuKRqsQ+cci/5ma9/eZn+WfMmkgICAgICAgY+JxiU/fcC+YHE9wGcDX19YqY91Wb0Hrn6SdI2jWses1QpZaSgXBzuxG/uvleTEI2s6skVqRaoASGK2zAyAI3G/HnFpIbXHY+jhaT1qpWmiC7NYX7gd5J3ATFk4RrTrFV0riNtwVoobUad9wF+sx4sbm/K9h27dRWNy1zO51CbahaoCy1669XI0kI97lUYcuQ8Zrmd+bOI06xof3j+H6iQlt4CAgICAgICBQ5ga7StS1Kp+Ejzy+sCJiBs7wLdM5t+L9KwPGPWHcf0/uYGo1yrbODr9oC/mdV+RM1Z51jlYeFU6uXT67/bu5xofRz4irTSnTZwzqrFQSACwBJO4ZXldSk2ntD2PK5OPDS02tETqfr5Po8S2fPnsBAQEBAQEBAj+tdG/RkbxtWPlkew5yYlEtNRwhYAnq3575KNr40XTPv3bxsPIZ+sjaVlOiw/Te7SpoBUYknZUEEMxLE/BIS4xrlrO+k62yl1w1M/druLHd0rjmeA4DxmysajctczvtDf6j6sCoyVKqfc3OyD/AIjLnu4oM+8i3OYTO+7OI06qgkJbHQ56/wDtPzEDdQEBAQEBAQEDxhA1Gnhak3h8xAi9PeO+BsLwKMOCb2BPWbd+I2gZNPAMTc2Atbmf73QK6+iKbrs1FDi4NmFxcG4Nt0i0RMd2zFe1LbrOpZ2j8KFZQoAA3ACwFuwSILTM95bmZNZAQEBAQEDExekqVM2dwDvsLk57shA1WK1nUe5TJ7yAPS8nSNoprJrNXdQBsKL5EDMZHmSPSTEI22uha5ehSZjclRc9oyPymMsma1QAEkgAC5JyAA3kwOI69a2HH1npYYkYcbIZv8w0yxDfhuxt3A8psrGu8sLT6QydS9WPtD2IIpJbpGGV+PRqeZ4ngO8TC07lNY06vUpBOgVQFUNsgDIAdE9gByyEhkyxAz9EH7wdxgb2AgICAgICAgIGFpOgGS3aJMDSpokFhmR3QhsU0Sg/m7/23SEshcNaBUKMChqciWVVzDJnEJt5MuSwICAgICAgRXWqj94rAb1APaLkemXrMo9kS1q4Fm35Qjav/wCGpH37t42Hpn6xtOlzR9MIGRRZUdgBnkD1gM+xpily32k65HEM2Dwjfdg2r1B/GRvpqfhHHnM619ZYWn0afVjQJq1FpJkTm7fCo3t2ngBz8SItbaa107NovApQprTprZVGXM82J4knMmYsl3F/4fZUHqrD6wL4MDN0SfvV8fkYEggICAgICAgICBYxe4d8mBj0lzhDJWQlcEABAt1FkSyq9pLviCy7JYkBAQEBAxsTjqdP36ir2Xz8t8CI60az0epsbTEEjdYWNutnyt6ydI2zLyEvbwOV+0HXEq1fC4R+u7jpKi/wr0aKyKeBJBueXfcZ1rtha2kU1f0MzMiU12nbdyHMk8AItb0grX1l17ROh0wq0UTMljtvxZijG/YOrYDgJgzbtYFrHHqj8dP1dR9YF0GBmaKb71O8/wBJgSSAgICAgICAgIFjFcIFuiM/CShetISrED0QKH3yGUKkkolVCCAgICBDdP4qqKzoajbORUA2FiBllv8A+ZlHkxlpXF5Iw8XoOrWA2V472IUev0gSXBVNqmh5qL99s5gyQb2ka6/ZwcNhWvXYWdh/hKf1n0mVa7Y2tpznRGjTcZFnc2A3kk/WZWt6QxrXfeXYdVNADCpdrGq467cB/IvYOfE+AGtsbnF/4Z5VB6hl/VAvAwLOOPUPYUPk6n6QL14GTo57VU53gSdTAqgICAgICAgIFmvwgeUV3yULtpCXsD2BaMhlC4sljL2AgICAgRnWLDA1lJ4r+4I9FkxOkTG2NTpKu4AR1SahcvISgGt2uP2OgaVGxxDNUVeVNRUYByOdhkJlWNyxmdOZ6PwZJNSoSzMbknNiSd/aZnaddoY1jc7l1LVTV40Gp1Ko+8dXAX/LFlIH4rbV/LnfU2JgsCzjz1O5qZ8qiEwL21w9N58oFx8E9RGFrAg5nfu3gQMzD6OB94k9gyHpnA3NDCqi9VQN3DPfzgZKiBVAQEBAQEBAQLdQQPaYgVwEBAotIZKxJYkBAQEBA0usq5U25EjzF/0mBqtqBE9e9cVwVPZSzV3HUX4f52mURtEzpyLCUGqO1WsxZmO0SeJmcz0xqGuI6u7p2permzs16y9bfSQ/w8nYfFyHDfv3am1LcQLmns57L3NuRR1+ZEDKSix4W7/2EDKTR9wdq5yOXDdykjLoYcDcAIQ2FKjke4/KB5hqe6Bm2ykJVQEBAQEBAQEBApaB6sD2AgIHkJewggICAgeEwNHp5iVPIEH+/OBBNc9bUwNLKzVnH3afqbkJMRtEzpx+kj4io1auxZmNyT8hyE2TMVhrj4pTzVDQBdlqunUGdMEZE8GI5cufz1NrpWH0eT7xv8vKShs6OCABy4fUH6QMqnhYGRTowFOlAyaawKaSQLxkJICAgICAgICAgeWgewEBAQPIHsBAQEBAQMfEYRXBB4i0Dmem/Y8mIxL12xtXrm+wyK2yOCK1xZRwy85nF9MJrttdF+zfD0bEoapG4ubgf7QAPMGYsoSajou24SEsungbQMlKNoFYQQPbQGzA9geAQPYCAgICAgICAgICAgICAgICAgICAgICAgICAgICAgICAgICAgICAgICAgICAgICAgICAgICAg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9961" name="Picture 25" descr="https://encrypted-tbn0.gstatic.com/images?q=tbn:ANd9GcSDm0fxoOkch86MUgpWcsK0eUq5xTTNXdo7b6uvhkfnoAEE85bk"/>
          <p:cNvPicPr>
            <a:picLocks noChangeAspect="1" noChangeArrowheads="1"/>
          </p:cNvPicPr>
          <p:nvPr/>
        </p:nvPicPr>
        <p:blipFill>
          <a:blip r:embed="rId11"/>
          <a:srcRect/>
          <a:stretch>
            <a:fillRect/>
          </a:stretch>
        </p:blipFill>
        <p:spPr bwMode="auto">
          <a:xfrm>
            <a:off x="7868272" y="4473699"/>
            <a:ext cx="1275728" cy="1169879"/>
          </a:xfrm>
          <a:prstGeom prst="rect">
            <a:avLst/>
          </a:prstGeom>
          <a:noFill/>
        </p:spPr>
      </p:pic>
      <p:pic>
        <p:nvPicPr>
          <p:cNvPr id="39963" name="Picture 27" descr="https://encrypted-tbn1.gstatic.com/images?q=tbn:ANd9GcQNbg94SfqAOJQXQ_nHYGYuZ5g3bSA52BcdbjxXtIi2fT6TVAOR"/>
          <p:cNvPicPr>
            <a:picLocks noChangeAspect="1" noChangeArrowheads="1"/>
          </p:cNvPicPr>
          <p:nvPr/>
        </p:nvPicPr>
        <p:blipFill>
          <a:blip r:embed="rId12"/>
          <a:srcRect/>
          <a:stretch>
            <a:fillRect/>
          </a:stretch>
        </p:blipFill>
        <p:spPr bwMode="auto">
          <a:xfrm>
            <a:off x="7812751" y="3071810"/>
            <a:ext cx="1331249" cy="1357322"/>
          </a:xfrm>
          <a:prstGeom prst="rect">
            <a:avLst/>
          </a:prstGeom>
          <a:noFill/>
        </p:spPr>
      </p:pic>
      <p:cxnSp>
        <p:nvCxnSpPr>
          <p:cNvPr id="22" name="Straight Connector 21"/>
          <p:cNvCxnSpPr/>
          <p:nvPr/>
        </p:nvCxnSpPr>
        <p:spPr>
          <a:xfrm rot="5400000" flipH="1" flipV="1">
            <a:off x="1372394" y="5105400"/>
            <a:ext cx="1370806" cy="7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2057400" y="4419600"/>
            <a:ext cx="1829594" cy="7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3733800" y="3048000"/>
            <a:ext cx="5410200" cy="7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flipH="1" flipV="1">
            <a:off x="3048397" y="3733403"/>
            <a:ext cx="1371600" cy="7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txBox="1">
            <a:spLocks/>
          </p:cNvSpPr>
          <p:nvPr/>
        </p:nvSpPr>
        <p:spPr>
          <a:xfrm>
            <a:off x="285720" y="1400196"/>
            <a:ext cx="7772400" cy="5029200"/>
          </a:xfrm>
          <a:prstGeom prst="rect">
            <a:avLst/>
          </a:prstGeom>
        </p:spPr>
        <p:txBody>
          <a:bodyPr vert="horz" lIns="91440" tIns="45720" rIns="91440" bIns="45720" rtlCol="0">
            <a:normAutofit fontScale="55000" lnSpcReduction="20000"/>
          </a:bodyPr>
          <a:lstStyle/>
          <a:p>
            <a:pPr marL="342900" marR="0" lvl="0" indent="-342900" algn="just" defTabSz="914400" rtl="0" eaLnBrk="0" fontAlgn="base" latinLnBrk="0" hangingPunct="0">
              <a:lnSpc>
                <a:spcPct val="100000"/>
              </a:lnSpc>
              <a:spcBef>
                <a:spcPct val="0"/>
              </a:spcBef>
              <a:spcAft>
                <a:spcPct val="0"/>
              </a:spcAft>
              <a:buClrTx/>
              <a:buSzTx/>
              <a:buFontTx/>
              <a:buChar char="•"/>
              <a:tabLst/>
              <a:defRPr/>
            </a:pPr>
            <a:r>
              <a:rPr kumimoji="0" lang="en-US" sz="3200" b="0" i="0" u="none" strike="noStrike" kern="1200" cap="none" spc="0" normalizeH="0" baseline="0" noProof="0" dirty="0" smtClean="0">
                <a:ln>
                  <a:noFill/>
                </a:ln>
                <a:solidFill>
                  <a:schemeClr val="tx1"/>
                </a:solidFill>
                <a:effectLst/>
                <a:uLnTx/>
                <a:uFillTx/>
                <a:latin typeface="Cambria" pitchFamily="18" charset="0"/>
                <a:ea typeface="Calibri" pitchFamily="34" charset="0"/>
                <a:cs typeface="Times New Roman" pitchFamily="18" charset="0"/>
              </a:rPr>
              <a:t>Covering 10 city from different sates of India – To develop city level information based on hazards and risks, on who is exposed and who is vulnerable.</a:t>
            </a:r>
          </a:p>
          <a:p>
            <a:pPr marL="342900" marR="0" lvl="0" indent="-342900" algn="just" defTabSz="914400" rtl="0" eaLnBrk="0" fontAlgn="base" latinLnBrk="0" hangingPunct="0">
              <a:lnSpc>
                <a:spcPct val="100000"/>
              </a:lnSpc>
              <a:spcBef>
                <a:spcPct val="0"/>
              </a:spcBef>
              <a:spcAft>
                <a:spcPct val="0"/>
              </a:spcAft>
              <a:buClrTx/>
              <a:buSzTx/>
              <a:buFontTx/>
              <a:buChar char="•"/>
              <a:tabLst/>
              <a:defRPr/>
            </a:pPr>
            <a:endParaRPr kumimoji="0" lang="en-US" sz="3200" b="0" i="0" u="none" strike="noStrike" kern="1200" cap="none" spc="0" normalizeH="0" baseline="0" noProof="0" dirty="0" smtClean="0">
              <a:ln>
                <a:noFill/>
              </a:ln>
              <a:solidFill>
                <a:schemeClr val="tx1"/>
              </a:solidFill>
              <a:effectLst/>
              <a:uLnTx/>
              <a:uFillTx/>
              <a:latin typeface="Cambria" pitchFamily="18" charset="0"/>
              <a:ea typeface="Calibri" pitchFamily="34"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Char char="•"/>
              <a:tabLst/>
              <a:defRPr/>
            </a:pPr>
            <a:r>
              <a:rPr kumimoji="0" lang="en-US" sz="3200" b="0" i="0" u="none" strike="noStrike" kern="1200" cap="none" spc="0" normalizeH="0" baseline="0" noProof="0" dirty="0" smtClean="0">
                <a:ln>
                  <a:noFill/>
                </a:ln>
                <a:solidFill>
                  <a:schemeClr val="tx1"/>
                </a:solidFill>
                <a:effectLst/>
                <a:uLnTx/>
                <a:uFillTx/>
                <a:latin typeface="Cambria" pitchFamily="18" charset="0"/>
                <a:ea typeface="Calibri" pitchFamily="34" charset="0"/>
                <a:cs typeface="Times New Roman" pitchFamily="18" charset="0"/>
              </a:rPr>
              <a:t>4 regional workshops: Regional workshops for finalizing strategies for disaster resilient cities.</a:t>
            </a:r>
          </a:p>
          <a:p>
            <a:pPr marL="342900" marR="0" lvl="0" indent="-342900" algn="just" defTabSz="914400" rtl="0" eaLnBrk="0" fontAlgn="base" latinLnBrk="0" hangingPunct="0">
              <a:lnSpc>
                <a:spcPct val="100000"/>
              </a:lnSpc>
              <a:spcBef>
                <a:spcPct val="0"/>
              </a:spcBef>
              <a:spcAft>
                <a:spcPct val="0"/>
              </a:spcAft>
              <a:buClrTx/>
              <a:buSzTx/>
              <a:buFontTx/>
              <a:buChar char="•"/>
              <a:tabLst/>
              <a:defRPr/>
            </a:pPr>
            <a:endParaRPr kumimoji="0" lang="en-US" sz="3200" b="0" i="0" u="none" strike="noStrike" kern="1200" cap="none" spc="0" normalizeH="0" baseline="0" noProof="0" dirty="0" smtClean="0">
              <a:ln>
                <a:noFill/>
              </a:ln>
              <a:solidFill>
                <a:schemeClr val="tx1"/>
              </a:solidFill>
              <a:effectLst/>
              <a:uLnTx/>
              <a:uFillTx/>
              <a:latin typeface="Cambria" pitchFamily="18" charset="0"/>
              <a:ea typeface="Calibri" pitchFamily="34"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Char char="•"/>
              <a:tabLst/>
              <a:defRPr/>
            </a:pPr>
            <a:r>
              <a:rPr kumimoji="0" lang="en-US" sz="3200" b="0" i="0" u="none" strike="noStrike" kern="1200" cap="none" spc="0" normalizeH="0" baseline="0" noProof="0" dirty="0" smtClean="0">
                <a:ln>
                  <a:noFill/>
                </a:ln>
                <a:solidFill>
                  <a:schemeClr val="tx1"/>
                </a:solidFill>
                <a:effectLst/>
                <a:uLnTx/>
                <a:uFillTx/>
                <a:latin typeface="Cambria" pitchFamily="18" charset="0"/>
                <a:ea typeface="Calibri" pitchFamily="34" charset="0"/>
                <a:cs typeface="Times New Roman" pitchFamily="18" charset="0"/>
              </a:rPr>
              <a:t>City specific capacity building and knowledge dissemination through meeting with city stakeholders</a:t>
            </a:r>
          </a:p>
          <a:p>
            <a:pPr marL="342900" marR="0" lvl="0" indent="-342900" algn="just" defTabSz="914400" rtl="0" eaLnBrk="0" fontAlgn="base" latinLnBrk="0" hangingPunct="0">
              <a:lnSpc>
                <a:spcPct val="100000"/>
              </a:lnSpc>
              <a:spcBef>
                <a:spcPct val="0"/>
              </a:spcBef>
              <a:spcAft>
                <a:spcPct val="0"/>
              </a:spcAft>
              <a:buClrTx/>
              <a:buSzTx/>
              <a:buFontTx/>
              <a:buChar char="•"/>
              <a:tabLst/>
              <a:defRPr/>
            </a:pPr>
            <a:endParaRPr kumimoji="0" lang="en-US" sz="3200" b="0" i="0" u="none" strike="noStrike" kern="1200" cap="none" spc="0" normalizeH="0" baseline="0" noProof="0" dirty="0" smtClean="0">
              <a:ln>
                <a:noFill/>
              </a:ln>
              <a:solidFill>
                <a:schemeClr val="tx1"/>
              </a:solidFill>
              <a:effectLst/>
              <a:uLnTx/>
              <a:uFillTx/>
              <a:latin typeface="Cambria" pitchFamily="18" charset="0"/>
              <a:ea typeface="Calibri" pitchFamily="34"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Char char="•"/>
              <a:tabLst/>
              <a:defRPr/>
            </a:pPr>
            <a:r>
              <a:rPr kumimoji="0" lang="en-US" sz="3200" b="0" i="0" u="none" strike="noStrike" kern="1200" cap="none" spc="0" normalizeH="0" baseline="0" noProof="0" dirty="0" smtClean="0">
                <a:ln>
                  <a:noFill/>
                </a:ln>
                <a:solidFill>
                  <a:schemeClr val="tx1"/>
                </a:solidFill>
                <a:effectLst/>
                <a:uLnTx/>
                <a:uFillTx/>
                <a:latin typeface="Cambria" pitchFamily="18" charset="0"/>
                <a:ea typeface="Calibri" pitchFamily="34" charset="0"/>
                <a:cs typeface="Times New Roman" pitchFamily="18" charset="0"/>
              </a:rPr>
              <a:t>Provide Information and awareness for qualitative self-assessments to cities in terms of disaster management preparedness</a:t>
            </a:r>
          </a:p>
          <a:p>
            <a:pPr marL="342900" marR="0" lvl="0" indent="-342900" algn="just" defTabSz="914400" rtl="0" eaLnBrk="0" fontAlgn="base" latinLnBrk="0" hangingPunct="0">
              <a:lnSpc>
                <a:spcPct val="100000"/>
              </a:lnSpc>
              <a:spcBef>
                <a:spcPct val="0"/>
              </a:spcBef>
              <a:spcAft>
                <a:spcPct val="0"/>
              </a:spcAft>
              <a:buClrTx/>
              <a:buSzTx/>
              <a:buFontTx/>
              <a:buChar char="•"/>
              <a:tabLst/>
              <a:defRPr/>
            </a:pPr>
            <a:endParaRPr kumimoji="0" lang="en-US" sz="3200" b="0" i="0" u="none" strike="noStrike" kern="1200" cap="none" spc="0" normalizeH="0" baseline="0" noProof="0" dirty="0" smtClean="0">
              <a:ln>
                <a:noFill/>
              </a:ln>
              <a:solidFill>
                <a:schemeClr val="tx1"/>
              </a:solidFill>
              <a:effectLst/>
              <a:uLnTx/>
              <a:uFillTx/>
              <a:latin typeface="Cambria" pitchFamily="18" charset="0"/>
              <a:ea typeface="Calibri" pitchFamily="34"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Char char="•"/>
              <a:tabLst/>
              <a:defRPr/>
            </a:pPr>
            <a:r>
              <a:rPr kumimoji="0" lang="en-US" sz="3200" b="0" i="0" u="none" strike="noStrike" kern="1200" cap="none" spc="0" normalizeH="0" baseline="0" noProof="0" dirty="0" smtClean="0">
                <a:ln>
                  <a:noFill/>
                </a:ln>
                <a:solidFill>
                  <a:schemeClr val="tx1"/>
                </a:solidFill>
                <a:effectLst/>
                <a:uLnTx/>
                <a:uFillTx/>
                <a:latin typeface="Cambria" pitchFamily="18" charset="0"/>
                <a:ea typeface="Calibri" pitchFamily="34" charset="0"/>
                <a:cs typeface="Times New Roman" pitchFamily="18" charset="0"/>
              </a:rPr>
              <a:t>Raising awareness among government officials on natural hazard risks brings officials from a range of city level institutions</a:t>
            </a:r>
          </a:p>
          <a:p>
            <a:pPr marL="342900" marR="0" lvl="0" indent="-342900" algn="just" defTabSz="914400" rtl="0" eaLnBrk="0" fontAlgn="base" latinLnBrk="0" hangingPunct="0">
              <a:lnSpc>
                <a:spcPct val="100000"/>
              </a:lnSpc>
              <a:spcBef>
                <a:spcPct val="0"/>
              </a:spcBef>
              <a:spcAft>
                <a:spcPct val="0"/>
              </a:spcAft>
              <a:buClrTx/>
              <a:buSzTx/>
              <a:buFontTx/>
              <a:buChar char="•"/>
              <a:tabLst/>
              <a:defRPr/>
            </a:pPr>
            <a:endParaRPr kumimoji="0" lang="en-US" sz="3200" b="0" i="0" u="none" strike="noStrike" kern="1200" cap="none" spc="0" normalizeH="0" baseline="0" noProof="0" dirty="0" smtClean="0">
              <a:ln>
                <a:noFill/>
              </a:ln>
              <a:solidFill>
                <a:schemeClr val="tx1"/>
              </a:solidFill>
              <a:effectLst/>
              <a:uLnTx/>
              <a:uFillTx/>
              <a:latin typeface="Cambria" pitchFamily="18" charset="0"/>
              <a:ea typeface="Calibri" pitchFamily="34"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Char char="•"/>
              <a:tabLst/>
              <a:defRPr/>
            </a:pPr>
            <a:r>
              <a:rPr kumimoji="0" lang="en-US" sz="3200" b="0" i="0" u="none" strike="noStrike" kern="1200" cap="none" spc="0" normalizeH="0" baseline="0" noProof="0" dirty="0" smtClean="0">
                <a:ln>
                  <a:noFill/>
                </a:ln>
                <a:solidFill>
                  <a:schemeClr val="tx1"/>
                </a:solidFill>
                <a:effectLst/>
                <a:uLnTx/>
                <a:uFillTx/>
                <a:latin typeface="Cambria" pitchFamily="18" charset="0"/>
                <a:ea typeface="Calibri" pitchFamily="34" charset="0"/>
                <a:cs typeface="Times New Roman" pitchFamily="18" charset="0"/>
              </a:rPr>
              <a:t>Stakeholder consultation and ownership for sensitization</a:t>
            </a:r>
          </a:p>
          <a:p>
            <a:pPr marL="342900" marR="0" lvl="0" indent="-342900" algn="just" defTabSz="914400" rtl="0" eaLnBrk="0" fontAlgn="base" latinLnBrk="0" hangingPunct="0">
              <a:lnSpc>
                <a:spcPct val="100000"/>
              </a:lnSpc>
              <a:spcBef>
                <a:spcPct val="0"/>
              </a:spcBef>
              <a:spcAft>
                <a:spcPct val="0"/>
              </a:spcAft>
              <a:buClrTx/>
              <a:buSzTx/>
              <a:buFontTx/>
              <a:buChar char="•"/>
              <a:tabLst/>
              <a:defRPr/>
            </a:pPr>
            <a:endParaRPr kumimoji="0" lang="en-US" sz="3200" b="0" i="0" u="none" strike="noStrike" kern="1200" cap="none" spc="0" normalizeH="0" baseline="0" noProof="0" dirty="0" smtClean="0">
              <a:ln>
                <a:noFill/>
              </a:ln>
              <a:solidFill>
                <a:schemeClr val="tx1"/>
              </a:solidFill>
              <a:effectLst/>
              <a:uLnTx/>
              <a:uFillTx/>
              <a:latin typeface="Cambria" pitchFamily="18" charset="0"/>
              <a:ea typeface="Calibri" pitchFamily="34"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Char char="•"/>
              <a:tabLst/>
              <a:defRPr/>
            </a:pPr>
            <a:r>
              <a:rPr kumimoji="0" lang="en-US" sz="3200" b="0" i="0" u="none" strike="noStrike" kern="1200" cap="none" spc="0" normalizeH="0" baseline="0" noProof="0" dirty="0" smtClean="0">
                <a:ln>
                  <a:noFill/>
                </a:ln>
                <a:solidFill>
                  <a:schemeClr val="tx1"/>
                </a:solidFill>
                <a:effectLst/>
                <a:uLnTx/>
                <a:uFillTx/>
                <a:latin typeface="Cambria" pitchFamily="18" charset="0"/>
                <a:ea typeface="Calibri" pitchFamily="34" charset="0"/>
                <a:cs typeface="Times New Roman" pitchFamily="18" charset="0"/>
              </a:rPr>
              <a:t>Capacity building of local government officials and city stakeholders including institutions, organizations etc.</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600" b="0" i="0" u="none" strike="noStrike" kern="1200" cap="none" spc="0" normalizeH="0" baseline="0" noProof="0" dirty="0" smtClean="0">
              <a:ln>
                <a:noFill/>
              </a:ln>
              <a:solidFill>
                <a:schemeClr val="tx1"/>
              </a:solidFill>
              <a:effectLst/>
              <a:uLnTx/>
              <a:uFillTx/>
              <a:latin typeface="Cambria" pitchFamily="18" charset="0"/>
              <a:ea typeface="Calibri" pitchFamily="34" charset="0"/>
              <a:cs typeface="Times New Roman" pitchFamily="18" charset="0"/>
            </a:endParaRPr>
          </a:p>
        </p:txBody>
      </p:sp>
      <p:sp>
        <p:nvSpPr>
          <p:cNvPr id="7" name="Title 2"/>
          <p:cNvSpPr>
            <a:spLocks noGrp="1"/>
          </p:cNvSpPr>
          <p:nvPr>
            <p:ph type="title"/>
          </p:nvPr>
        </p:nvSpPr>
        <p:spPr>
          <a:xfrm>
            <a:off x="304800" y="142876"/>
            <a:ext cx="8482042" cy="1000108"/>
          </a:xfrm>
        </p:spPr>
        <p:txBody>
          <a:bodyPr>
            <a:noAutofit/>
          </a:bodyPr>
          <a:lstStyle/>
          <a:p>
            <a:pPr algn="ctr" fontAlgn="base">
              <a:spcAft>
                <a:spcPct val="0"/>
              </a:spcAft>
              <a:defRPr/>
            </a:pPr>
            <a:r>
              <a:rPr lang="en-US" sz="2800" b="1" dirty="0" err="1" smtClean="0">
                <a:latin typeface="Andalus" pitchFamily="18" charset="-78"/>
                <a:cs typeface="Andalus" pitchFamily="18" charset="-78"/>
              </a:rPr>
              <a:t>MoUD</a:t>
            </a:r>
            <a:r>
              <a:rPr lang="en-US" dirty="0" smtClean="0">
                <a:latin typeface="Andalus" pitchFamily="18" charset="-78"/>
                <a:cs typeface="Andalus" pitchFamily="18" charset="-78"/>
              </a:rPr>
              <a:t>-</a:t>
            </a:r>
            <a:r>
              <a:rPr lang="en-US" sz="2800" b="1" dirty="0" smtClean="0">
                <a:latin typeface="Andalus" pitchFamily="18" charset="-78"/>
                <a:cs typeface="Andalus" pitchFamily="18" charset="-78"/>
              </a:rPr>
              <a:t>Sustainable and Disaster Resilient Urban Development project is about……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pPr>
              <a:defRPr/>
            </a:pPr>
            <a:r>
              <a:rPr lang="en-IN" sz="2800" b="1" dirty="0" smtClean="0">
                <a:latin typeface="Andalus" pitchFamily="18" charset="-78"/>
                <a:cs typeface="Andalus" pitchFamily="18" charset="-78"/>
              </a:rPr>
              <a:t>SELECTED CITIES</a:t>
            </a:r>
            <a:endParaRPr lang="en-US" sz="2800" b="1" dirty="0" smtClean="0">
              <a:latin typeface="Andalus" pitchFamily="18" charset="-78"/>
              <a:cs typeface="Andalus" pitchFamily="18" charset="-78"/>
            </a:endParaRPr>
          </a:p>
        </p:txBody>
      </p:sp>
      <p:sp>
        <p:nvSpPr>
          <p:cNvPr id="5" name="TextBox 4"/>
          <p:cNvSpPr txBox="1"/>
          <p:nvPr/>
        </p:nvSpPr>
        <p:spPr>
          <a:xfrm>
            <a:off x="71406" y="1312119"/>
            <a:ext cx="4800600" cy="830997"/>
          </a:xfrm>
          <a:prstGeom prst="rect">
            <a:avLst/>
          </a:prstGeom>
          <a:noFill/>
        </p:spPr>
        <p:txBody>
          <a:bodyPr wrap="square" rtlCol="0">
            <a:spAutoFit/>
          </a:bodyPr>
          <a:lstStyle/>
          <a:p>
            <a:pPr algn="just"/>
            <a:r>
              <a:rPr lang="en-US" sz="2400" dirty="0" smtClean="0">
                <a:latin typeface="+mj-lt"/>
                <a:cs typeface="Andalus" pitchFamily="18" charset="-78"/>
              </a:rPr>
              <a:t>10 Cities selected on the basis of different ecosystems and regions</a:t>
            </a:r>
          </a:p>
        </p:txBody>
      </p:sp>
      <p:sp>
        <p:nvSpPr>
          <p:cNvPr id="7" name="TextBox 6"/>
          <p:cNvSpPr txBox="1"/>
          <p:nvPr/>
        </p:nvSpPr>
        <p:spPr>
          <a:xfrm>
            <a:off x="71406" y="2277801"/>
            <a:ext cx="4705352" cy="3508653"/>
          </a:xfrm>
          <a:prstGeom prst="rect">
            <a:avLst/>
          </a:prstGeom>
          <a:noFill/>
        </p:spPr>
        <p:txBody>
          <a:bodyPr wrap="square" rtlCol="0">
            <a:spAutoFit/>
          </a:bodyPr>
          <a:lstStyle/>
          <a:p>
            <a:pPr marL="87313" indent="-87313">
              <a:spcBef>
                <a:spcPts val="600"/>
              </a:spcBef>
              <a:spcAft>
                <a:spcPts val="600"/>
              </a:spcAft>
              <a:buFont typeface="Wingdings" pitchFamily="2" charset="2"/>
              <a:buChar char="v"/>
            </a:pPr>
            <a:r>
              <a:rPr lang="en-US" sz="2400" b="1" dirty="0" smtClean="0">
                <a:latin typeface="Andalus" pitchFamily="18" charset="-78"/>
                <a:cs typeface="Andalus" pitchFamily="18" charset="-78"/>
              </a:rPr>
              <a:t>East India-                                     </a:t>
            </a:r>
            <a:r>
              <a:rPr lang="en-US" sz="2400" dirty="0" err="1" smtClean="0">
                <a:latin typeface="Andalus" pitchFamily="18" charset="-78"/>
                <a:cs typeface="Andalus" pitchFamily="18" charset="-78"/>
              </a:rPr>
              <a:t>Guwahati</a:t>
            </a:r>
            <a:r>
              <a:rPr lang="en-US" sz="2400" dirty="0" smtClean="0">
                <a:latin typeface="Andalus" pitchFamily="18" charset="-78"/>
                <a:cs typeface="Andalus" pitchFamily="18" charset="-78"/>
              </a:rPr>
              <a:t>, Shillong, Bhubaneswar </a:t>
            </a:r>
          </a:p>
          <a:p>
            <a:pPr marL="87313" indent="-87313">
              <a:spcBef>
                <a:spcPts val="600"/>
              </a:spcBef>
              <a:spcAft>
                <a:spcPts val="600"/>
              </a:spcAft>
              <a:buFont typeface="Wingdings" pitchFamily="2" charset="2"/>
              <a:buChar char="v"/>
            </a:pPr>
            <a:r>
              <a:rPr lang="en-US" sz="2400" b="1" dirty="0" smtClean="0">
                <a:latin typeface="Andalus" pitchFamily="18" charset="-78"/>
                <a:cs typeface="Andalus" pitchFamily="18" charset="-78"/>
              </a:rPr>
              <a:t>West India- </a:t>
            </a:r>
            <a:r>
              <a:rPr lang="en-US" sz="2400" dirty="0" smtClean="0">
                <a:latin typeface="Andalus" pitchFamily="18" charset="-78"/>
                <a:cs typeface="Andalus" pitchFamily="18" charset="-78"/>
              </a:rPr>
              <a:t>Pune, Ahmadabad, Bhopal</a:t>
            </a:r>
          </a:p>
          <a:p>
            <a:pPr marL="87313" indent="-87313">
              <a:spcBef>
                <a:spcPts val="600"/>
              </a:spcBef>
              <a:spcAft>
                <a:spcPts val="600"/>
              </a:spcAft>
              <a:buFont typeface="Wingdings" pitchFamily="2" charset="2"/>
              <a:buChar char="v"/>
            </a:pPr>
            <a:r>
              <a:rPr lang="en-US" sz="2400" b="1" dirty="0" smtClean="0">
                <a:latin typeface="Andalus" pitchFamily="18" charset="-78"/>
                <a:cs typeface="Andalus" pitchFamily="18" charset="-78"/>
              </a:rPr>
              <a:t>South India- </a:t>
            </a:r>
            <a:r>
              <a:rPr lang="en-US" sz="2400" dirty="0" smtClean="0">
                <a:latin typeface="Andalus" pitchFamily="18" charset="-78"/>
                <a:cs typeface="Andalus" pitchFamily="18" charset="-78"/>
              </a:rPr>
              <a:t>Vishakhapatnam, Hyderabad</a:t>
            </a:r>
          </a:p>
          <a:p>
            <a:pPr marL="87313" indent="-87313">
              <a:spcBef>
                <a:spcPts val="600"/>
              </a:spcBef>
              <a:spcAft>
                <a:spcPts val="600"/>
              </a:spcAft>
              <a:buFont typeface="Wingdings" pitchFamily="2" charset="2"/>
              <a:buChar char="v"/>
            </a:pPr>
            <a:r>
              <a:rPr lang="en-US" sz="2400" b="1" dirty="0" smtClean="0">
                <a:latin typeface="Andalus" pitchFamily="18" charset="-78"/>
                <a:cs typeface="Andalus" pitchFamily="18" charset="-78"/>
              </a:rPr>
              <a:t>North India-                </a:t>
            </a:r>
            <a:r>
              <a:rPr lang="en-US" sz="2400" dirty="0" err="1" smtClean="0">
                <a:latin typeface="Andalus" pitchFamily="18" charset="-78"/>
                <a:cs typeface="Andalus" pitchFamily="18" charset="-78"/>
              </a:rPr>
              <a:t>Dehradun</a:t>
            </a:r>
            <a:r>
              <a:rPr lang="en-US" sz="2400" dirty="0" smtClean="0">
                <a:latin typeface="Andalus" pitchFamily="18" charset="-78"/>
                <a:cs typeface="Andalus" pitchFamily="18" charset="-78"/>
              </a:rPr>
              <a:t>, Srinagar</a:t>
            </a:r>
            <a:endParaRPr lang="en-IN" sz="2400" dirty="0">
              <a:latin typeface="Andalus" pitchFamily="18" charset="-78"/>
              <a:cs typeface="Andalus" pitchFamily="18" charset="-78"/>
            </a:endParaRPr>
          </a:p>
        </p:txBody>
      </p:sp>
      <p:pic>
        <p:nvPicPr>
          <p:cNvPr id="8" name="Picture 7" descr="India_10 Cities.jpg"/>
          <p:cNvPicPr>
            <a:picLocks noChangeAspect="1"/>
          </p:cNvPicPr>
          <p:nvPr/>
        </p:nvPicPr>
        <p:blipFill>
          <a:blip r:embed="rId2" cstate="print"/>
          <a:stretch>
            <a:fillRect/>
          </a:stretch>
        </p:blipFill>
        <p:spPr>
          <a:xfrm>
            <a:off x="4929190" y="1285860"/>
            <a:ext cx="4047956" cy="4929222"/>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3" name="Group 42"/>
          <p:cNvGrpSpPr/>
          <p:nvPr/>
        </p:nvGrpSpPr>
        <p:grpSpPr>
          <a:xfrm>
            <a:off x="642910" y="1072415"/>
            <a:ext cx="8072494" cy="5214105"/>
            <a:chOff x="451552" y="64390"/>
            <a:chExt cx="8470200" cy="6765252"/>
          </a:xfrm>
        </p:grpSpPr>
        <p:sp>
          <p:nvSpPr>
            <p:cNvPr id="4" name="Rectangle 3"/>
            <p:cNvSpPr/>
            <p:nvPr/>
          </p:nvSpPr>
          <p:spPr>
            <a:xfrm>
              <a:off x="6572264" y="5143512"/>
              <a:ext cx="2214578" cy="107157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IN" sz="1400"/>
            </a:p>
          </p:txBody>
        </p:sp>
        <p:sp>
          <p:nvSpPr>
            <p:cNvPr id="5" name="TextBox 4"/>
            <p:cNvSpPr txBox="1"/>
            <p:nvPr/>
          </p:nvSpPr>
          <p:spPr>
            <a:xfrm>
              <a:off x="3643306" y="64390"/>
              <a:ext cx="1500198" cy="39933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400" dirty="0" smtClean="0">
                  <a:latin typeface="Cambria" pitchFamily="18" charset="0"/>
                </a:rPr>
                <a:t>Methodology</a:t>
              </a:r>
              <a:endParaRPr lang="en-IN" sz="1400" dirty="0">
                <a:latin typeface="Cambria" pitchFamily="18" charset="0"/>
              </a:endParaRPr>
            </a:p>
          </p:txBody>
        </p:sp>
        <p:sp>
          <p:nvSpPr>
            <p:cNvPr id="6" name="TextBox 5"/>
            <p:cNvSpPr txBox="1"/>
            <p:nvPr/>
          </p:nvSpPr>
          <p:spPr>
            <a:xfrm>
              <a:off x="2424405" y="609426"/>
              <a:ext cx="3929090" cy="67887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400" dirty="0" smtClean="0">
                  <a:latin typeface="Cambria" pitchFamily="18" charset="0"/>
                </a:rPr>
                <a:t>Study of existing Literature  on Disaster Management , Urban Development</a:t>
              </a:r>
              <a:endParaRPr lang="en-IN" sz="1400" dirty="0">
                <a:latin typeface="Cambria" pitchFamily="18" charset="0"/>
              </a:endParaRPr>
            </a:p>
          </p:txBody>
        </p:sp>
        <p:sp>
          <p:nvSpPr>
            <p:cNvPr id="7" name="TextBox 6"/>
            <p:cNvSpPr txBox="1"/>
            <p:nvPr/>
          </p:nvSpPr>
          <p:spPr>
            <a:xfrm>
              <a:off x="3391988" y="1496661"/>
              <a:ext cx="2000263" cy="39933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400" b="1" dirty="0" smtClean="0">
                  <a:latin typeface="Cambria" pitchFamily="18" charset="0"/>
                </a:rPr>
                <a:t>Basic City Profile</a:t>
              </a:r>
              <a:endParaRPr lang="en-IN" sz="1400" b="1" dirty="0">
                <a:latin typeface="Cambria" pitchFamily="18" charset="0"/>
              </a:endParaRPr>
            </a:p>
          </p:txBody>
        </p:sp>
        <p:sp>
          <p:nvSpPr>
            <p:cNvPr id="8" name="TextBox 7"/>
            <p:cNvSpPr txBox="1"/>
            <p:nvPr/>
          </p:nvSpPr>
          <p:spPr>
            <a:xfrm>
              <a:off x="6771588" y="1496661"/>
              <a:ext cx="2000263" cy="39933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400" dirty="0" smtClean="0">
                  <a:latin typeface="Cambria" pitchFamily="18" charset="0"/>
                </a:rPr>
                <a:t>Share with ULB’s</a:t>
              </a:r>
              <a:endParaRPr lang="en-IN" sz="1400" dirty="0">
                <a:latin typeface="Cambria" pitchFamily="18" charset="0"/>
              </a:endParaRPr>
            </a:p>
          </p:txBody>
        </p:sp>
        <p:sp>
          <p:nvSpPr>
            <p:cNvPr id="9" name="TextBox 8"/>
            <p:cNvSpPr txBox="1"/>
            <p:nvPr/>
          </p:nvSpPr>
          <p:spPr>
            <a:xfrm>
              <a:off x="6858016" y="2136092"/>
              <a:ext cx="2000263" cy="39933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400" dirty="0" smtClean="0">
                  <a:latin typeface="Cambria" pitchFamily="18" charset="0"/>
                </a:rPr>
                <a:t>Updated data</a:t>
              </a:r>
              <a:endParaRPr lang="en-IN" sz="1400" dirty="0">
                <a:latin typeface="Cambria" pitchFamily="18" charset="0"/>
              </a:endParaRPr>
            </a:p>
          </p:txBody>
        </p:sp>
        <p:sp>
          <p:nvSpPr>
            <p:cNvPr id="10" name="TextBox 9"/>
            <p:cNvSpPr txBox="1"/>
            <p:nvPr/>
          </p:nvSpPr>
          <p:spPr>
            <a:xfrm>
              <a:off x="3391988" y="2139604"/>
              <a:ext cx="2000263" cy="39933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400" b="1" dirty="0" smtClean="0">
                  <a:latin typeface="Cambria" pitchFamily="18" charset="0"/>
                </a:rPr>
                <a:t>City Visits</a:t>
              </a:r>
              <a:endParaRPr lang="en-IN" sz="1400" b="1" dirty="0">
                <a:latin typeface="Cambria" pitchFamily="18" charset="0"/>
              </a:endParaRPr>
            </a:p>
          </p:txBody>
        </p:sp>
        <p:sp>
          <p:nvSpPr>
            <p:cNvPr id="11" name="TextBox 10"/>
            <p:cNvSpPr txBox="1"/>
            <p:nvPr/>
          </p:nvSpPr>
          <p:spPr>
            <a:xfrm>
              <a:off x="3396442" y="3071810"/>
              <a:ext cx="2000263" cy="39933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400" dirty="0" smtClean="0">
                  <a:latin typeface="Cambria" pitchFamily="18" charset="0"/>
                </a:rPr>
                <a:t>Updated  City profile</a:t>
              </a:r>
              <a:endParaRPr lang="en-IN" sz="1400" dirty="0">
                <a:latin typeface="Cambria" pitchFamily="18" charset="0"/>
              </a:endParaRPr>
            </a:p>
          </p:txBody>
        </p:sp>
        <p:sp>
          <p:nvSpPr>
            <p:cNvPr id="12" name="TextBox 11"/>
            <p:cNvSpPr txBox="1"/>
            <p:nvPr/>
          </p:nvSpPr>
          <p:spPr>
            <a:xfrm>
              <a:off x="451552" y="2428868"/>
              <a:ext cx="2000263" cy="39933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400" dirty="0" smtClean="0">
                  <a:latin typeface="Cambria" pitchFamily="18" charset="0"/>
                </a:rPr>
                <a:t>City Profile</a:t>
              </a:r>
              <a:endParaRPr lang="en-IN" sz="1400" dirty="0">
                <a:latin typeface="Cambria" pitchFamily="18" charset="0"/>
              </a:endParaRPr>
            </a:p>
          </p:txBody>
        </p:sp>
        <p:sp>
          <p:nvSpPr>
            <p:cNvPr id="13" name="TextBox 12"/>
            <p:cNvSpPr txBox="1"/>
            <p:nvPr/>
          </p:nvSpPr>
          <p:spPr>
            <a:xfrm>
              <a:off x="451552" y="2958914"/>
              <a:ext cx="2000263" cy="67887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400" dirty="0" smtClean="0">
                  <a:latin typeface="Cambria" pitchFamily="18" charset="0"/>
                </a:rPr>
                <a:t>Disaster timeline  and Hazard profile</a:t>
              </a:r>
              <a:endParaRPr lang="en-IN" sz="1400" dirty="0">
                <a:latin typeface="Cambria" pitchFamily="18" charset="0"/>
              </a:endParaRPr>
            </a:p>
          </p:txBody>
        </p:sp>
        <p:sp>
          <p:nvSpPr>
            <p:cNvPr id="14" name="TextBox 13"/>
            <p:cNvSpPr txBox="1"/>
            <p:nvPr/>
          </p:nvSpPr>
          <p:spPr>
            <a:xfrm>
              <a:off x="474508" y="3786190"/>
              <a:ext cx="2000263" cy="67887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400" dirty="0" smtClean="0">
                  <a:latin typeface="Cambria" pitchFamily="18" charset="0"/>
                </a:rPr>
                <a:t>Infrastructure Status and land use</a:t>
              </a:r>
              <a:endParaRPr lang="en-IN" sz="1400" dirty="0">
                <a:latin typeface="Cambria" pitchFamily="18" charset="0"/>
              </a:endParaRPr>
            </a:p>
          </p:txBody>
        </p:sp>
        <p:sp>
          <p:nvSpPr>
            <p:cNvPr id="15" name="TextBox 14"/>
            <p:cNvSpPr txBox="1"/>
            <p:nvPr/>
          </p:nvSpPr>
          <p:spPr>
            <a:xfrm>
              <a:off x="6868552" y="2745542"/>
              <a:ext cx="2000263" cy="67887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400" dirty="0" smtClean="0">
                  <a:latin typeface="Cambria" pitchFamily="18" charset="0"/>
                </a:rPr>
                <a:t>City Management and Governance</a:t>
              </a:r>
              <a:endParaRPr lang="en-IN" sz="1400" dirty="0">
                <a:latin typeface="Cambria" pitchFamily="18" charset="0"/>
              </a:endParaRPr>
            </a:p>
          </p:txBody>
        </p:sp>
        <p:sp>
          <p:nvSpPr>
            <p:cNvPr id="16" name="TextBox 15"/>
            <p:cNvSpPr txBox="1"/>
            <p:nvPr/>
          </p:nvSpPr>
          <p:spPr>
            <a:xfrm>
              <a:off x="6707174" y="3519881"/>
              <a:ext cx="2214578" cy="39933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400" dirty="0" smtClean="0">
                  <a:latin typeface="Cambria" pitchFamily="18" charset="0"/>
                </a:rPr>
                <a:t>Financial  Resources</a:t>
              </a:r>
              <a:endParaRPr lang="en-IN" sz="1400" dirty="0">
                <a:latin typeface="Cambria" pitchFamily="18" charset="0"/>
              </a:endParaRPr>
            </a:p>
          </p:txBody>
        </p:sp>
        <p:sp>
          <p:nvSpPr>
            <p:cNvPr id="17" name="TextBox 16"/>
            <p:cNvSpPr txBox="1"/>
            <p:nvPr/>
          </p:nvSpPr>
          <p:spPr>
            <a:xfrm>
              <a:off x="3396442" y="3981549"/>
              <a:ext cx="2000263" cy="9584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400" dirty="0" smtClean="0">
                  <a:latin typeface="Cambria" pitchFamily="18" charset="0"/>
                </a:rPr>
                <a:t>Assessment of parameters  w.r.t.  Disaster resilience </a:t>
              </a:r>
              <a:endParaRPr lang="en-IN" sz="1400" dirty="0">
                <a:latin typeface="Cambria" pitchFamily="18" charset="0"/>
              </a:endParaRPr>
            </a:p>
          </p:txBody>
        </p:sp>
        <p:sp>
          <p:nvSpPr>
            <p:cNvPr id="18" name="TextBox 17"/>
            <p:cNvSpPr txBox="1"/>
            <p:nvPr/>
          </p:nvSpPr>
          <p:spPr>
            <a:xfrm>
              <a:off x="2925032" y="5053608"/>
              <a:ext cx="3027692" cy="9584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400" dirty="0" smtClean="0">
                  <a:latin typeface="Cambria" pitchFamily="18" charset="0"/>
                </a:rPr>
                <a:t>Draft report ready</a:t>
              </a:r>
            </a:p>
            <a:p>
              <a:pPr algn="ctr"/>
              <a:r>
                <a:rPr lang="en-US" sz="1400" b="1" dirty="0" smtClean="0">
                  <a:latin typeface="Cambria" pitchFamily="18" charset="0"/>
                </a:rPr>
                <a:t>Dissemination of finding through workshop</a:t>
              </a:r>
              <a:endParaRPr lang="en-IN" sz="1400" b="1" dirty="0">
                <a:latin typeface="Cambria" pitchFamily="18" charset="0"/>
              </a:endParaRPr>
            </a:p>
          </p:txBody>
        </p:sp>
        <p:sp>
          <p:nvSpPr>
            <p:cNvPr id="19" name="TextBox 18"/>
            <p:cNvSpPr txBox="1"/>
            <p:nvPr/>
          </p:nvSpPr>
          <p:spPr>
            <a:xfrm>
              <a:off x="6662204" y="5279364"/>
              <a:ext cx="2000263" cy="39933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400" dirty="0" smtClean="0">
                  <a:latin typeface="Cambria" pitchFamily="18" charset="0"/>
                </a:rPr>
                <a:t>Shared with ULB’s</a:t>
              </a:r>
              <a:endParaRPr lang="en-IN" sz="1400" dirty="0">
                <a:latin typeface="Cambria" pitchFamily="18" charset="0"/>
              </a:endParaRPr>
            </a:p>
          </p:txBody>
        </p:sp>
        <p:sp>
          <p:nvSpPr>
            <p:cNvPr id="20" name="TextBox 19"/>
            <p:cNvSpPr txBox="1"/>
            <p:nvPr/>
          </p:nvSpPr>
          <p:spPr>
            <a:xfrm>
              <a:off x="6673682" y="5779430"/>
              <a:ext cx="2000263" cy="39933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400" dirty="0" smtClean="0">
                  <a:latin typeface="Cambria" pitchFamily="18" charset="0"/>
                </a:rPr>
                <a:t>Shared with MoUD</a:t>
              </a:r>
              <a:endParaRPr lang="en-IN" sz="1400" dirty="0">
                <a:latin typeface="Cambria" pitchFamily="18" charset="0"/>
              </a:endParaRPr>
            </a:p>
          </p:txBody>
        </p:sp>
        <p:sp>
          <p:nvSpPr>
            <p:cNvPr id="21" name="TextBox 20"/>
            <p:cNvSpPr txBox="1"/>
            <p:nvPr/>
          </p:nvSpPr>
          <p:spPr>
            <a:xfrm>
              <a:off x="3406731" y="6286520"/>
              <a:ext cx="2000263" cy="39933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400" b="1" dirty="0" smtClean="0">
                  <a:latin typeface="Cambria" pitchFamily="18" charset="0"/>
                </a:rPr>
                <a:t>Final Report</a:t>
              </a:r>
              <a:endParaRPr lang="en-IN" sz="1400" b="1" dirty="0">
                <a:latin typeface="Cambria" pitchFamily="18" charset="0"/>
              </a:endParaRPr>
            </a:p>
          </p:txBody>
        </p:sp>
        <p:cxnSp>
          <p:nvCxnSpPr>
            <p:cNvPr id="22" name="Straight Arrow Connector 21"/>
            <p:cNvCxnSpPr>
              <a:stCxn id="5" idx="2"/>
              <a:endCxn id="6" idx="0"/>
            </p:cNvCxnSpPr>
            <p:nvPr/>
          </p:nvCxnSpPr>
          <p:spPr>
            <a:xfrm rot="5400000">
              <a:off x="4318330" y="534350"/>
              <a:ext cx="145698" cy="4454"/>
            </a:xfrm>
            <a:prstGeom prst="straightConnector1">
              <a:avLst/>
            </a:prstGeom>
            <a:ln>
              <a:tailEnd type="arrow"/>
            </a:ln>
          </p:spPr>
          <p:style>
            <a:lnRef idx="1">
              <a:schemeClr val="accent3"/>
            </a:lnRef>
            <a:fillRef idx="2">
              <a:schemeClr val="accent3"/>
            </a:fillRef>
            <a:effectRef idx="1">
              <a:schemeClr val="accent3"/>
            </a:effectRef>
            <a:fontRef idx="minor">
              <a:schemeClr val="dk1"/>
            </a:fontRef>
          </p:style>
        </p:cxnSp>
        <p:cxnSp>
          <p:nvCxnSpPr>
            <p:cNvPr id="23" name="Straight Arrow Connector 22"/>
            <p:cNvCxnSpPr>
              <a:stCxn id="6" idx="2"/>
              <a:endCxn id="7" idx="0"/>
            </p:cNvCxnSpPr>
            <p:nvPr/>
          </p:nvCxnSpPr>
          <p:spPr>
            <a:xfrm rot="16200000" flipH="1">
              <a:off x="4286354" y="1390895"/>
              <a:ext cx="208363" cy="3169"/>
            </a:xfrm>
            <a:prstGeom prst="straightConnector1">
              <a:avLst/>
            </a:prstGeom>
            <a:ln>
              <a:tailEnd type="arrow"/>
            </a:ln>
          </p:spPr>
          <p:style>
            <a:lnRef idx="1">
              <a:schemeClr val="accent3"/>
            </a:lnRef>
            <a:fillRef idx="2">
              <a:schemeClr val="accent3"/>
            </a:fillRef>
            <a:effectRef idx="1">
              <a:schemeClr val="accent3"/>
            </a:effectRef>
            <a:fontRef idx="minor">
              <a:schemeClr val="dk1"/>
            </a:fontRef>
          </p:style>
        </p:cxnSp>
        <p:cxnSp>
          <p:nvCxnSpPr>
            <p:cNvPr id="24" name="Straight Arrow Connector 23"/>
            <p:cNvCxnSpPr>
              <a:stCxn id="7" idx="2"/>
              <a:endCxn id="10" idx="0"/>
            </p:cNvCxnSpPr>
            <p:nvPr/>
          </p:nvCxnSpPr>
          <p:spPr>
            <a:xfrm rot="5400000">
              <a:off x="4270318" y="2017998"/>
              <a:ext cx="243605" cy="1666"/>
            </a:xfrm>
            <a:prstGeom prst="straightConnector1">
              <a:avLst/>
            </a:prstGeom>
            <a:ln>
              <a:tailEnd type="arrow"/>
            </a:ln>
          </p:spPr>
          <p:style>
            <a:lnRef idx="1">
              <a:schemeClr val="accent3"/>
            </a:lnRef>
            <a:fillRef idx="2">
              <a:schemeClr val="accent3"/>
            </a:fillRef>
            <a:effectRef idx="1">
              <a:schemeClr val="accent3"/>
            </a:effectRef>
            <a:fontRef idx="minor">
              <a:schemeClr val="dk1"/>
            </a:fontRef>
          </p:style>
        </p:cxnSp>
        <p:cxnSp>
          <p:nvCxnSpPr>
            <p:cNvPr id="25" name="Straight Arrow Connector 24"/>
            <p:cNvCxnSpPr>
              <a:stCxn id="7" idx="3"/>
              <a:endCxn id="8" idx="1"/>
            </p:cNvCxnSpPr>
            <p:nvPr/>
          </p:nvCxnSpPr>
          <p:spPr>
            <a:xfrm>
              <a:off x="5392251" y="1696331"/>
              <a:ext cx="1379337" cy="2060"/>
            </a:xfrm>
            <a:prstGeom prst="straightConnector1">
              <a:avLst/>
            </a:prstGeom>
            <a:ln>
              <a:tailEnd type="arrow"/>
            </a:ln>
          </p:spPr>
          <p:style>
            <a:lnRef idx="1">
              <a:schemeClr val="accent3"/>
            </a:lnRef>
            <a:fillRef idx="2">
              <a:schemeClr val="accent3"/>
            </a:fillRef>
            <a:effectRef idx="1">
              <a:schemeClr val="accent3"/>
            </a:effectRef>
            <a:fontRef idx="minor">
              <a:schemeClr val="dk1"/>
            </a:fontRef>
          </p:style>
        </p:cxnSp>
        <p:cxnSp>
          <p:nvCxnSpPr>
            <p:cNvPr id="26" name="Straight Arrow Connector 25"/>
            <p:cNvCxnSpPr>
              <a:stCxn id="10" idx="3"/>
              <a:endCxn id="9" idx="1"/>
            </p:cNvCxnSpPr>
            <p:nvPr/>
          </p:nvCxnSpPr>
          <p:spPr>
            <a:xfrm flipV="1">
              <a:off x="5392251" y="2335762"/>
              <a:ext cx="1465765" cy="3512"/>
            </a:xfrm>
            <a:prstGeom prst="straightConnector1">
              <a:avLst/>
            </a:prstGeom>
            <a:ln>
              <a:tailEnd type="arrow"/>
            </a:ln>
          </p:spPr>
          <p:style>
            <a:lnRef idx="1">
              <a:schemeClr val="accent3"/>
            </a:lnRef>
            <a:fillRef idx="2">
              <a:schemeClr val="accent3"/>
            </a:fillRef>
            <a:effectRef idx="1">
              <a:schemeClr val="accent3"/>
            </a:effectRef>
            <a:fontRef idx="minor">
              <a:schemeClr val="dk1"/>
            </a:fontRef>
          </p:style>
        </p:cxnSp>
        <p:cxnSp>
          <p:nvCxnSpPr>
            <p:cNvPr id="27" name="Elbow Connector 26"/>
            <p:cNvCxnSpPr>
              <a:stCxn id="9" idx="2"/>
              <a:endCxn id="11" idx="0"/>
            </p:cNvCxnSpPr>
            <p:nvPr/>
          </p:nvCxnSpPr>
          <p:spPr>
            <a:xfrm rot="5400000">
              <a:off x="5859171" y="1072833"/>
              <a:ext cx="536380" cy="3461574"/>
            </a:xfrm>
            <a:prstGeom prst="bentConnector3">
              <a:avLst>
                <a:gd name="adj1" fmla="val 50000"/>
              </a:avLst>
            </a:prstGeom>
            <a:ln>
              <a:tailEnd type="arrow"/>
            </a:ln>
          </p:spPr>
          <p:style>
            <a:lnRef idx="1">
              <a:schemeClr val="accent3"/>
            </a:lnRef>
            <a:fillRef idx="2">
              <a:schemeClr val="accent3"/>
            </a:fillRef>
            <a:effectRef idx="1">
              <a:schemeClr val="accent3"/>
            </a:effectRef>
            <a:fontRef idx="minor">
              <a:schemeClr val="dk1"/>
            </a:fontRef>
          </p:style>
        </p:cxnSp>
        <p:cxnSp>
          <p:nvCxnSpPr>
            <p:cNvPr id="28" name="Straight Arrow Connector 27"/>
            <p:cNvCxnSpPr>
              <a:stCxn id="10" idx="2"/>
              <a:endCxn id="11" idx="0"/>
            </p:cNvCxnSpPr>
            <p:nvPr/>
          </p:nvCxnSpPr>
          <p:spPr>
            <a:xfrm rot="16200000" flipH="1">
              <a:off x="4127913" y="2803148"/>
              <a:ext cx="532868" cy="4454"/>
            </a:xfrm>
            <a:prstGeom prst="straightConnector1">
              <a:avLst/>
            </a:prstGeom>
            <a:ln>
              <a:tailEnd type="arrow"/>
            </a:ln>
          </p:spPr>
          <p:style>
            <a:lnRef idx="1">
              <a:schemeClr val="accent3"/>
            </a:lnRef>
            <a:fillRef idx="2">
              <a:schemeClr val="accent3"/>
            </a:fillRef>
            <a:effectRef idx="1">
              <a:schemeClr val="accent3"/>
            </a:effectRef>
            <a:fontRef idx="minor">
              <a:schemeClr val="dk1"/>
            </a:fontRef>
          </p:style>
        </p:cxnSp>
        <p:cxnSp>
          <p:nvCxnSpPr>
            <p:cNvPr id="29" name="Elbow Connector 28"/>
            <p:cNvCxnSpPr>
              <a:stCxn id="12" idx="3"/>
              <a:endCxn id="11" idx="1"/>
            </p:cNvCxnSpPr>
            <p:nvPr/>
          </p:nvCxnSpPr>
          <p:spPr>
            <a:xfrm>
              <a:off x="2451815" y="2628538"/>
              <a:ext cx="944627" cy="642942"/>
            </a:xfrm>
            <a:prstGeom prst="bentConnector3">
              <a:avLst>
                <a:gd name="adj1" fmla="val 50000"/>
              </a:avLst>
            </a:prstGeom>
            <a:ln>
              <a:tailEnd type="arrow"/>
            </a:ln>
          </p:spPr>
          <p:style>
            <a:lnRef idx="1">
              <a:schemeClr val="accent3"/>
            </a:lnRef>
            <a:fillRef idx="2">
              <a:schemeClr val="accent3"/>
            </a:fillRef>
            <a:effectRef idx="1">
              <a:schemeClr val="accent3"/>
            </a:effectRef>
            <a:fontRef idx="minor">
              <a:schemeClr val="dk1"/>
            </a:fontRef>
          </p:style>
        </p:cxnSp>
        <p:cxnSp>
          <p:nvCxnSpPr>
            <p:cNvPr id="30" name="Elbow Connector 29"/>
            <p:cNvCxnSpPr>
              <a:stCxn id="13" idx="3"/>
              <a:endCxn id="11" idx="1"/>
            </p:cNvCxnSpPr>
            <p:nvPr/>
          </p:nvCxnSpPr>
          <p:spPr>
            <a:xfrm flipV="1">
              <a:off x="2451815" y="3271479"/>
              <a:ext cx="944627" cy="26871"/>
            </a:xfrm>
            <a:prstGeom prst="bentConnector3">
              <a:avLst>
                <a:gd name="adj1" fmla="val 50000"/>
              </a:avLst>
            </a:prstGeom>
            <a:ln>
              <a:tailEnd type="arrow"/>
            </a:ln>
          </p:spPr>
          <p:style>
            <a:lnRef idx="1">
              <a:schemeClr val="accent3"/>
            </a:lnRef>
            <a:fillRef idx="2">
              <a:schemeClr val="accent3"/>
            </a:fillRef>
            <a:effectRef idx="1">
              <a:schemeClr val="accent3"/>
            </a:effectRef>
            <a:fontRef idx="minor">
              <a:schemeClr val="dk1"/>
            </a:fontRef>
          </p:style>
        </p:cxnSp>
        <p:cxnSp>
          <p:nvCxnSpPr>
            <p:cNvPr id="31" name="Elbow Connector 30"/>
            <p:cNvCxnSpPr>
              <a:stCxn id="14" idx="3"/>
              <a:endCxn id="11" idx="1"/>
            </p:cNvCxnSpPr>
            <p:nvPr/>
          </p:nvCxnSpPr>
          <p:spPr>
            <a:xfrm flipV="1">
              <a:off x="2474771" y="3271479"/>
              <a:ext cx="921671" cy="854147"/>
            </a:xfrm>
            <a:prstGeom prst="bentConnector3">
              <a:avLst>
                <a:gd name="adj1" fmla="val 50000"/>
              </a:avLst>
            </a:prstGeom>
            <a:ln>
              <a:tailEnd type="arrow"/>
            </a:ln>
          </p:spPr>
          <p:style>
            <a:lnRef idx="1">
              <a:schemeClr val="accent3"/>
            </a:lnRef>
            <a:fillRef idx="2">
              <a:schemeClr val="accent3"/>
            </a:fillRef>
            <a:effectRef idx="1">
              <a:schemeClr val="accent3"/>
            </a:effectRef>
            <a:fontRef idx="minor">
              <a:schemeClr val="dk1"/>
            </a:fontRef>
          </p:style>
        </p:cxnSp>
        <p:cxnSp>
          <p:nvCxnSpPr>
            <p:cNvPr id="32" name="Elbow Connector 31"/>
            <p:cNvCxnSpPr>
              <a:stCxn id="15" idx="1"/>
              <a:endCxn id="11" idx="3"/>
            </p:cNvCxnSpPr>
            <p:nvPr/>
          </p:nvCxnSpPr>
          <p:spPr>
            <a:xfrm rot="10800000" flipV="1">
              <a:off x="5396706" y="3084978"/>
              <a:ext cx="1471846" cy="186501"/>
            </a:xfrm>
            <a:prstGeom prst="bentConnector3">
              <a:avLst>
                <a:gd name="adj1" fmla="val 50000"/>
              </a:avLst>
            </a:prstGeom>
            <a:ln>
              <a:tailEnd type="arrow"/>
            </a:ln>
          </p:spPr>
          <p:style>
            <a:lnRef idx="1">
              <a:schemeClr val="accent3"/>
            </a:lnRef>
            <a:fillRef idx="2">
              <a:schemeClr val="accent3"/>
            </a:fillRef>
            <a:effectRef idx="1">
              <a:schemeClr val="accent3"/>
            </a:effectRef>
            <a:fontRef idx="minor">
              <a:schemeClr val="dk1"/>
            </a:fontRef>
          </p:style>
        </p:cxnSp>
        <p:cxnSp>
          <p:nvCxnSpPr>
            <p:cNvPr id="33" name="Elbow Connector 32"/>
            <p:cNvCxnSpPr>
              <a:stCxn id="16" idx="1"/>
              <a:endCxn id="11" idx="3"/>
            </p:cNvCxnSpPr>
            <p:nvPr/>
          </p:nvCxnSpPr>
          <p:spPr>
            <a:xfrm rot="10800000">
              <a:off x="5396707" y="3271481"/>
              <a:ext cx="1310468" cy="448072"/>
            </a:xfrm>
            <a:prstGeom prst="bentConnector3">
              <a:avLst>
                <a:gd name="adj1" fmla="val 50000"/>
              </a:avLst>
            </a:prstGeom>
            <a:ln>
              <a:tailEnd type="arrow"/>
            </a:ln>
          </p:spPr>
          <p:style>
            <a:lnRef idx="1">
              <a:schemeClr val="accent3"/>
            </a:lnRef>
            <a:fillRef idx="2">
              <a:schemeClr val="accent3"/>
            </a:fillRef>
            <a:effectRef idx="1">
              <a:schemeClr val="accent3"/>
            </a:effectRef>
            <a:fontRef idx="minor">
              <a:schemeClr val="dk1"/>
            </a:fontRef>
          </p:style>
        </p:cxnSp>
        <p:sp>
          <p:nvSpPr>
            <p:cNvPr id="34" name="TextBox 33"/>
            <p:cNvSpPr txBox="1"/>
            <p:nvPr/>
          </p:nvSpPr>
          <p:spPr>
            <a:xfrm>
              <a:off x="7286644" y="4000504"/>
              <a:ext cx="1071570" cy="39933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400" dirty="0" smtClean="0">
                  <a:latin typeface="Cambria" pitchFamily="18" charset="0"/>
                </a:rPr>
                <a:t>Analysis</a:t>
              </a:r>
              <a:endParaRPr lang="en-IN" sz="1400" dirty="0">
                <a:latin typeface="Cambria" pitchFamily="18" charset="0"/>
              </a:endParaRPr>
            </a:p>
          </p:txBody>
        </p:sp>
        <p:cxnSp>
          <p:nvCxnSpPr>
            <p:cNvPr id="35" name="Elbow Connector 34"/>
            <p:cNvCxnSpPr>
              <a:stCxn id="18" idx="3"/>
              <a:endCxn id="19" idx="1"/>
            </p:cNvCxnSpPr>
            <p:nvPr/>
          </p:nvCxnSpPr>
          <p:spPr>
            <a:xfrm flipV="1">
              <a:off x="5952724" y="5479034"/>
              <a:ext cx="709481" cy="53778"/>
            </a:xfrm>
            <a:prstGeom prst="bentConnector3">
              <a:avLst>
                <a:gd name="adj1" fmla="val 50000"/>
              </a:avLst>
            </a:prstGeom>
            <a:ln>
              <a:tailEnd type="arrow"/>
            </a:ln>
          </p:spPr>
          <p:style>
            <a:lnRef idx="1">
              <a:schemeClr val="accent3"/>
            </a:lnRef>
            <a:fillRef idx="2">
              <a:schemeClr val="accent3"/>
            </a:fillRef>
            <a:effectRef idx="1">
              <a:schemeClr val="accent3"/>
            </a:effectRef>
            <a:fontRef idx="minor">
              <a:schemeClr val="dk1"/>
            </a:fontRef>
          </p:style>
        </p:cxnSp>
        <p:cxnSp>
          <p:nvCxnSpPr>
            <p:cNvPr id="36" name="Elbow Connector 35"/>
            <p:cNvCxnSpPr>
              <a:stCxn id="18" idx="3"/>
              <a:endCxn id="20" idx="1"/>
            </p:cNvCxnSpPr>
            <p:nvPr/>
          </p:nvCxnSpPr>
          <p:spPr>
            <a:xfrm>
              <a:off x="5952724" y="5532812"/>
              <a:ext cx="720959" cy="446287"/>
            </a:xfrm>
            <a:prstGeom prst="bentConnector3">
              <a:avLst>
                <a:gd name="adj1" fmla="val 50000"/>
              </a:avLst>
            </a:prstGeom>
            <a:ln>
              <a:tailEnd type="arrow"/>
            </a:ln>
          </p:spPr>
          <p:style>
            <a:lnRef idx="1">
              <a:schemeClr val="accent3"/>
            </a:lnRef>
            <a:fillRef idx="2">
              <a:schemeClr val="accent3"/>
            </a:fillRef>
            <a:effectRef idx="1">
              <a:schemeClr val="accent3"/>
            </a:effectRef>
            <a:fontRef idx="minor">
              <a:schemeClr val="dk1"/>
            </a:fontRef>
          </p:style>
        </p:cxnSp>
        <p:cxnSp>
          <p:nvCxnSpPr>
            <p:cNvPr id="37" name="Shape 36"/>
            <p:cNvCxnSpPr>
              <a:stCxn id="4" idx="2"/>
              <a:endCxn id="21" idx="3"/>
            </p:cNvCxnSpPr>
            <p:nvPr/>
          </p:nvCxnSpPr>
          <p:spPr>
            <a:xfrm rot="5400000">
              <a:off x="6407721" y="5214356"/>
              <a:ext cx="271107" cy="2272559"/>
            </a:xfrm>
            <a:prstGeom prst="bentConnector2">
              <a:avLst/>
            </a:prstGeom>
            <a:ln>
              <a:tailEnd type="arrow"/>
            </a:ln>
          </p:spPr>
          <p:style>
            <a:lnRef idx="1">
              <a:schemeClr val="accent3"/>
            </a:lnRef>
            <a:fillRef idx="2">
              <a:schemeClr val="accent3"/>
            </a:fillRef>
            <a:effectRef idx="1">
              <a:schemeClr val="accent3"/>
            </a:effectRef>
            <a:fontRef idx="minor">
              <a:schemeClr val="dk1"/>
            </a:fontRef>
          </p:style>
        </p:cxnSp>
        <p:cxnSp>
          <p:nvCxnSpPr>
            <p:cNvPr id="38" name="Straight Arrow Connector 37"/>
            <p:cNvCxnSpPr>
              <a:stCxn id="11" idx="2"/>
              <a:endCxn id="17" idx="0"/>
            </p:cNvCxnSpPr>
            <p:nvPr/>
          </p:nvCxnSpPr>
          <p:spPr>
            <a:xfrm rot="5400000">
              <a:off x="4141373" y="3726546"/>
              <a:ext cx="510402" cy="1666"/>
            </a:xfrm>
            <a:prstGeom prst="straightConnector1">
              <a:avLst/>
            </a:prstGeom>
            <a:ln>
              <a:tailEnd type="arrow"/>
            </a:ln>
          </p:spPr>
          <p:style>
            <a:lnRef idx="1">
              <a:schemeClr val="accent3"/>
            </a:lnRef>
            <a:fillRef idx="2">
              <a:schemeClr val="accent3"/>
            </a:fillRef>
            <a:effectRef idx="1">
              <a:schemeClr val="accent3"/>
            </a:effectRef>
            <a:fontRef idx="minor">
              <a:schemeClr val="dk1"/>
            </a:fontRef>
          </p:style>
        </p:cxnSp>
        <p:cxnSp>
          <p:nvCxnSpPr>
            <p:cNvPr id="39" name="Straight Arrow Connector 38"/>
            <p:cNvCxnSpPr>
              <a:stCxn id="17" idx="2"/>
            </p:cNvCxnSpPr>
            <p:nvPr/>
          </p:nvCxnSpPr>
          <p:spPr>
            <a:xfrm rot="5400000">
              <a:off x="4290986" y="5037925"/>
              <a:ext cx="203553" cy="7623"/>
            </a:xfrm>
            <a:prstGeom prst="straightConnector1">
              <a:avLst/>
            </a:prstGeom>
            <a:ln>
              <a:tailEnd type="arrow"/>
            </a:ln>
          </p:spPr>
          <p:style>
            <a:lnRef idx="1">
              <a:schemeClr val="accent3"/>
            </a:lnRef>
            <a:fillRef idx="2">
              <a:schemeClr val="accent3"/>
            </a:fillRef>
            <a:effectRef idx="1">
              <a:schemeClr val="accent3"/>
            </a:effectRef>
            <a:fontRef idx="minor">
              <a:schemeClr val="dk1"/>
            </a:fontRef>
          </p:style>
        </p:cxnSp>
        <p:cxnSp>
          <p:nvCxnSpPr>
            <p:cNvPr id="40" name="Straight Arrow Connector 39"/>
            <p:cNvCxnSpPr>
              <a:endCxn id="21" idx="0"/>
            </p:cNvCxnSpPr>
            <p:nvPr/>
          </p:nvCxnSpPr>
          <p:spPr>
            <a:xfrm rot="16200000" flipH="1">
              <a:off x="4148174" y="6027831"/>
              <a:ext cx="507088" cy="10289"/>
            </a:xfrm>
            <a:prstGeom prst="straightConnector1">
              <a:avLst/>
            </a:prstGeom>
            <a:ln>
              <a:tailEnd type="arrow"/>
            </a:ln>
          </p:spPr>
          <p:style>
            <a:lnRef idx="1">
              <a:schemeClr val="accent3"/>
            </a:lnRef>
            <a:fillRef idx="2">
              <a:schemeClr val="accent3"/>
            </a:fillRef>
            <a:effectRef idx="1">
              <a:schemeClr val="accent3"/>
            </a:effectRef>
            <a:fontRef idx="minor">
              <a:schemeClr val="dk1"/>
            </a:fontRef>
          </p:style>
        </p:cxnSp>
        <p:sp>
          <p:nvSpPr>
            <p:cNvPr id="41" name="Left Arrow 40"/>
            <p:cNvSpPr/>
            <p:nvPr/>
          </p:nvSpPr>
          <p:spPr>
            <a:xfrm>
              <a:off x="5406995" y="4000503"/>
              <a:ext cx="1808211" cy="222281"/>
            </a:xfrm>
            <a:prstGeom prst="leftArrow">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IN" sz="1400"/>
            </a:p>
          </p:txBody>
        </p:sp>
        <p:sp>
          <p:nvSpPr>
            <p:cNvPr id="42" name="TextBox 41"/>
            <p:cNvSpPr txBox="1"/>
            <p:nvPr/>
          </p:nvSpPr>
          <p:spPr>
            <a:xfrm>
              <a:off x="5550118" y="6430304"/>
              <a:ext cx="2286016" cy="39933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smtClean="0">
                  <a:latin typeface="Cambria" pitchFamily="18" charset="0"/>
                </a:rPr>
                <a:t>Comments Incorporated</a:t>
              </a:r>
              <a:endParaRPr lang="en-IN" sz="1400" dirty="0">
                <a:latin typeface="Cambria" pitchFamily="18" charset="0"/>
              </a:endParaRPr>
            </a:p>
          </p:txBody>
        </p:sp>
      </p:grpSp>
      <p:sp>
        <p:nvSpPr>
          <p:cNvPr id="49" name="Title 48"/>
          <p:cNvSpPr>
            <a:spLocks noGrp="1"/>
          </p:cNvSpPr>
          <p:nvPr>
            <p:ph type="title"/>
          </p:nvPr>
        </p:nvSpPr>
        <p:spPr>
          <a:xfrm>
            <a:off x="457200" y="71414"/>
            <a:ext cx="8229600" cy="868346"/>
          </a:xfrm>
        </p:spPr>
        <p:txBody>
          <a:bodyPr/>
          <a:lstStyle/>
          <a:p>
            <a:r>
              <a:rPr lang="en-US" dirty="0" smtClean="0"/>
              <a:t>PROCESS AND FRAMEWORK</a:t>
            </a:r>
            <a:endParaRPr lang="en-IN"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IRADE\Desktop\IRADe thought.jpg"/>
          <p:cNvPicPr>
            <a:picLocks noChangeAspect="1" noChangeArrowheads="1"/>
          </p:cNvPicPr>
          <p:nvPr/>
        </p:nvPicPr>
        <p:blipFill>
          <a:blip r:embed="rId2">
            <a:extLst>
              <a:ext uri="{BEBA8EAE-BF5A-486C-A8C5-ECC9F3942E4B}">
                <a14:imgProps xmlns:a14="http://schemas.microsoft.com/office/drawing/2010/main">
                  <a14:imgLayer r:embed="rId3">
                    <a14:imgEffect>
                      <a14:artisticPhotocopy/>
                    </a14:imgEffect>
                  </a14:imgLayer>
                </a14:imgProps>
              </a:ext>
            </a:extLst>
          </a:blip>
          <a:srcRect/>
          <a:stretch>
            <a:fillRect/>
          </a:stretch>
        </p:blipFill>
        <p:spPr bwMode="auto">
          <a:xfrm>
            <a:off x="1000100" y="1142984"/>
            <a:ext cx="7143800" cy="5098096"/>
          </a:xfrm>
          <a:prstGeom prst="rect">
            <a:avLst/>
          </a:prstGeom>
          <a:noFill/>
        </p:spPr>
      </p:pic>
      <p:sp>
        <p:nvSpPr>
          <p:cNvPr id="6" name="Title 5"/>
          <p:cNvSpPr>
            <a:spLocks noGrp="1"/>
          </p:cNvSpPr>
          <p:nvPr>
            <p:ph type="title"/>
          </p:nvPr>
        </p:nvSpPr>
        <p:spPr>
          <a:xfrm>
            <a:off x="457200" y="214290"/>
            <a:ext cx="8229600" cy="868346"/>
          </a:xfrm>
        </p:spPr>
        <p:txBody>
          <a:bodyPr>
            <a:normAutofit/>
          </a:bodyPr>
          <a:lstStyle/>
          <a:p>
            <a:r>
              <a:rPr smtClean="0">
                <a:latin typeface="Andalus" pitchFamily="18" charset="-78"/>
                <a:cs typeface="Andalus" pitchFamily="18" charset="-78"/>
              </a:rPr>
              <a:t>Thought Put forth by IRADe through this project  </a:t>
            </a:r>
            <a:endParaRPr lang="en-IN"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8596" y="1428736"/>
            <a:ext cx="8286808" cy="3600986"/>
          </a:xfrm>
          <a:prstGeom prst="rect">
            <a:avLst/>
          </a:prstGeom>
          <a:noFill/>
        </p:spPr>
        <p:txBody>
          <a:bodyPr wrap="square" rtlCol="0">
            <a:spAutoFit/>
          </a:bodyPr>
          <a:lstStyle/>
          <a:p>
            <a:pPr marL="342900" indent="-342900">
              <a:spcBef>
                <a:spcPts val="600"/>
              </a:spcBef>
              <a:spcAft>
                <a:spcPts val="600"/>
              </a:spcAft>
              <a:buFont typeface="+mj-lt"/>
              <a:buAutoNum type="arabicPeriod"/>
            </a:pPr>
            <a:r>
              <a:rPr lang="en-US" sz="2400" b="1" dirty="0" smtClean="0">
                <a:latin typeface="Cambria" pitchFamily="18" charset="0"/>
              </a:rPr>
              <a:t>City Profile</a:t>
            </a:r>
          </a:p>
          <a:p>
            <a:pPr marL="342900" indent="-342900">
              <a:spcBef>
                <a:spcPts val="600"/>
              </a:spcBef>
              <a:spcAft>
                <a:spcPts val="600"/>
              </a:spcAft>
              <a:buFont typeface="+mj-lt"/>
              <a:buAutoNum type="arabicPeriod"/>
            </a:pPr>
            <a:r>
              <a:rPr lang="en-US" sz="2400" b="1" dirty="0" smtClean="0">
                <a:latin typeface="Cambria" pitchFamily="18" charset="0"/>
              </a:rPr>
              <a:t>Natural Hazard Profile</a:t>
            </a:r>
          </a:p>
          <a:p>
            <a:pPr marL="342900" indent="-342900">
              <a:spcBef>
                <a:spcPts val="600"/>
              </a:spcBef>
              <a:spcAft>
                <a:spcPts val="600"/>
              </a:spcAft>
              <a:buFont typeface="+mj-lt"/>
              <a:buAutoNum type="arabicPeriod"/>
            </a:pPr>
            <a:r>
              <a:rPr lang="en-US" sz="2400" b="1" dirty="0" smtClean="0">
                <a:latin typeface="Cambria" pitchFamily="18" charset="0"/>
              </a:rPr>
              <a:t>Infrastructure status and Land Use</a:t>
            </a:r>
          </a:p>
          <a:p>
            <a:pPr marL="342900" indent="-342900">
              <a:spcBef>
                <a:spcPts val="600"/>
              </a:spcBef>
              <a:spcAft>
                <a:spcPts val="600"/>
              </a:spcAft>
              <a:buFont typeface="+mj-lt"/>
              <a:buAutoNum type="arabicPeriod"/>
            </a:pPr>
            <a:r>
              <a:rPr lang="en-US" sz="2400" b="1" dirty="0" smtClean="0">
                <a:latin typeface="Cambria" pitchFamily="18" charset="0"/>
              </a:rPr>
              <a:t>City Management and Governance</a:t>
            </a:r>
          </a:p>
          <a:p>
            <a:pPr marL="342900" indent="-342900">
              <a:spcBef>
                <a:spcPts val="600"/>
              </a:spcBef>
              <a:spcAft>
                <a:spcPts val="600"/>
              </a:spcAft>
              <a:buFont typeface="+mj-lt"/>
              <a:buAutoNum type="arabicPeriod"/>
            </a:pPr>
            <a:r>
              <a:rPr lang="en-US" sz="2400" b="1" dirty="0" smtClean="0">
                <a:latin typeface="Cambria" pitchFamily="18" charset="0"/>
              </a:rPr>
              <a:t>City Visits report – Observations</a:t>
            </a:r>
          </a:p>
          <a:p>
            <a:pPr marL="342900" indent="-342900">
              <a:spcBef>
                <a:spcPts val="600"/>
              </a:spcBef>
              <a:spcAft>
                <a:spcPts val="600"/>
              </a:spcAft>
              <a:buFont typeface="+mj-lt"/>
              <a:buAutoNum type="arabicPeriod"/>
            </a:pPr>
            <a:r>
              <a:rPr lang="en-US" sz="2400" b="1" dirty="0" smtClean="0">
                <a:latin typeface="Cambria" pitchFamily="18" charset="0"/>
              </a:rPr>
              <a:t>Resilience Assessment and Analysis</a:t>
            </a:r>
          </a:p>
          <a:p>
            <a:pPr marL="342900" indent="-342900">
              <a:spcBef>
                <a:spcPts val="600"/>
              </a:spcBef>
              <a:spcAft>
                <a:spcPts val="600"/>
              </a:spcAft>
              <a:buFont typeface="+mj-lt"/>
              <a:buAutoNum type="arabicPeriod"/>
            </a:pPr>
            <a:r>
              <a:rPr lang="en-US" sz="2400" b="1" dirty="0" smtClean="0">
                <a:latin typeface="Cambria" pitchFamily="18" charset="0"/>
              </a:rPr>
              <a:t>Recommendations and Concluding remarks</a:t>
            </a:r>
            <a:endParaRPr lang="en-IN" sz="2400" b="1" dirty="0">
              <a:latin typeface="Cambria" pitchFamily="18" charset="0"/>
            </a:endParaRPr>
          </a:p>
        </p:txBody>
      </p:sp>
      <p:sp>
        <p:nvSpPr>
          <p:cNvPr id="8" name="Title 5"/>
          <p:cNvSpPr>
            <a:spLocks noGrp="1"/>
          </p:cNvSpPr>
          <p:nvPr>
            <p:ph type="title"/>
          </p:nvPr>
        </p:nvSpPr>
        <p:spPr>
          <a:xfrm>
            <a:off x="457200" y="214290"/>
            <a:ext cx="8229600" cy="868346"/>
          </a:xfrm>
        </p:spPr>
        <p:txBody>
          <a:bodyPr>
            <a:normAutofit/>
          </a:bodyPr>
          <a:lstStyle/>
          <a:p>
            <a:r>
              <a:rPr smtClean="0">
                <a:latin typeface="Andalus" pitchFamily="18" charset="-78"/>
                <a:cs typeface="Andalus" pitchFamily="18" charset="-78"/>
              </a:rPr>
              <a:t>Process for Preparation of Report</a:t>
            </a:r>
            <a:endParaRPr lang="en-IN"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91200" y="2857496"/>
            <a:ext cx="3389312" cy="4000504"/>
          </a:xfrm>
          <a:prstGeom prst="rect">
            <a:avLst/>
          </a:prstGeom>
          <a:solidFill>
            <a:schemeClr val="accent5">
              <a:lumMod val="60000"/>
              <a:lumOff val="4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428660" y="1071546"/>
            <a:ext cx="6143668" cy="500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b="1" dirty="0" smtClean="0">
                <a:solidFill>
                  <a:schemeClr val="tx1"/>
                </a:solidFill>
                <a:latin typeface="Andalus" pitchFamily="18" charset="-78"/>
                <a:ea typeface="+mj-ea"/>
                <a:cs typeface="Andalus" pitchFamily="18" charset="-78"/>
              </a:rPr>
              <a:t>Demography and Urbanisation</a:t>
            </a:r>
            <a:endParaRPr lang="en-IN" sz="2800" b="1" dirty="0">
              <a:solidFill>
                <a:schemeClr val="tx1"/>
              </a:solidFill>
              <a:latin typeface="Andalus" pitchFamily="18" charset="-78"/>
              <a:ea typeface="+mj-ea"/>
              <a:cs typeface="Andalus" pitchFamily="18" charset="-78"/>
            </a:endParaRPr>
          </a:p>
        </p:txBody>
      </p:sp>
      <p:graphicFrame>
        <p:nvGraphicFramePr>
          <p:cNvPr id="11" name="Chart 10"/>
          <p:cNvGraphicFramePr/>
          <p:nvPr>
            <p:extLst>
              <p:ext uri="{D42A27DB-BD31-4B8C-83A1-F6EECF244321}">
                <p14:modId xmlns:p14="http://schemas.microsoft.com/office/powerpoint/2010/main" val="383555613"/>
              </p:ext>
            </p:extLst>
          </p:nvPr>
        </p:nvGraphicFramePr>
        <p:xfrm>
          <a:off x="2786050" y="3357562"/>
          <a:ext cx="2895600" cy="24987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p:nvPr>
            <p:extLst>
              <p:ext uri="{D42A27DB-BD31-4B8C-83A1-F6EECF244321}">
                <p14:modId xmlns:p14="http://schemas.microsoft.com/office/powerpoint/2010/main" val="2028711039"/>
              </p:ext>
            </p:extLst>
          </p:nvPr>
        </p:nvGraphicFramePr>
        <p:xfrm>
          <a:off x="83877" y="3358132"/>
          <a:ext cx="2670175" cy="2498725"/>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0" y="1643050"/>
            <a:ext cx="5472608" cy="1323439"/>
          </a:xfrm>
          <a:prstGeom prst="rect">
            <a:avLst/>
          </a:prstGeom>
        </p:spPr>
        <p:txBody>
          <a:bodyPr wrap="square">
            <a:spAutoFit/>
          </a:bodyPr>
          <a:lstStyle/>
          <a:p>
            <a:pPr marL="342900" indent="-342900">
              <a:buFont typeface="Arial" pitchFamily="34" charset="0"/>
              <a:buChar char="•"/>
            </a:pPr>
            <a:r>
              <a:rPr lang="en-IN" sz="2000" dirty="0" smtClean="0"/>
              <a:t>5</a:t>
            </a:r>
            <a:r>
              <a:rPr lang="en-IN" sz="2000" baseline="30000" dirty="0" smtClean="0"/>
              <a:t>th</a:t>
            </a:r>
            <a:r>
              <a:rPr lang="en-IN" sz="2000" dirty="0" smtClean="0"/>
              <a:t>  </a:t>
            </a:r>
            <a:r>
              <a:rPr lang="en-IN" sz="2000" dirty="0"/>
              <a:t>largest city and </a:t>
            </a:r>
            <a:r>
              <a:rPr lang="en-IN" sz="2000" dirty="0" smtClean="0"/>
              <a:t>7</a:t>
            </a:r>
            <a:r>
              <a:rPr lang="en-IN" sz="2000" baseline="30000" dirty="0" smtClean="0"/>
              <a:t>th</a:t>
            </a:r>
            <a:r>
              <a:rPr lang="en-IN" sz="2000" dirty="0" smtClean="0"/>
              <a:t> largest </a:t>
            </a:r>
            <a:r>
              <a:rPr lang="en-IN" sz="2000" dirty="0"/>
              <a:t>urban agglomeration of India </a:t>
            </a:r>
            <a:endParaRPr lang="en-IN" sz="2000" dirty="0" smtClean="0"/>
          </a:p>
          <a:p>
            <a:pPr marL="342900" indent="-342900">
              <a:buFont typeface="Arial" pitchFamily="34" charset="0"/>
              <a:buChar char="•"/>
            </a:pPr>
            <a:r>
              <a:rPr lang="en-US" sz="2000" dirty="0" smtClean="0"/>
              <a:t>Approximately </a:t>
            </a:r>
            <a:r>
              <a:rPr lang="en-US" sz="2000" dirty="0"/>
              <a:t>13% of the </a:t>
            </a:r>
            <a:r>
              <a:rPr lang="en-US" sz="2000" dirty="0" smtClean="0"/>
              <a:t>total population of the city lives </a:t>
            </a:r>
            <a:r>
              <a:rPr lang="en-US" sz="2000" dirty="0"/>
              <a:t>in slums in the year </a:t>
            </a:r>
            <a:r>
              <a:rPr lang="en-US" sz="2000" dirty="0" smtClean="0"/>
              <a:t>2011</a:t>
            </a:r>
            <a:endParaRPr lang="en-IN" sz="2000" dirty="0"/>
          </a:p>
        </p:txBody>
      </p:sp>
      <p:pic>
        <p:nvPicPr>
          <p:cNvPr id="10" name="Picture 3" descr="G:\pics for final\MahatmaGandhiStatue1.jpg"/>
          <p:cNvPicPr>
            <a:picLocks noChangeAspect="1" noChangeArrowheads="1"/>
          </p:cNvPicPr>
          <p:nvPr/>
        </p:nvPicPr>
        <p:blipFill>
          <a:blip r:embed="rId4"/>
          <a:srcRect b="10040"/>
          <a:stretch>
            <a:fillRect/>
          </a:stretch>
        </p:blipFill>
        <p:spPr bwMode="auto">
          <a:xfrm>
            <a:off x="5763492" y="1071546"/>
            <a:ext cx="3380508" cy="1838324"/>
          </a:xfrm>
          <a:prstGeom prst="rect">
            <a:avLst/>
          </a:prstGeom>
          <a:noFill/>
        </p:spPr>
      </p:pic>
      <p:sp>
        <p:nvSpPr>
          <p:cNvPr id="2" name="TextBox 1"/>
          <p:cNvSpPr txBox="1"/>
          <p:nvPr/>
        </p:nvSpPr>
        <p:spPr>
          <a:xfrm>
            <a:off x="5791200" y="3072348"/>
            <a:ext cx="3352800" cy="3785652"/>
          </a:xfrm>
          <a:prstGeom prst="rect">
            <a:avLst/>
          </a:prstGeom>
          <a:noFill/>
        </p:spPr>
        <p:txBody>
          <a:bodyPr wrap="square" rtlCol="0">
            <a:spAutoFit/>
          </a:bodyPr>
          <a:lstStyle/>
          <a:p>
            <a:r>
              <a:rPr lang="en-IN" sz="1600" dirty="0"/>
              <a:t>Total Population </a:t>
            </a:r>
            <a:r>
              <a:rPr lang="en-IN" sz="1600" dirty="0" smtClean="0"/>
              <a:t>AUDA:  6,352,254, 2011 census</a:t>
            </a:r>
            <a:endParaRPr lang="en-IN" sz="1600" b="1" dirty="0" smtClean="0"/>
          </a:p>
          <a:p>
            <a:endParaRPr lang="en-IN" sz="1600" b="1" dirty="0" smtClean="0"/>
          </a:p>
          <a:p>
            <a:r>
              <a:rPr lang="en-IN" sz="1600" dirty="0"/>
              <a:t>Decadal Growth rate (2001-2011</a:t>
            </a:r>
            <a:r>
              <a:rPr lang="en-IN" sz="1600" dirty="0" smtClean="0"/>
              <a:t>):</a:t>
            </a:r>
            <a:r>
              <a:rPr lang="en-IN" sz="1600" b="1" dirty="0"/>
              <a:t>25</a:t>
            </a:r>
            <a:r>
              <a:rPr lang="en-IN" sz="1600" b="1" dirty="0" smtClean="0"/>
              <a:t>%</a:t>
            </a:r>
          </a:p>
          <a:p>
            <a:endParaRPr lang="en-IN" sz="1600" b="1" dirty="0" smtClean="0"/>
          </a:p>
          <a:p>
            <a:r>
              <a:rPr lang="en-IN" sz="1600" dirty="0"/>
              <a:t>Total Slum population(AMC</a:t>
            </a:r>
            <a:r>
              <a:rPr lang="en-IN" sz="1600" dirty="0" smtClean="0"/>
              <a:t>):  </a:t>
            </a:r>
            <a:r>
              <a:rPr lang="en-IN" sz="1600" b="1" dirty="0" smtClean="0"/>
              <a:t>7.28 </a:t>
            </a:r>
            <a:r>
              <a:rPr lang="en-IN" sz="1600" b="1" dirty="0"/>
              <a:t>lakh </a:t>
            </a:r>
            <a:r>
              <a:rPr lang="en-IN" sz="1600" b="1" dirty="0" smtClean="0"/>
              <a:t>(2011 census)</a:t>
            </a:r>
            <a:endParaRPr lang="en-IN" sz="1600" dirty="0"/>
          </a:p>
          <a:p>
            <a:endParaRPr lang="en-IN" sz="1600" dirty="0" smtClean="0"/>
          </a:p>
          <a:p>
            <a:r>
              <a:rPr lang="en-IN" sz="1600" dirty="0"/>
              <a:t>Literacy </a:t>
            </a:r>
            <a:r>
              <a:rPr lang="en-IN" sz="1600" dirty="0" smtClean="0"/>
              <a:t>rate:  </a:t>
            </a:r>
            <a:r>
              <a:rPr lang="en-IN" sz="1600" b="1" dirty="0"/>
              <a:t>86%2011 census)</a:t>
            </a:r>
            <a:endParaRPr lang="en-IN" sz="1600" dirty="0"/>
          </a:p>
          <a:p>
            <a:endParaRPr lang="en-IN" sz="1600" b="1" dirty="0" smtClean="0"/>
          </a:p>
          <a:p>
            <a:r>
              <a:rPr lang="en-IN" sz="1600" dirty="0"/>
              <a:t>Height  from mean sea </a:t>
            </a:r>
            <a:r>
              <a:rPr lang="en-IN" sz="1600" dirty="0" smtClean="0"/>
              <a:t>level: </a:t>
            </a:r>
            <a:r>
              <a:rPr lang="en-IN" sz="1600" b="1" dirty="0" smtClean="0"/>
              <a:t>49 </a:t>
            </a:r>
            <a:r>
              <a:rPr lang="en-IN" sz="1600" b="1" dirty="0"/>
              <a:t>m </a:t>
            </a:r>
            <a:r>
              <a:rPr lang="en-IN" sz="1600" b="1" dirty="0" smtClean="0"/>
              <a:t>(MSL</a:t>
            </a:r>
            <a:r>
              <a:rPr lang="en-IN" sz="1600" dirty="0" smtClean="0"/>
              <a:t>)(CDP, Ahmedabad)</a:t>
            </a:r>
          </a:p>
          <a:p>
            <a:endParaRPr lang="en-IN" sz="1600" dirty="0" smtClean="0"/>
          </a:p>
          <a:p>
            <a:r>
              <a:rPr lang="en-IN" sz="1600" dirty="0" smtClean="0"/>
              <a:t>Topography: </a:t>
            </a:r>
            <a:r>
              <a:rPr lang="en-IN" sz="1600" b="1" dirty="0" smtClean="0"/>
              <a:t>Riverine </a:t>
            </a:r>
          </a:p>
        </p:txBody>
      </p:sp>
      <p:sp>
        <p:nvSpPr>
          <p:cNvPr id="16" name="Title 5"/>
          <p:cNvSpPr>
            <a:spLocks noGrp="1"/>
          </p:cNvSpPr>
          <p:nvPr>
            <p:ph type="title"/>
          </p:nvPr>
        </p:nvSpPr>
        <p:spPr>
          <a:xfrm>
            <a:off x="457200" y="142852"/>
            <a:ext cx="8229600" cy="868346"/>
          </a:xfrm>
        </p:spPr>
        <p:txBody>
          <a:bodyPr>
            <a:normAutofit/>
          </a:bodyPr>
          <a:lstStyle/>
          <a:p>
            <a:r>
              <a:rPr lang="en-US" dirty="0" smtClean="0">
                <a:latin typeface="Andalus" pitchFamily="18" charset="-78"/>
                <a:cs typeface="Andalus" pitchFamily="18" charset="-78"/>
              </a:rPr>
              <a:t>Case Study : Ahmedabad</a:t>
            </a:r>
            <a:endParaRPr dirty="0">
              <a:latin typeface="Andalus" pitchFamily="18" charset="-78"/>
              <a:cs typeface="Andalus" pitchFamily="18" charset="-78"/>
            </a:endParaRPr>
          </a:p>
        </p:txBody>
      </p:sp>
    </p:spTree>
    <p:extLst>
      <p:ext uri="{BB962C8B-B14F-4D97-AF65-F5344CB8AC3E}">
        <p14:creationId xmlns:p14="http://schemas.microsoft.com/office/powerpoint/2010/main" val="27107903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a:srcRect l="6891" t="11324" r="5128" b="5342"/>
          <a:stretch>
            <a:fillRect/>
          </a:stretch>
        </p:blipFill>
        <p:spPr bwMode="auto">
          <a:xfrm>
            <a:off x="2491159" y="1262082"/>
            <a:ext cx="6652841" cy="4953000"/>
          </a:xfrm>
          <a:prstGeom prst="rect">
            <a:avLst/>
          </a:prstGeom>
          <a:noFill/>
          <a:ln w="9525">
            <a:noFill/>
            <a:miter lim="800000"/>
            <a:headEnd/>
            <a:tailEnd/>
          </a:ln>
        </p:spPr>
      </p:pic>
      <p:sp>
        <p:nvSpPr>
          <p:cNvPr id="8" name="Rectangle 7"/>
          <p:cNvSpPr/>
          <p:nvPr/>
        </p:nvSpPr>
        <p:spPr>
          <a:xfrm>
            <a:off x="4357686" y="6264495"/>
            <a:ext cx="3057312" cy="307777"/>
          </a:xfrm>
          <a:prstGeom prst="rect">
            <a:avLst/>
          </a:prstGeom>
        </p:spPr>
        <p:txBody>
          <a:bodyPr wrap="none">
            <a:spAutoFit/>
          </a:bodyPr>
          <a:lstStyle/>
          <a:p>
            <a:pPr algn="ctr"/>
            <a:r>
              <a:rPr lang="en-US" sz="1400" b="1" dirty="0" smtClean="0"/>
              <a:t>Slope </a:t>
            </a:r>
            <a:r>
              <a:rPr lang="en-US" sz="1400" b="1" dirty="0"/>
              <a:t>and Topography of AMC Area</a:t>
            </a:r>
            <a:endParaRPr lang="en-IN" sz="1400" b="1" dirty="0"/>
          </a:p>
        </p:txBody>
      </p:sp>
      <p:sp>
        <p:nvSpPr>
          <p:cNvPr id="6" name="Rectangle 5"/>
          <p:cNvSpPr/>
          <p:nvPr/>
        </p:nvSpPr>
        <p:spPr>
          <a:xfrm>
            <a:off x="0" y="1225689"/>
            <a:ext cx="2571736" cy="5324535"/>
          </a:xfrm>
          <a:prstGeom prst="rect">
            <a:avLst/>
          </a:prstGeom>
        </p:spPr>
        <p:txBody>
          <a:bodyPr wrap="square">
            <a:spAutoFit/>
          </a:bodyPr>
          <a:lstStyle/>
          <a:p>
            <a:pPr algn="just">
              <a:buFont typeface="Arial" pitchFamily="34" charset="0"/>
              <a:buChar char="•"/>
            </a:pPr>
            <a:r>
              <a:rPr lang="en-US" sz="2000" dirty="0" smtClean="0">
                <a:latin typeface="Andalus" pitchFamily="18" charset="-78"/>
                <a:cs typeface="Andalus" pitchFamily="18" charset="-78"/>
              </a:rPr>
              <a:t>High exposure </a:t>
            </a:r>
            <a:r>
              <a:rPr lang="en-US" sz="2000" dirty="0">
                <a:latin typeface="Andalus" pitchFamily="18" charset="-78"/>
                <a:cs typeface="Andalus" pitchFamily="18" charset="-78"/>
              </a:rPr>
              <a:t>to a number of disasters with the highest proneness being to earthquakes, floods and heat waves. </a:t>
            </a:r>
            <a:endParaRPr lang="en-US" sz="2000" dirty="0" smtClean="0">
              <a:latin typeface="Andalus" pitchFamily="18" charset="-78"/>
              <a:cs typeface="Andalus" pitchFamily="18" charset="-78"/>
            </a:endParaRPr>
          </a:p>
          <a:p>
            <a:endParaRPr lang="en-US" sz="2000" dirty="0" smtClean="0">
              <a:latin typeface="Andalus" pitchFamily="18" charset="-78"/>
              <a:cs typeface="Andalus" pitchFamily="18" charset="-78"/>
            </a:endParaRPr>
          </a:p>
          <a:p>
            <a:pPr marL="285750" indent="-285750" algn="just">
              <a:buFont typeface="Arial" pitchFamily="34" charset="0"/>
              <a:buChar char="•"/>
            </a:pPr>
            <a:r>
              <a:rPr lang="en-US" sz="2000" b="1" dirty="0" smtClean="0">
                <a:latin typeface="Andalus" pitchFamily="18" charset="-78"/>
                <a:cs typeface="Andalus" pitchFamily="18" charset="-78"/>
              </a:rPr>
              <a:t>Urban flooding </a:t>
            </a:r>
          </a:p>
          <a:p>
            <a:pPr algn="just"/>
            <a:r>
              <a:rPr lang="en-US" sz="2000" b="1" dirty="0" smtClean="0">
                <a:latin typeface="Andalus" pitchFamily="18" charset="-78"/>
                <a:cs typeface="Andalus" pitchFamily="18" charset="-78"/>
              </a:rPr>
              <a:t>     Reasons </a:t>
            </a:r>
            <a:r>
              <a:rPr lang="en-US" sz="2000" b="1" dirty="0">
                <a:latin typeface="Andalus" pitchFamily="18" charset="-78"/>
                <a:cs typeface="Andalus" pitchFamily="18" charset="-78"/>
              </a:rPr>
              <a:t>: </a:t>
            </a:r>
          </a:p>
          <a:p>
            <a:pPr marL="457200" indent="-457200" algn="just">
              <a:buFont typeface="+mj-lt"/>
              <a:buAutoNum type="alphaLcParenR"/>
            </a:pPr>
            <a:r>
              <a:rPr lang="en-US" sz="2000" dirty="0" smtClean="0">
                <a:latin typeface="Andalus" pitchFamily="18" charset="-78"/>
                <a:cs typeface="Andalus" pitchFamily="18" charset="-78"/>
              </a:rPr>
              <a:t> Heavy </a:t>
            </a:r>
            <a:r>
              <a:rPr lang="en-US" sz="2000" dirty="0">
                <a:latin typeface="Andalus" pitchFamily="18" charset="-78"/>
                <a:cs typeface="Andalus" pitchFamily="18" charset="-78"/>
              </a:rPr>
              <a:t>rainfall</a:t>
            </a:r>
          </a:p>
          <a:p>
            <a:pPr marL="457200" indent="-457200" algn="just">
              <a:buFont typeface="+mj-lt"/>
              <a:buAutoNum type="alphaLcParenR"/>
            </a:pPr>
            <a:r>
              <a:rPr lang="en-US" sz="2000" dirty="0" smtClean="0">
                <a:latin typeface="Andalus" pitchFamily="18" charset="-78"/>
                <a:cs typeface="Andalus" pitchFamily="18" charset="-78"/>
              </a:rPr>
              <a:t>Topography </a:t>
            </a:r>
            <a:r>
              <a:rPr lang="en-US" sz="2000" dirty="0">
                <a:latin typeface="Andalus" pitchFamily="18" charset="-78"/>
                <a:cs typeface="Andalus" pitchFamily="18" charset="-78"/>
              </a:rPr>
              <a:t>with less </a:t>
            </a:r>
            <a:r>
              <a:rPr lang="en-US" sz="2000" dirty="0" smtClean="0">
                <a:latin typeface="Andalus" pitchFamily="18" charset="-78"/>
                <a:cs typeface="Andalus" pitchFamily="18" charset="-78"/>
              </a:rPr>
              <a:t>slope</a:t>
            </a:r>
            <a:endParaRPr lang="en-US" sz="2000" dirty="0">
              <a:latin typeface="Andalus" pitchFamily="18" charset="-78"/>
              <a:cs typeface="Andalus" pitchFamily="18" charset="-78"/>
            </a:endParaRPr>
          </a:p>
          <a:p>
            <a:pPr marL="457200" indent="-457200" algn="just">
              <a:buFont typeface="+mj-lt"/>
              <a:buAutoNum type="alphaLcParenR"/>
            </a:pPr>
            <a:r>
              <a:rPr lang="en-US" sz="2000" dirty="0" smtClean="0">
                <a:latin typeface="Andalus" pitchFamily="18" charset="-78"/>
                <a:cs typeface="Andalus" pitchFamily="18" charset="-78"/>
              </a:rPr>
              <a:t> Poor </a:t>
            </a:r>
            <a:r>
              <a:rPr lang="en-US" sz="2000" dirty="0">
                <a:latin typeface="Andalus" pitchFamily="18" charset="-78"/>
                <a:cs typeface="Andalus" pitchFamily="18" charset="-78"/>
              </a:rPr>
              <a:t>drainage network</a:t>
            </a:r>
          </a:p>
          <a:p>
            <a:pPr marL="457200" indent="-457200" algn="just">
              <a:buFont typeface="+mj-lt"/>
              <a:buAutoNum type="alphaLcParenR"/>
            </a:pPr>
            <a:r>
              <a:rPr lang="en-US" sz="2000" dirty="0" smtClean="0">
                <a:latin typeface="Andalus" pitchFamily="18" charset="-78"/>
                <a:cs typeface="Andalus" pitchFamily="18" charset="-78"/>
              </a:rPr>
              <a:t> Chocked </a:t>
            </a:r>
            <a:r>
              <a:rPr lang="en-US" sz="2000" dirty="0">
                <a:latin typeface="Andalus" pitchFamily="18" charset="-78"/>
                <a:cs typeface="Andalus" pitchFamily="18" charset="-78"/>
              </a:rPr>
              <a:t>natural drainage system</a:t>
            </a:r>
          </a:p>
          <a:p>
            <a:pPr marL="285750" indent="-285750">
              <a:buFont typeface="Arial" pitchFamily="34" charset="0"/>
              <a:buChar char="•"/>
            </a:pPr>
            <a:endParaRPr lang="en-IN" sz="2000" dirty="0"/>
          </a:p>
        </p:txBody>
      </p:sp>
      <p:sp>
        <p:nvSpPr>
          <p:cNvPr id="9" name="Title 5"/>
          <p:cNvSpPr>
            <a:spLocks noGrp="1"/>
          </p:cNvSpPr>
          <p:nvPr>
            <p:ph type="title"/>
          </p:nvPr>
        </p:nvSpPr>
        <p:spPr>
          <a:xfrm>
            <a:off x="457200" y="142852"/>
            <a:ext cx="8229600" cy="868346"/>
          </a:xfrm>
        </p:spPr>
        <p:txBody>
          <a:bodyPr>
            <a:normAutofit/>
          </a:bodyPr>
          <a:lstStyle/>
          <a:p>
            <a:r>
              <a:rPr smtClean="0">
                <a:latin typeface="Andalus" pitchFamily="18" charset="-78"/>
                <a:cs typeface="Andalus" pitchFamily="18" charset="-78"/>
              </a:rPr>
              <a:t>Exposure to Hazards </a:t>
            </a:r>
            <a:endParaRPr dirty="0">
              <a:latin typeface="Andalus" pitchFamily="18" charset="-78"/>
              <a:cs typeface="Andalus" pitchFamily="18" charset="-78"/>
            </a:endParaRPr>
          </a:p>
        </p:txBody>
      </p:sp>
    </p:spTree>
    <p:extLst>
      <p:ext uri="{BB962C8B-B14F-4D97-AF65-F5344CB8AC3E}">
        <p14:creationId xmlns:p14="http://schemas.microsoft.com/office/powerpoint/2010/main" val="34167177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180956"/>
            <a:ext cx="8072494" cy="533400"/>
          </a:xfrm>
        </p:spPr>
        <p:txBody>
          <a:bodyPr>
            <a:normAutofit/>
          </a:bodyPr>
          <a:lstStyle/>
          <a:p>
            <a:r>
              <a:rPr lang="en-US" sz="2800" b="1" dirty="0" smtClean="0">
                <a:latin typeface="Andalus" pitchFamily="18" charset="-78"/>
                <a:cs typeface="Andalus" pitchFamily="18" charset="-78"/>
              </a:rPr>
              <a:t>KEY FINDINGS</a:t>
            </a:r>
          </a:p>
        </p:txBody>
      </p:sp>
      <p:pic>
        <p:nvPicPr>
          <p:cNvPr id="6" name="Picture 5"/>
          <p:cNvPicPr/>
          <p:nvPr/>
        </p:nvPicPr>
        <p:blipFill rotWithShape="1">
          <a:blip r:embed="rId2"/>
          <a:srcRect l="23237" t="23506" r="18429" b="5075"/>
          <a:stretch/>
        </p:blipFill>
        <p:spPr bwMode="auto">
          <a:xfrm>
            <a:off x="3414714" y="1428768"/>
            <a:ext cx="5586442" cy="4429124"/>
          </a:xfrm>
          <a:prstGeom prst="rect">
            <a:avLst/>
          </a:prstGeom>
          <a:ln>
            <a:solidFill>
              <a:schemeClr val="tx1"/>
            </a:solidFill>
          </a:ln>
          <a:extLst>
            <a:ext uri="{53640926-AAD7-44D8-BBD7-CCE9431645EC}">
              <a14:shadowObscured xmlns:a14="http://schemas.microsoft.com/office/drawing/2010/main"/>
            </a:ext>
          </a:extLst>
        </p:spPr>
      </p:pic>
      <p:sp>
        <p:nvSpPr>
          <p:cNvPr id="7" name="Rectangle 6"/>
          <p:cNvSpPr/>
          <p:nvPr/>
        </p:nvSpPr>
        <p:spPr>
          <a:xfrm>
            <a:off x="3465242" y="785794"/>
            <a:ext cx="5535914" cy="646331"/>
          </a:xfrm>
          <a:prstGeom prst="rect">
            <a:avLst/>
          </a:prstGeom>
        </p:spPr>
        <p:txBody>
          <a:bodyPr wrap="square">
            <a:spAutoFit/>
          </a:bodyPr>
          <a:lstStyle/>
          <a:p>
            <a:r>
              <a:rPr lang="en-US" b="1" dirty="0"/>
              <a:t>Population Density and </a:t>
            </a:r>
            <a:r>
              <a:rPr lang="en-US" b="1" dirty="0" smtClean="0"/>
              <a:t>Locations Exposed </a:t>
            </a:r>
            <a:r>
              <a:rPr lang="en-US" b="1" dirty="0"/>
              <a:t>to Flooding in P</a:t>
            </a:r>
            <a:r>
              <a:rPr lang="en-US" b="1" dirty="0" smtClean="0"/>
              <a:t>ast</a:t>
            </a:r>
            <a:endParaRPr lang="en-IN" b="1" dirty="0"/>
          </a:p>
        </p:txBody>
      </p:sp>
      <p:sp>
        <p:nvSpPr>
          <p:cNvPr id="9" name="Rectangle 8"/>
          <p:cNvSpPr/>
          <p:nvPr/>
        </p:nvSpPr>
        <p:spPr>
          <a:xfrm>
            <a:off x="9516" y="877276"/>
            <a:ext cx="3276600" cy="5909310"/>
          </a:xfrm>
          <a:prstGeom prst="rect">
            <a:avLst/>
          </a:prstGeom>
        </p:spPr>
        <p:txBody>
          <a:bodyPr wrap="square">
            <a:spAutoFit/>
          </a:bodyPr>
          <a:lstStyle/>
          <a:p>
            <a:pPr marL="285750" indent="-285750" algn="just">
              <a:buFont typeface="Arial" pitchFamily="34" charset="0"/>
              <a:buChar char="•"/>
            </a:pPr>
            <a:r>
              <a:rPr lang="en-US" dirty="0" smtClean="0"/>
              <a:t>The storm water drains cover only 23% of the roads.</a:t>
            </a:r>
          </a:p>
          <a:p>
            <a:pPr marL="285750" indent="-285750" algn="just">
              <a:buFont typeface="Arial" pitchFamily="34" charset="0"/>
              <a:buChar char="•"/>
            </a:pPr>
            <a:r>
              <a:rPr lang="en-US" dirty="0" smtClean="0"/>
              <a:t>The newly acquired areas of AMC do not have storm water drainage system because of which areas get flooded.</a:t>
            </a:r>
          </a:p>
          <a:p>
            <a:pPr marL="285750" indent="-285750" algn="just">
              <a:buFont typeface="Arial" pitchFamily="34" charset="0"/>
              <a:buChar char="•"/>
            </a:pPr>
            <a:r>
              <a:rPr lang="en-US" dirty="0" smtClean="0"/>
              <a:t>The </a:t>
            </a:r>
            <a:r>
              <a:rPr lang="en-US" dirty="0"/>
              <a:t>central core of the city does not face any water logging issues. </a:t>
            </a:r>
            <a:endParaRPr lang="en-US" dirty="0" smtClean="0"/>
          </a:p>
          <a:p>
            <a:pPr marL="285750" indent="-285750" algn="just">
              <a:buFont typeface="Arial" pitchFamily="34" charset="0"/>
              <a:buChar char="•"/>
            </a:pPr>
            <a:r>
              <a:rPr lang="en-US" dirty="0" smtClean="0"/>
              <a:t>Many </a:t>
            </a:r>
            <a:r>
              <a:rPr lang="en-US" dirty="0"/>
              <a:t>old structures where structural quality needs regular </a:t>
            </a:r>
            <a:r>
              <a:rPr lang="en-US" dirty="0" smtClean="0"/>
              <a:t>assessment.</a:t>
            </a:r>
          </a:p>
          <a:p>
            <a:pPr marL="285750" indent="-285750" algn="just">
              <a:buFont typeface="Arial" pitchFamily="34" charset="0"/>
              <a:buChar char="•"/>
            </a:pPr>
            <a:r>
              <a:rPr lang="en-US" dirty="0" smtClean="0"/>
              <a:t>Residential land use is proposed to be increased in AMC areas which can put more pressure on land and infrastructure services</a:t>
            </a:r>
          </a:p>
          <a:p>
            <a:pPr marL="285750" indent="-285750">
              <a:buFont typeface="Arial" pitchFamily="34" charset="0"/>
              <a:buChar char="•"/>
            </a:pPr>
            <a:endParaRPr lang="en-US" dirty="0" smtClean="0"/>
          </a:p>
          <a:p>
            <a:pPr marL="285750" indent="-285750">
              <a:buFont typeface="Arial" pitchFamily="34" charset="0"/>
              <a:buChar char="•"/>
            </a:pPr>
            <a:endParaRPr lang="en-US" dirty="0" smtClean="0"/>
          </a:p>
          <a:p>
            <a:pPr marL="285750" indent="-285750">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77318" cy="411162"/>
          </a:xfrm>
        </p:spPr>
        <p:txBody>
          <a:bodyPr>
            <a:normAutofit fontScale="90000"/>
          </a:bodyPr>
          <a:lstStyle/>
          <a:p>
            <a:r>
              <a:rPr lang="en-IN" sz="2800" b="1" dirty="0">
                <a:latin typeface="Andalus" pitchFamily="18" charset="-78"/>
                <a:cs typeface="Andalus" pitchFamily="18" charset="-78"/>
              </a:rPr>
              <a:t>Infrastructure </a:t>
            </a:r>
            <a:r>
              <a:rPr lang="en-IN" sz="2800" b="1" dirty="0" smtClean="0">
                <a:latin typeface="Andalus" pitchFamily="18" charset="-78"/>
                <a:cs typeface="Andalus" pitchFamily="18" charset="-78"/>
              </a:rPr>
              <a:t>Status </a:t>
            </a:r>
            <a:r>
              <a:rPr lang="en-IN" sz="2800" b="1" dirty="0">
                <a:latin typeface="Andalus" pitchFamily="18" charset="-78"/>
                <a:cs typeface="Andalus" pitchFamily="18" charset="-78"/>
              </a:rPr>
              <a:t>in the </a:t>
            </a:r>
            <a:r>
              <a:rPr lang="en-IN" sz="2800" b="1" dirty="0" smtClean="0">
                <a:latin typeface="Andalus" pitchFamily="18" charset="-78"/>
                <a:cs typeface="Andalus" pitchFamily="18" charset="-78"/>
              </a:rPr>
              <a:t>City</a:t>
            </a:r>
            <a:endParaRPr lang="en-IN" sz="2800" b="1" dirty="0">
              <a:latin typeface="Andalus" pitchFamily="18" charset="-78"/>
              <a:cs typeface="Andalus" pitchFamily="18"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250877440"/>
              </p:ext>
            </p:extLst>
          </p:nvPr>
        </p:nvGraphicFramePr>
        <p:xfrm>
          <a:off x="76200" y="762000"/>
          <a:ext cx="8839200" cy="4605846"/>
        </p:xfrm>
        <a:graphic>
          <a:graphicData uri="http://schemas.openxmlformats.org/drawingml/2006/table">
            <a:tbl>
              <a:tblPr>
                <a:tableStyleId>{BC89EF96-8CEA-46FF-86C4-4CE0E7609802}</a:tableStyleId>
              </a:tblPr>
              <a:tblGrid>
                <a:gridCol w="4435841"/>
                <a:gridCol w="1060804"/>
                <a:gridCol w="1208955"/>
                <a:gridCol w="1143000"/>
                <a:gridCol w="990600"/>
              </a:tblGrid>
              <a:tr h="304845">
                <a:tc gridSpan="5">
                  <a:txBody>
                    <a:bodyPr/>
                    <a:lstStyle/>
                    <a:p>
                      <a:pPr algn="ctr" fontAlgn="b"/>
                      <a:r>
                        <a:rPr lang="en-US" sz="2000" b="1" i="0" u="none" strike="noStrike" dirty="0" smtClean="0">
                          <a:solidFill>
                            <a:schemeClr val="tx1"/>
                          </a:solidFill>
                          <a:latin typeface="Cambria" pitchFamily="18" charset="0"/>
                        </a:rPr>
                        <a:t>Status</a:t>
                      </a:r>
                      <a:r>
                        <a:rPr lang="en-US" sz="2000" b="1" i="0" u="none" strike="noStrike" baseline="0" dirty="0" smtClean="0">
                          <a:solidFill>
                            <a:schemeClr val="tx1"/>
                          </a:solidFill>
                          <a:latin typeface="Cambria" pitchFamily="18" charset="0"/>
                        </a:rPr>
                        <a:t> of Service Level Benchmark in Ahmedabad City </a:t>
                      </a:r>
                      <a:endParaRPr lang="en-US" sz="2000" b="1" i="0" u="none" strike="noStrike" dirty="0">
                        <a:solidFill>
                          <a:srgbClr val="000000"/>
                        </a:solidFill>
                        <a:latin typeface="Cambria" pitchFamily="18" charset="0"/>
                      </a:endParaRPr>
                    </a:p>
                  </a:txBody>
                  <a:tcPr marL="9525" marR="9525" marT="9525" marB="0" anchor="b">
                    <a:solidFill>
                      <a:schemeClr val="accent3">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4845">
                <a:tc>
                  <a:txBody>
                    <a:bodyPr/>
                    <a:lstStyle/>
                    <a:p>
                      <a:pPr algn="l" fontAlgn="b"/>
                      <a:r>
                        <a:rPr lang="en-US" sz="1400" u="none" strike="noStrike" dirty="0">
                          <a:latin typeface="Cambria" pitchFamily="18" charset="0"/>
                        </a:rPr>
                        <a:t> </a:t>
                      </a:r>
                      <a:endParaRPr lang="en-US" sz="1400" b="0" i="0" u="none" strike="noStrike" dirty="0">
                        <a:solidFill>
                          <a:srgbClr val="000000"/>
                        </a:solidFill>
                        <a:latin typeface="Cambria" pitchFamily="18" charset="0"/>
                      </a:endParaRPr>
                    </a:p>
                  </a:txBody>
                  <a:tcPr marL="9525" marR="9525" marT="9525" marB="0" anchor="b"/>
                </a:tc>
                <a:tc>
                  <a:txBody>
                    <a:bodyPr/>
                    <a:lstStyle/>
                    <a:p>
                      <a:pPr algn="l" fontAlgn="b"/>
                      <a:r>
                        <a:rPr lang="en-US" sz="1400" u="none" strike="noStrike" dirty="0">
                          <a:latin typeface="Cambria" pitchFamily="18" charset="0"/>
                        </a:rPr>
                        <a:t> </a:t>
                      </a:r>
                      <a:endParaRPr lang="en-US" sz="1400" b="0" i="0" u="none" strike="noStrike" dirty="0">
                        <a:solidFill>
                          <a:srgbClr val="000000"/>
                        </a:solidFill>
                        <a:latin typeface="Cambria" pitchFamily="18" charset="0"/>
                      </a:endParaRPr>
                    </a:p>
                  </a:txBody>
                  <a:tcPr marL="9525" marR="9525" marT="9525" marB="0" anchor="b"/>
                </a:tc>
                <a:tc gridSpan="3">
                  <a:txBody>
                    <a:bodyPr/>
                    <a:lstStyle/>
                    <a:p>
                      <a:pPr algn="ctr" fontAlgn="b"/>
                      <a:r>
                        <a:rPr lang="en-US" sz="1400" u="none" strike="noStrike" dirty="0">
                          <a:latin typeface="Cambria" pitchFamily="18" charset="0"/>
                        </a:rPr>
                        <a:t>AHMEDABAD</a:t>
                      </a:r>
                      <a:endParaRPr lang="en-US" sz="1400" b="1" i="0" u="none" strike="noStrike" dirty="0">
                        <a:solidFill>
                          <a:srgbClr val="000000"/>
                        </a:solidFill>
                        <a:latin typeface="Cambria" pitchFamily="18" charset="0"/>
                      </a:endParaRPr>
                    </a:p>
                  </a:txBody>
                  <a:tcPr marL="9525" marR="9525" marT="9525" marB="0" anchor="b"/>
                </a:tc>
                <a:tc hMerge="1">
                  <a:txBody>
                    <a:bodyPr/>
                    <a:lstStyle/>
                    <a:p>
                      <a:endParaRPr lang="en-US"/>
                    </a:p>
                  </a:txBody>
                  <a:tcPr/>
                </a:tc>
                <a:tc hMerge="1">
                  <a:txBody>
                    <a:bodyPr/>
                    <a:lstStyle/>
                    <a:p>
                      <a:endParaRPr lang="en-US"/>
                    </a:p>
                  </a:txBody>
                  <a:tcPr/>
                </a:tc>
              </a:tr>
              <a:tr h="547632">
                <a:tc>
                  <a:txBody>
                    <a:bodyPr/>
                    <a:lstStyle/>
                    <a:p>
                      <a:pPr algn="ctr" fontAlgn="b"/>
                      <a:r>
                        <a:rPr lang="en-US" sz="1400" b="1" u="none" strike="noStrike" dirty="0">
                          <a:latin typeface="Cambria" pitchFamily="18" charset="0"/>
                        </a:rPr>
                        <a:t>VARIABLES</a:t>
                      </a:r>
                      <a:endParaRPr lang="en-US" sz="1400" b="1" i="0" u="none" strike="noStrike" dirty="0">
                        <a:solidFill>
                          <a:srgbClr val="000000"/>
                        </a:solidFill>
                        <a:latin typeface="Cambria" pitchFamily="18" charset="0"/>
                      </a:endParaRPr>
                    </a:p>
                    <a:p>
                      <a:pPr algn="l" fontAlgn="b"/>
                      <a:r>
                        <a:rPr lang="en-US" sz="1400" u="none" strike="noStrike" dirty="0">
                          <a:latin typeface="Cambria" pitchFamily="18" charset="0"/>
                        </a:rPr>
                        <a:t> </a:t>
                      </a:r>
                      <a:endParaRPr lang="en-US" sz="1400" b="0" i="0" u="none" strike="noStrike" dirty="0">
                        <a:solidFill>
                          <a:srgbClr val="000000"/>
                        </a:solidFill>
                        <a:latin typeface="Cambria" pitchFamily="18" charset="0"/>
                      </a:endParaRPr>
                    </a:p>
                  </a:txBody>
                  <a:tcPr marL="9525" marR="9525" marT="9525" marB="0" anchor="b"/>
                </a:tc>
                <a:tc>
                  <a:txBody>
                    <a:bodyPr/>
                    <a:lstStyle/>
                    <a:p>
                      <a:pPr algn="l" fontAlgn="b"/>
                      <a:r>
                        <a:rPr lang="en-US" sz="1400" u="none" strike="noStrike" dirty="0">
                          <a:latin typeface="Cambria" pitchFamily="18" charset="0"/>
                        </a:rPr>
                        <a:t> </a:t>
                      </a:r>
                      <a:endParaRPr lang="en-US" sz="1400" b="0" i="0" u="none" strike="noStrike" dirty="0">
                        <a:solidFill>
                          <a:srgbClr val="000000"/>
                        </a:solidFill>
                        <a:latin typeface="Cambria" pitchFamily="18" charset="0"/>
                      </a:endParaRPr>
                    </a:p>
                    <a:p>
                      <a:pPr algn="l" fontAlgn="b"/>
                      <a:r>
                        <a:rPr lang="en-US" sz="1400" u="none" strike="noStrike" dirty="0">
                          <a:latin typeface="Cambria" pitchFamily="18" charset="0"/>
                        </a:rPr>
                        <a:t>BENCHMARK</a:t>
                      </a:r>
                      <a:endParaRPr lang="en-US" sz="1400" b="1" i="0" u="none" strike="noStrike" dirty="0">
                        <a:solidFill>
                          <a:srgbClr val="000000"/>
                        </a:solidFill>
                        <a:latin typeface="Cambria" pitchFamily="18" charset="0"/>
                      </a:endParaRPr>
                    </a:p>
                  </a:txBody>
                  <a:tcPr marL="9525" marR="9525" marT="9525" marB="0" anchor="b"/>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u="none" strike="noStrike" dirty="0" smtClean="0">
                          <a:latin typeface="Cambria" pitchFamily="18" charset="0"/>
                        </a:rPr>
                        <a:t>6,352,254 (POPULATION 2011-UA)</a:t>
                      </a:r>
                      <a:endParaRPr lang="en-US" sz="1400" b="1" i="0" u="none" strike="noStrike" dirty="0" smtClean="0">
                        <a:solidFill>
                          <a:srgbClr val="000000"/>
                        </a:solidFill>
                        <a:latin typeface="Cambria" pitchFamily="18" charset="0"/>
                      </a:endParaRPr>
                    </a:p>
                    <a:p>
                      <a:pPr algn="ctr" fontAlgn="b"/>
                      <a:endParaRPr lang="en-US" sz="1400" b="1" i="0" u="none" strike="noStrike" dirty="0">
                        <a:solidFill>
                          <a:srgbClr val="000000"/>
                        </a:solidFill>
                        <a:latin typeface="Cambria" pitchFamily="18" charset="0"/>
                      </a:endParaRPr>
                    </a:p>
                  </a:txBody>
                  <a:tcPr marL="9525" marR="9525" marT="9525" marB="0" anchor="b"/>
                </a:tc>
                <a:tc hMerge="1">
                  <a:txBody>
                    <a:bodyPr/>
                    <a:lstStyle/>
                    <a:p>
                      <a:endParaRPr lang="en-US"/>
                    </a:p>
                  </a:txBody>
                  <a:tcPr/>
                </a:tc>
                <a:tc hMerge="1">
                  <a:txBody>
                    <a:bodyPr/>
                    <a:lstStyle/>
                    <a:p>
                      <a:endParaRPr lang="en-US"/>
                    </a:p>
                  </a:txBody>
                  <a:tcPr/>
                </a:tc>
              </a:tr>
              <a:tr h="290328">
                <a:tc>
                  <a:txBody>
                    <a:bodyPr/>
                    <a:lstStyle/>
                    <a:p>
                      <a:pPr algn="l" fontAlgn="b"/>
                      <a:r>
                        <a:rPr lang="en-US" sz="1600" b="1" u="none" strike="noStrike" dirty="0">
                          <a:latin typeface="Cambria" pitchFamily="18" charset="0"/>
                        </a:rPr>
                        <a:t>WATER SUPPLY</a:t>
                      </a:r>
                      <a:endParaRPr lang="en-US" sz="1600" b="1" i="0" u="none" strike="noStrike" dirty="0">
                        <a:solidFill>
                          <a:srgbClr val="000000"/>
                        </a:solidFill>
                        <a:latin typeface="Cambria" pitchFamily="18" charset="0"/>
                      </a:endParaRPr>
                    </a:p>
                  </a:txBody>
                  <a:tcPr marL="9525" marR="9525" marT="9525" marB="0" anchor="b">
                    <a:solidFill>
                      <a:schemeClr val="accent3">
                        <a:lumMod val="40000"/>
                        <a:lumOff val="60000"/>
                      </a:schemeClr>
                    </a:solidFill>
                  </a:tcPr>
                </a:tc>
                <a:tc>
                  <a:txBody>
                    <a:bodyPr/>
                    <a:lstStyle/>
                    <a:p>
                      <a:pPr algn="l" fontAlgn="b"/>
                      <a:endParaRPr lang="en-US" sz="1600" b="0" i="0" u="none" strike="noStrike" dirty="0">
                        <a:solidFill>
                          <a:srgbClr val="000000"/>
                        </a:solidFill>
                        <a:latin typeface="Cambria" pitchFamily="18" charset="0"/>
                      </a:endParaRPr>
                    </a:p>
                  </a:txBody>
                  <a:tcPr marL="9525" marR="9525" marT="9525" marB="0" anchor="b">
                    <a:solidFill>
                      <a:schemeClr val="accent3">
                        <a:lumMod val="40000"/>
                        <a:lumOff val="60000"/>
                      </a:schemeClr>
                    </a:solidFill>
                  </a:tcPr>
                </a:tc>
                <a:tc>
                  <a:txBody>
                    <a:bodyPr/>
                    <a:lstStyle/>
                    <a:p>
                      <a:pPr algn="ctr" fontAlgn="b"/>
                      <a:r>
                        <a:rPr lang="en-IN" sz="1600" b="1" i="0" dirty="0" smtClean="0">
                          <a:solidFill>
                            <a:srgbClr val="000000"/>
                          </a:solidFill>
                          <a:latin typeface="Cambria" pitchFamily="18" charset="0"/>
                          <a:ea typeface="Times New Roman"/>
                          <a:cs typeface="Times New Roman"/>
                        </a:rPr>
                        <a:t>Low </a:t>
                      </a:r>
                      <a:endParaRPr lang="en-US" sz="1600" b="0" i="0" u="none" strike="noStrike" dirty="0">
                        <a:solidFill>
                          <a:srgbClr val="000000"/>
                        </a:solidFill>
                        <a:latin typeface="Cambria" pitchFamily="18" charset="0"/>
                      </a:endParaRPr>
                    </a:p>
                  </a:txBody>
                  <a:tcPr marL="9525" marR="9525" marT="9525" marB="0" anchor="b">
                    <a:solidFill>
                      <a:schemeClr val="accent3">
                        <a:lumMod val="20000"/>
                        <a:lumOff val="80000"/>
                      </a:schemeClr>
                    </a:solidFill>
                  </a:tcPr>
                </a:tc>
                <a:tc>
                  <a:txBody>
                    <a:bodyPr/>
                    <a:lstStyle/>
                    <a:p>
                      <a:pPr algn="ctr" fontAlgn="b"/>
                      <a:r>
                        <a:rPr lang="en-IN" sz="1600" b="1" i="0" dirty="0" smtClean="0">
                          <a:solidFill>
                            <a:srgbClr val="000000"/>
                          </a:solidFill>
                          <a:latin typeface="Cambria" pitchFamily="18" charset="0"/>
                          <a:ea typeface="Times New Roman"/>
                          <a:cs typeface="Times New Roman"/>
                        </a:rPr>
                        <a:t>Medium </a:t>
                      </a:r>
                      <a:endParaRPr lang="en-US" sz="1600" b="0" i="0" u="none" strike="noStrike" dirty="0">
                        <a:solidFill>
                          <a:srgbClr val="000000"/>
                        </a:solidFill>
                        <a:latin typeface="Cambria" pitchFamily="18" charset="0"/>
                      </a:endParaRPr>
                    </a:p>
                  </a:txBody>
                  <a:tcPr marL="9525" marR="9525" marT="9525" marB="0" anchor="b">
                    <a:solidFill>
                      <a:srgbClr val="92D050"/>
                    </a:solidFill>
                  </a:tcPr>
                </a:tc>
                <a:tc>
                  <a:txBody>
                    <a:bodyPr/>
                    <a:lstStyle/>
                    <a:p>
                      <a:pPr algn="ctr" fontAlgn="b"/>
                      <a:r>
                        <a:rPr lang="en-IN" sz="1600" b="1" i="0" dirty="0" smtClean="0">
                          <a:solidFill>
                            <a:srgbClr val="000000"/>
                          </a:solidFill>
                          <a:latin typeface="Cambria" pitchFamily="18" charset="0"/>
                          <a:ea typeface="Times New Roman"/>
                          <a:cs typeface="Times New Roman"/>
                        </a:rPr>
                        <a:t>High</a:t>
                      </a:r>
                      <a:endParaRPr lang="en-US" sz="1600" b="0" i="0" u="none" strike="noStrike" dirty="0">
                        <a:solidFill>
                          <a:srgbClr val="000000"/>
                        </a:solidFill>
                        <a:latin typeface="Cambria" pitchFamily="18" charset="0"/>
                      </a:endParaRPr>
                    </a:p>
                  </a:txBody>
                  <a:tcPr marL="9525" marR="9525" marT="9525" marB="0" anchor="b">
                    <a:solidFill>
                      <a:srgbClr val="00B050"/>
                    </a:solidFill>
                  </a:tcPr>
                </a:tc>
              </a:tr>
              <a:tr h="290328">
                <a:tc>
                  <a:txBody>
                    <a:bodyPr/>
                    <a:lstStyle/>
                    <a:p>
                      <a:pPr algn="l" fontAlgn="b"/>
                      <a:r>
                        <a:rPr lang="en-US" sz="1600" u="none" strike="noStrike" dirty="0">
                          <a:latin typeface="Cambria" pitchFamily="18" charset="0"/>
                        </a:rPr>
                        <a:t>Coverage of water supply</a:t>
                      </a:r>
                      <a:endParaRPr lang="en-US" sz="1600" b="0" i="0" u="none" strike="noStrike" dirty="0">
                        <a:solidFill>
                          <a:srgbClr val="000000"/>
                        </a:solidFill>
                        <a:latin typeface="Cambria" pitchFamily="18" charset="0"/>
                      </a:endParaRPr>
                    </a:p>
                  </a:txBody>
                  <a:tcPr marL="9525" marR="9525" marT="9525" marB="0" anchor="b"/>
                </a:tc>
                <a:tc>
                  <a:txBody>
                    <a:bodyPr/>
                    <a:lstStyle/>
                    <a:p>
                      <a:pPr algn="ctr" fontAlgn="b"/>
                      <a:r>
                        <a:rPr lang="en-US" sz="1600" u="none" strike="noStrike">
                          <a:latin typeface="Cambria" pitchFamily="18" charset="0"/>
                        </a:rPr>
                        <a:t>100</a:t>
                      </a:r>
                      <a:endParaRPr lang="en-US" sz="1600" b="0" i="0" u="none" strike="noStrike">
                        <a:solidFill>
                          <a:srgbClr val="000000"/>
                        </a:solidFill>
                        <a:latin typeface="Cambria" pitchFamily="18" charset="0"/>
                      </a:endParaRPr>
                    </a:p>
                  </a:txBody>
                  <a:tcPr marL="9525" marR="9525" marT="9525" marB="0" anchor="b"/>
                </a:tc>
                <a:tc gridSpan="3">
                  <a:txBody>
                    <a:bodyPr/>
                    <a:lstStyle/>
                    <a:p>
                      <a:pPr algn="ctr" fontAlgn="b"/>
                      <a:r>
                        <a:rPr lang="en-IN" sz="1600" u="none" strike="noStrike" dirty="0">
                          <a:latin typeface="Cambria" pitchFamily="18" charset="0"/>
                        </a:rPr>
                        <a:t>90%</a:t>
                      </a:r>
                      <a:endParaRPr lang="en-IN" sz="1600" b="0" i="0" u="none" strike="noStrike" dirty="0">
                        <a:solidFill>
                          <a:srgbClr val="000000"/>
                        </a:solidFill>
                        <a:latin typeface="Cambria" pitchFamily="18" charset="0"/>
                      </a:endParaRPr>
                    </a:p>
                  </a:txBody>
                  <a:tcPr marL="9525" marR="9525" marT="9525" marB="0" anchor="b">
                    <a:solidFill>
                      <a:srgbClr val="FFFF00"/>
                    </a:solidFill>
                  </a:tcPr>
                </a:tc>
                <a:tc hMerge="1">
                  <a:txBody>
                    <a:bodyPr/>
                    <a:lstStyle/>
                    <a:p>
                      <a:endParaRPr lang="en-US"/>
                    </a:p>
                  </a:txBody>
                  <a:tcPr/>
                </a:tc>
                <a:tc hMerge="1">
                  <a:txBody>
                    <a:bodyPr/>
                    <a:lstStyle/>
                    <a:p>
                      <a:endParaRPr lang="en-US"/>
                    </a:p>
                  </a:txBody>
                  <a:tcPr/>
                </a:tc>
              </a:tr>
              <a:tr h="290328">
                <a:tc>
                  <a:txBody>
                    <a:bodyPr/>
                    <a:lstStyle/>
                    <a:p>
                      <a:pPr algn="l" fontAlgn="b"/>
                      <a:r>
                        <a:rPr lang="en-US" sz="1600" u="none" strike="noStrike" dirty="0">
                          <a:latin typeface="Cambria" pitchFamily="18" charset="0"/>
                        </a:rPr>
                        <a:t>Per capita water supply</a:t>
                      </a:r>
                      <a:endParaRPr lang="en-US" sz="1600" b="0" i="0" u="none" strike="noStrike" dirty="0">
                        <a:solidFill>
                          <a:srgbClr val="000000"/>
                        </a:solidFill>
                        <a:latin typeface="Cambria" pitchFamily="18" charset="0"/>
                      </a:endParaRPr>
                    </a:p>
                  </a:txBody>
                  <a:tcPr marL="9525" marR="9525" marT="9525" marB="0" anchor="b"/>
                </a:tc>
                <a:tc>
                  <a:txBody>
                    <a:bodyPr/>
                    <a:lstStyle/>
                    <a:p>
                      <a:pPr algn="ctr" fontAlgn="b"/>
                      <a:r>
                        <a:rPr lang="en-US" sz="1600" u="none" strike="noStrike" dirty="0">
                          <a:latin typeface="Cambria" pitchFamily="18" charset="0"/>
                        </a:rPr>
                        <a:t>135 LPCD</a:t>
                      </a:r>
                      <a:endParaRPr lang="en-US" sz="1600" b="0" i="0" u="none" strike="noStrike" dirty="0">
                        <a:solidFill>
                          <a:srgbClr val="000000"/>
                        </a:solidFill>
                        <a:latin typeface="Cambria" pitchFamily="18" charset="0"/>
                      </a:endParaRPr>
                    </a:p>
                  </a:txBody>
                  <a:tcPr marL="9525" marR="9525" marT="9525" marB="0" anchor="b"/>
                </a:tc>
                <a:tc gridSpan="3">
                  <a:txBody>
                    <a:bodyPr/>
                    <a:lstStyle/>
                    <a:p>
                      <a:pPr algn="ctr" fontAlgn="b"/>
                      <a:r>
                        <a:rPr lang="en-US" sz="1600" u="none" strike="noStrike" dirty="0">
                          <a:latin typeface="Cambria" pitchFamily="18" charset="0"/>
                        </a:rPr>
                        <a:t>140-160 </a:t>
                      </a:r>
                      <a:r>
                        <a:rPr lang="en-US" sz="1600" u="none" strike="noStrike" dirty="0" err="1">
                          <a:latin typeface="Cambria" pitchFamily="18" charset="0"/>
                        </a:rPr>
                        <a:t>lpcd</a:t>
                      </a:r>
                      <a:endParaRPr lang="en-US" sz="1600" b="0" i="0" u="none" strike="noStrike" dirty="0">
                        <a:solidFill>
                          <a:srgbClr val="000000"/>
                        </a:solidFill>
                        <a:latin typeface="Cambria" pitchFamily="18" charset="0"/>
                      </a:endParaRPr>
                    </a:p>
                  </a:txBody>
                  <a:tcPr marL="9525" marR="9525" marT="9525" marB="0" anchor="b">
                    <a:solidFill>
                      <a:srgbClr val="FFC000"/>
                    </a:solidFill>
                  </a:tcPr>
                </a:tc>
                <a:tc hMerge="1">
                  <a:txBody>
                    <a:bodyPr/>
                    <a:lstStyle/>
                    <a:p>
                      <a:endParaRPr lang="en-US"/>
                    </a:p>
                  </a:txBody>
                  <a:tcPr/>
                </a:tc>
                <a:tc hMerge="1">
                  <a:txBody>
                    <a:bodyPr/>
                    <a:lstStyle/>
                    <a:p>
                      <a:endParaRPr lang="en-US"/>
                    </a:p>
                  </a:txBody>
                  <a:tcPr/>
                </a:tc>
              </a:tr>
              <a:tr h="290328">
                <a:tc>
                  <a:txBody>
                    <a:bodyPr/>
                    <a:lstStyle/>
                    <a:p>
                      <a:pPr algn="l" fontAlgn="b"/>
                      <a:r>
                        <a:rPr lang="en-US" sz="1600" b="1" u="none" strike="noStrike" dirty="0">
                          <a:latin typeface="Cambria" pitchFamily="18" charset="0"/>
                        </a:rPr>
                        <a:t>SEWERAGE SYSTEM </a:t>
                      </a:r>
                      <a:endParaRPr lang="en-US" sz="1600" b="1" i="0" u="none" strike="noStrike" dirty="0">
                        <a:solidFill>
                          <a:srgbClr val="000000"/>
                        </a:solidFill>
                        <a:latin typeface="Cambria" pitchFamily="18" charset="0"/>
                      </a:endParaRPr>
                    </a:p>
                  </a:txBody>
                  <a:tcPr marL="9525" marR="9525" marT="9525" marB="0" anchor="b">
                    <a:solidFill>
                      <a:schemeClr val="accent3">
                        <a:lumMod val="40000"/>
                        <a:lumOff val="60000"/>
                      </a:schemeClr>
                    </a:solidFill>
                  </a:tcPr>
                </a:tc>
                <a:tc>
                  <a:txBody>
                    <a:bodyPr/>
                    <a:lstStyle/>
                    <a:p>
                      <a:pPr algn="ctr" fontAlgn="b"/>
                      <a:r>
                        <a:rPr lang="en-US" sz="1600" u="none" strike="noStrike" dirty="0">
                          <a:latin typeface="Cambria" pitchFamily="18" charset="0"/>
                        </a:rPr>
                        <a:t> </a:t>
                      </a:r>
                      <a:endParaRPr lang="en-US" sz="1600" b="0" i="0" u="none" strike="noStrike" dirty="0">
                        <a:solidFill>
                          <a:srgbClr val="000000"/>
                        </a:solidFill>
                        <a:latin typeface="Cambria" pitchFamily="18" charset="0"/>
                      </a:endParaRPr>
                    </a:p>
                  </a:txBody>
                  <a:tcPr marL="9525" marR="9525" marT="9525" marB="0" anchor="b">
                    <a:solidFill>
                      <a:schemeClr val="accent3">
                        <a:lumMod val="40000"/>
                        <a:lumOff val="60000"/>
                      </a:schemeClr>
                    </a:solidFill>
                  </a:tcPr>
                </a:tc>
                <a:tc gridSpan="3">
                  <a:txBody>
                    <a:bodyPr/>
                    <a:lstStyle/>
                    <a:p>
                      <a:pPr algn="ctr" fontAlgn="b"/>
                      <a:r>
                        <a:rPr lang="en-US" sz="1600" u="none" strike="noStrike" dirty="0">
                          <a:latin typeface="Cambria" pitchFamily="18" charset="0"/>
                        </a:rPr>
                        <a:t> </a:t>
                      </a:r>
                      <a:endParaRPr lang="en-US" sz="1600" b="0" i="0" u="none" strike="noStrike" dirty="0">
                        <a:solidFill>
                          <a:srgbClr val="000000"/>
                        </a:solidFill>
                        <a:latin typeface="Cambria" pitchFamily="18" charset="0"/>
                      </a:endParaRPr>
                    </a:p>
                  </a:txBody>
                  <a:tcPr marL="9525" marR="9525" marT="9525" marB="0" anchor="b">
                    <a:solidFill>
                      <a:schemeClr val="accent3">
                        <a:lumMod val="40000"/>
                        <a:lumOff val="60000"/>
                      </a:schemeClr>
                    </a:solidFill>
                  </a:tcPr>
                </a:tc>
                <a:tc hMerge="1">
                  <a:txBody>
                    <a:bodyPr/>
                    <a:lstStyle/>
                    <a:p>
                      <a:endParaRPr lang="en-US"/>
                    </a:p>
                  </a:txBody>
                  <a:tcPr/>
                </a:tc>
                <a:tc hMerge="1">
                  <a:txBody>
                    <a:bodyPr/>
                    <a:lstStyle/>
                    <a:p>
                      <a:endParaRPr lang="en-US"/>
                    </a:p>
                  </a:txBody>
                  <a:tcPr/>
                </a:tc>
              </a:tr>
              <a:tr h="290328">
                <a:tc>
                  <a:txBody>
                    <a:bodyPr/>
                    <a:lstStyle/>
                    <a:p>
                      <a:pPr algn="l" fontAlgn="b"/>
                      <a:r>
                        <a:rPr lang="en-US" sz="1600" u="none" strike="noStrike">
                          <a:latin typeface="Cambria" pitchFamily="18" charset="0"/>
                        </a:rPr>
                        <a:t>Coverage of waste water network services</a:t>
                      </a:r>
                      <a:endParaRPr lang="en-US" sz="1600" b="0" i="0" u="none" strike="noStrike">
                        <a:solidFill>
                          <a:srgbClr val="000000"/>
                        </a:solidFill>
                        <a:latin typeface="Cambria" pitchFamily="18" charset="0"/>
                      </a:endParaRPr>
                    </a:p>
                  </a:txBody>
                  <a:tcPr marL="9525" marR="9525" marT="9525" marB="0" anchor="b"/>
                </a:tc>
                <a:tc>
                  <a:txBody>
                    <a:bodyPr/>
                    <a:lstStyle/>
                    <a:p>
                      <a:pPr algn="ctr" fontAlgn="b"/>
                      <a:r>
                        <a:rPr lang="en-US" sz="1600" u="none" strike="noStrike">
                          <a:latin typeface="Cambria" pitchFamily="18" charset="0"/>
                        </a:rPr>
                        <a:t>100</a:t>
                      </a:r>
                      <a:endParaRPr lang="en-US" sz="1600" b="0" i="0" u="none" strike="noStrike">
                        <a:solidFill>
                          <a:srgbClr val="000000"/>
                        </a:solidFill>
                        <a:latin typeface="Cambria" pitchFamily="18" charset="0"/>
                      </a:endParaRPr>
                    </a:p>
                  </a:txBody>
                  <a:tcPr marL="9525" marR="9525" marT="9525" marB="0" anchor="b"/>
                </a:tc>
                <a:tc gridSpan="3">
                  <a:txBody>
                    <a:bodyPr/>
                    <a:lstStyle/>
                    <a:p>
                      <a:pPr algn="ctr" fontAlgn="b"/>
                      <a:r>
                        <a:rPr lang="en-US" sz="1600" u="none" strike="noStrike" dirty="0">
                          <a:latin typeface="Cambria" pitchFamily="18" charset="0"/>
                        </a:rPr>
                        <a:t>85%</a:t>
                      </a:r>
                      <a:endParaRPr lang="en-US" sz="1600" b="0" i="0" u="none" strike="noStrike" dirty="0">
                        <a:solidFill>
                          <a:srgbClr val="000000"/>
                        </a:solidFill>
                        <a:latin typeface="Cambria" pitchFamily="18" charset="0"/>
                      </a:endParaRPr>
                    </a:p>
                  </a:txBody>
                  <a:tcPr marL="9525" marR="9525" marT="9525" marB="0" anchor="b">
                    <a:solidFill>
                      <a:srgbClr val="FFFF00"/>
                    </a:solidFill>
                  </a:tcPr>
                </a:tc>
                <a:tc hMerge="1">
                  <a:txBody>
                    <a:bodyPr/>
                    <a:lstStyle/>
                    <a:p>
                      <a:endParaRPr lang="en-US"/>
                    </a:p>
                  </a:txBody>
                  <a:tcPr/>
                </a:tc>
                <a:tc hMerge="1">
                  <a:txBody>
                    <a:bodyPr/>
                    <a:lstStyle/>
                    <a:p>
                      <a:endParaRPr lang="en-US"/>
                    </a:p>
                  </a:txBody>
                  <a:tcPr/>
                </a:tc>
              </a:tr>
              <a:tr h="162897">
                <a:tc>
                  <a:txBody>
                    <a:bodyPr/>
                    <a:lstStyle/>
                    <a:p>
                      <a:pPr algn="l" fontAlgn="b"/>
                      <a:r>
                        <a:rPr lang="en-US" sz="1600" u="none" strike="noStrike">
                          <a:latin typeface="Cambria" pitchFamily="18" charset="0"/>
                        </a:rPr>
                        <a:t>Coverage of toilets</a:t>
                      </a:r>
                      <a:endParaRPr lang="en-US" sz="1600" b="0" i="0" u="none" strike="noStrike">
                        <a:solidFill>
                          <a:srgbClr val="000000"/>
                        </a:solidFill>
                        <a:latin typeface="Cambria" pitchFamily="18" charset="0"/>
                      </a:endParaRPr>
                    </a:p>
                  </a:txBody>
                  <a:tcPr marL="9525" marR="9525" marT="9525" marB="0" anchor="b"/>
                </a:tc>
                <a:tc>
                  <a:txBody>
                    <a:bodyPr/>
                    <a:lstStyle/>
                    <a:p>
                      <a:pPr algn="ctr" fontAlgn="b"/>
                      <a:r>
                        <a:rPr lang="en-US" sz="1600" u="none" strike="noStrike">
                          <a:latin typeface="Cambria" pitchFamily="18" charset="0"/>
                        </a:rPr>
                        <a:t>100</a:t>
                      </a:r>
                      <a:endParaRPr lang="en-US" sz="1600" b="0" i="0" u="none" strike="noStrike">
                        <a:solidFill>
                          <a:srgbClr val="000000"/>
                        </a:solidFill>
                        <a:latin typeface="Cambria" pitchFamily="18" charset="0"/>
                      </a:endParaRPr>
                    </a:p>
                  </a:txBody>
                  <a:tcPr marL="9525" marR="9525" marT="9525" marB="0" anchor="b"/>
                </a:tc>
                <a:tc gridSpan="3">
                  <a:txBody>
                    <a:bodyPr/>
                    <a:lstStyle/>
                    <a:p>
                      <a:pPr algn="ctr" fontAlgn="b"/>
                      <a:r>
                        <a:rPr lang="en-US" sz="1600" u="none" strike="noStrike" dirty="0">
                          <a:latin typeface="Cambria" pitchFamily="18" charset="0"/>
                        </a:rPr>
                        <a:t>NA</a:t>
                      </a:r>
                      <a:endParaRPr lang="en-US" sz="1600" b="0" i="0" u="none" strike="noStrike" dirty="0">
                        <a:solidFill>
                          <a:srgbClr val="000000"/>
                        </a:solidFill>
                        <a:latin typeface="Cambria" pitchFamily="18" charset="0"/>
                      </a:endParaRPr>
                    </a:p>
                  </a:txBody>
                  <a:tcPr marL="9525" marR="9525" marT="9525" marB="0" anchor="b">
                    <a:solidFill>
                      <a:schemeClr val="bg1"/>
                    </a:solidFill>
                  </a:tcPr>
                </a:tc>
                <a:tc hMerge="1">
                  <a:txBody>
                    <a:bodyPr/>
                    <a:lstStyle/>
                    <a:p>
                      <a:endParaRPr lang="en-US"/>
                    </a:p>
                  </a:txBody>
                  <a:tcPr/>
                </a:tc>
                <a:tc hMerge="1">
                  <a:txBody>
                    <a:bodyPr/>
                    <a:lstStyle/>
                    <a:p>
                      <a:endParaRPr lang="en-US"/>
                    </a:p>
                  </a:txBody>
                  <a:tcPr/>
                </a:tc>
              </a:tr>
              <a:tr h="290328">
                <a:tc>
                  <a:txBody>
                    <a:bodyPr/>
                    <a:lstStyle/>
                    <a:p>
                      <a:pPr algn="l" fontAlgn="b"/>
                      <a:r>
                        <a:rPr lang="en-US" sz="1600" b="1" u="none" strike="noStrike" dirty="0">
                          <a:latin typeface="Cambria" pitchFamily="18" charset="0"/>
                        </a:rPr>
                        <a:t>SOLID WASTE MANAGEMNT SYSTEM</a:t>
                      </a:r>
                      <a:endParaRPr lang="en-US" sz="1600" b="1" i="0" u="none" strike="noStrike" dirty="0">
                        <a:solidFill>
                          <a:srgbClr val="000000"/>
                        </a:solidFill>
                        <a:latin typeface="Cambria" pitchFamily="18" charset="0"/>
                      </a:endParaRPr>
                    </a:p>
                  </a:txBody>
                  <a:tcPr marL="9525" marR="9525" marT="9525" marB="0" anchor="b">
                    <a:solidFill>
                      <a:schemeClr val="accent3">
                        <a:lumMod val="40000"/>
                        <a:lumOff val="60000"/>
                      </a:schemeClr>
                    </a:solidFill>
                  </a:tcPr>
                </a:tc>
                <a:tc>
                  <a:txBody>
                    <a:bodyPr/>
                    <a:lstStyle/>
                    <a:p>
                      <a:pPr algn="ctr" fontAlgn="b"/>
                      <a:r>
                        <a:rPr lang="en-US" sz="1600" u="none" strike="noStrike" dirty="0">
                          <a:latin typeface="Cambria" pitchFamily="18" charset="0"/>
                        </a:rPr>
                        <a:t> </a:t>
                      </a:r>
                      <a:endParaRPr lang="en-US" sz="1600" b="0" i="0" u="none" strike="noStrike" dirty="0">
                        <a:solidFill>
                          <a:srgbClr val="000000"/>
                        </a:solidFill>
                        <a:latin typeface="Cambria" pitchFamily="18" charset="0"/>
                      </a:endParaRPr>
                    </a:p>
                  </a:txBody>
                  <a:tcPr marL="9525" marR="9525" marT="9525" marB="0" anchor="b">
                    <a:solidFill>
                      <a:schemeClr val="accent3">
                        <a:lumMod val="40000"/>
                        <a:lumOff val="60000"/>
                      </a:schemeClr>
                    </a:solidFill>
                  </a:tcPr>
                </a:tc>
                <a:tc gridSpan="3">
                  <a:txBody>
                    <a:bodyPr/>
                    <a:lstStyle/>
                    <a:p>
                      <a:pPr algn="ctr" fontAlgn="b"/>
                      <a:r>
                        <a:rPr lang="en-US" sz="1600" u="none" strike="noStrike" dirty="0">
                          <a:latin typeface="Cambria" pitchFamily="18" charset="0"/>
                        </a:rPr>
                        <a:t> </a:t>
                      </a:r>
                      <a:endParaRPr lang="en-US" sz="1600" b="0" i="0" u="none" strike="noStrike" dirty="0">
                        <a:solidFill>
                          <a:srgbClr val="000000"/>
                        </a:solidFill>
                        <a:latin typeface="Cambria" pitchFamily="18" charset="0"/>
                      </a:endParaRPr>
                    </a:p>
                  </a:txBody>
                  <a:tcPr marL="9525" marR="9525" marT="9525" marB="0" anchor="b">
                    <a:solidFill>
                      <a:schemeClr val="accent3">
                        <a:lumMod val="40000"/>
                        <a:lumOff val="60000"/>
                      </a:schemeClr>
                    </a:solidFill>
                  </a:tcPr>
                </a:tc>
                <a:tc hMerge="1">
                  <a:txBody>
                    <a:bodyPr/>
                    <a:lstStyle/>
                    <a:p>
                      <a:endParaRPr lang="en-US"/>
                    </a:p>
                  </a:txBody>
                  <a:tcPr/>
                </a:tc>
                <a:tc hMerge="1">
                  <a:txBody>
                    <a:bodyPr/>
                    <a:lstStyle/>
                    <a:p>
                      <a:endParaRPr lang="en-US"/>
                    </a:p>
                  </a:txBody>
                  <a:tcPr/>
                </a:tc>
              </a:tr>
              <a:tr h="290328">
                <a:tc>
                  <a:txBody>
                    <a:bodyPr/>
                    <a:lstStyle/>
                    <a:p>
                      <a:pPr algn="l" fontAlgn="b"/>
                      <a:r>
                        <a:rPr lang="en-US" sz="1600" u="none" strike="noStrike">
                          <a:latin typeface="Cambria" pitchFamily="18" charset="0"/>
                        </a:rPr>
                        <a:t>Household coverage to collect MSW</a:t>
                      </a:r>
                      <a:endParaRPr lang="en-US" sz="1600" b="0" i="0" u="none" strike="noStrike">
                        <a:solidFill>
                          <a:srgbClr val="000000"/>
                        </a:solidFill>
                        <a:latin typeface="Cambria" pitchFamily="18" charset="0"/>
                      </a:endParaRPr>
                    </a:p>
                  </a:txBody>
                  <a:tcPr marL="9525" marR="9525" marT="9525" marB="0" anchor="b"/>
                </a:tc>
                <a:tc>
                  <a:txBody>
                    <a:bodyPr/>
                    <a:lstStyle/>
                    <a:p>
                      <a:pPr algn="ctr" fontAlgn="t"/>
                      <a:r>
                        <a:rPr lang="en-IN" sz="1600" u="none" strike="noStrike">
                          <a:latin typeface="Cambria" pitchFamily="18" charset="0"/>
                        </a:rPr>
                        <a:t>100%</a:t>
                      </a:r>
                      <a:endParaRPr lang="en-IN" sz="1600" b="0" i="0" u="none" strike="noStrike">
                        <a:solidFill>
                          <a:srgbClr val="000000"/>
                        </a:solidFill>
                        <a:latin typeface="Cambria" pitchFamily="18" charset="0"/>
                      </a:endParaRPr>
                    </a:p>
                  </a:txBody>
                  <a:tcPr marL="9525" marR="9525" marT="9525" marB="0"/>
                </a:tc>
                <a:tc gridSpan="3">
                  <a:txBody>
                    <a:bodyPr/>
                    <a:lstStyle/>
                    <a:p>
                      <a:pPr algn="ctr" fontAlgn="b"/>
                      <a:r>
                        <a:rPr lang="en-IN" sz="1600" u="none" strike="noStrike" dirty="0">
                          <a:latin typeface="Cambria" pitchFamily="18" charset="0"/>
                        </a:rPr>
                        <a:t>100%</a:t>
                      </a:r>
                      <a:endParaRPr lang="en-IN" sz="1600" b="0" i="0" u="none" strike="noStrike" dirty="0">
                        <a:solidFill>
                          <a:srgbClr val="000000"/>
                        </a:solidFill>
                        <a:latin typeface="Cambria" pitchFamily="18" charset="0"/>
                      </a:endParaRPr>
                    </a:p>
                  </a:txBody>
                  <a:tcPr marL="9525" marR="9525" marT="9525" marB="0" anchor="b">
                    <a:solidFill>
                      <a:srgbClr val="FFFF00"/>
                    </a:solidFill>
                  </a:tcPr>
                </a:tc>
                <a:tc hMerge="1">
                  <a:txBody>
                    <a:bodyPr/>
                    <a:lstStyle/>
                    <a:p>
                      <a:endParaRPr lang="en-US"/>
                    </a:p>
                  </a:txBody>
                  <a:tcPr/>
                </a:tc>
                <a:tc hMerge="1">
                  <a:txBody>
                    <a:bodyPr/>
                    <a:lstStyle/>
                    <a:p>
                      <a:endParaRPr lang="en-US"/>
                    </a:p>
                  </a:txBody>
                  <a:tcPr/>
                </a:tc>
              </a:tr>
              <a:tr h="206313">
                <a:tc>
                  <a:txBody>
                    <a:bodyPr/>
                    <a:lstStyle/>
                    <a:p>
                      <a:pPr algn="l" fontAlgn="b"/>
                      <a:r>
                        <a:rPr lang="en-US" sz="1600" u="none" strike="noStrike" dirty="0">
                          <a:latin typeface="Cambria" pitchFamily="18" charset="0"/>
                        </a:rPr>
                        <a:t>Efficiency of collection of </a:t>
                      </a:r>
                      <a:r>
                        <a:rPr lang="en-US" sz="1600" u="none" strike="noStrike" dirty="0" smtClean="0">
                          <a:latin typeface="Cambria" pitchFamily="18" charset="0"/>
                        </a:rPr>
                        <a:t>MSW</a:t>
                      </a:r>
                      <a:endParaRPr lang="en-US" sz="1600" b="0" i="0" u="none" strike="noStrike" dirty="0">
                        <a:solidFill>
                          <a:srgbClr val="000000"/>
                        </a:solidFill>
                        <a:latin typeface="Cambria" pitchFamily="18" charset="0"/>
                      </a:endParaRPr>
                    </a:p>
                  </a:txBody>
                  <a:tcPr marL="9525" marR="9525" marT="9525" marB="0" anchor="b"/>
                </a:tc>
                <a:tc>
                  <a:txBody>
                    <a:bodyPr/>
                    <a:lstStyle/>
                    <a:p>
                      <a:pPr algn="ctr" fontAlgn="t"/>
                      <a:r>
                        <a:rPr lang="en-IN" sz="1600" u="none" strike="noStrike" dirty="0">
                          <a:latin typeface="Cambria" pitchFamily="18" charset="0"/>
                        </a:rPr>
                        <a:t>100%</a:t>
                      </a:r>
                      <a:endParaRPr lang="en-IN" sz="1600" b="0" i="0" u="none" strike="noStrike" dirty="0">
                        <a:solidFill>
                          <a:srgbClr val="000000"/>
                        </a:solidFill>
                        <a:latin typeface="Cambria" pitchFamily="18" charset="0"/>
                      </a:endParaRPr>
                    </a:p>
                  </a:txBody>
                  <a:tcPr marL="9525" marR="9525" marT="9525" marB="0"/>
                </a:tc>
                <a:tc gridSpan="3">
                  <a:txBody>
                    <a:bodyPr/>
                    <a:lstStyle/>
                    <a:p>
                      <a:pPr algn="ctr" fontAlgn="b"/>
                      <a:r>
                        <a:rPr lang="en-IN" sz="1600" u="none" strike="noStrike" dirty="0">
                          <a:latin typeface="Cambria" pitchFamily="18" charset="0"/>
                        </a:rPr>
                        <a:t>65%</a:t>
                      </a:r>
                      <a:endParaRPr lang="en-IN" sz="1600" b="0" i="0" u="none" strike="noStrike" dirty="0">
                        <a:solidFill>
                          <a:srgbClr val="000000"/>
                        </a:solidFill>
                        <a:latin typeface="Cambria" pitchFamily="18" charset="0"/>
                      </a:endParaRPr>
                    </a:p>
                  </a:txBody>
                  <a:tcPr marL="9525" marR="9525" marT="9525" marB="0" anchor="b">
                    <a:solidFill>
                      <a:srgbClr val="FFC000"/>
                    </a:solidFill>
                  </a:tcPr>
                </a:tc>
                <a:tc hMerge="1">
                  <a:txBody>
                    <a:bodyPr/>
                    <a:lstStyle/>
                    <a:p>
                      <a:endParaRPr lang="en-US"/>
                    </a:p>
                  </a:txBody>
                  <a:tcPr/>
                </a:tc>
                <a:tc hMerge="1">
                  <a:txBody>
                    <a:bodyPr/>
                    <a:lstStyle/>
                    <a:p>
                      <a:endParaRPr lang="en-US"/>
                    </a:p>
                  </a:txBody>
                  <a:tcPr/>
                </a:tc>
              </a:tr>
              <a:tr h="290328">
                <a:tc>
                  <a:txBody>
                    <a:bodyPr/>
                    <a:lstStyle/>
                    <a:p>
                      <a:pPr algn="l" fontAlgn="b"/>
                      <a:r>
                        <a:rPr lang="en-IN" sz="1600" b="1" u="none" strike="noStrike" dirty="0">
                          <a:latin typeface="Cambria" pitchFamily="18" charset="0"/>
                        </a:rPr>
                        <a:t>STROM WATER DRAINAGE</a:t>
                      </a:r>
                      <a:endParaRPr lang="en-IN" sz="1600" b="1" i="0" u="none" strike="noStrike" dirty="0">
                        <a:solidFill>
                          <a:srgbClr val="000000"/>
                        </a:solidFill>
                        <a:latin typeface="Cambria" pitchFamily="18" charset="0"/>
                      </a:endParaRPr>
                    </a:p>
                  </a:txBody>
                  <a:tcPr marL="9525" marR="9525" marT="9525" marB="0" anchor="b">
                    <a:solidFill>
                      <a:schemeClr val="accent3">
                        <a:lumMod val="40000"/>
                        <a:lumOff val="60000"/>
                      </a:schemeClr>
                    </a:solidFill>
                  </a:tcPr>
                </a:tc>
                <a:tc>
                  <a:txBody>
                    <a:bodyPr/>
                    <a:lstStyle/>
                    <a:p>
                      <a:pPr algn="ctr" fontAlgn="b"/>
                      <a:r>
                        <a:rPr lang="en-IN" sz="1600" u="none" strike="noStrike" dirty="0">
                          <a:latin typeface="Cambria" pitchFamily="18" charset="0"/>
                        </a:rPr>
                        <a:t> </a:t>
                      </a:r>
                      <a:endParaRPr lang="en-IN" sz="1600" b="0" i="0" u="none" strike="noStrike" dirty="0">
                        <a:solidFill>
                          <a:srgbClr val="000000"/>
                        </a:solidFill>
                        <a:latin typeface="Cambria" pitchFamily="18" charset="0"/>
                      </a:endParaRPr>
                    </a:p>
                  </a:txBody>
                  <a:tcPr marL="9525" marR="9525" marT="9525" marB="0" anchor="b">
                    <a:solidFill>
                      <a:schemeClr val="accent3">
                        <a:lumMod val="40000"/>
                        <a:lumOff val="60000"/>
                      </a:schemeClr>
                    </a:solidFill>
                  </a:tcPr>
                </a:tc>
                <a:tc gridSpan="3">
                  <a:txBody>
                    <a:bodyPr/>
                    <a:lstStyle/>
                    <a:p>
                      <a:pPr algn="ctr" fontAlgn="b"/>
                      <a:r>
                        <a:rPr lang="en-IN" sz="1600" u="none" strike="noStrike" dirty="0">
                          <a:latin typeface="Cambria" pitchFamily="18" charset="0"/>
                        </a:rPr>
                        <a:t> </a:t>
                      </a:r>
                      <a:endParaRPr lang="en-IN" sz="1600" b="0" i="0" u="none" strike="noStrike" dirty="0">
                        <a:solidFill>
                          <a:srgbClr val="000000"/>
                        </a:solidFill>
                        <a:latin typeface="Cambria" pitchFamily="18" charset="0"/>
                      </a:endParaRPr>
                    </a:p>
                  </a:txBody>
                  <a:tcPr marL="9525" marR="9525" marT="9525" marB="0" anchor="b">
                    <a:solidFill>
                      <a:schemeClr val="accent3">
                        <a:lumMod val="40000"/>
                        <a:lumOff val="60000"/>
                      </a:schemeClr>
                    </a:solidFill>
                  </a:tcPr>
                </a:tc>
                <a:tc hMerge="1">
                  <a:txBody>
                    <a:bodyPr/>
                    <a:lstStyle/>
                    <a:p>
                      <a:endParaRPr lang="en-US"/>
                    </a:p>
                  </a:txBody>
                  <a:tcPr/>
                </a:tc>
                <a:tc hMerge="1">
                  <a:txBody>
                    <a:bodyPr/>
                    <a:lstStyle/>
                    <a:p>
                      <a:endParaRPr lang="en-US"/>
                    </a:p>
                  </a:txBody>
                  <a:tcPr/>
                </a:tc>
              </a:tr>
              <a:tr h="304845">
                <a:tc>
                  <a:txBody>
                    <a:bodyPr/>
                    <a:lstStyle/>
                    <a:p>
                      <a:pPr algn="l" fontAlgn="b"/>
                      <a:r>
                        <a:rPr lang="en-US" sz="1600" u="none" strike="noStrike">
                          <a:latin typeface="Cambria" pitchFamily="18" charset="0"/>
                        </a:rPr>
                        <a:t>Coverage of drainage system</a:t>
                      </a:r>
                      <a:endParaRPr lang="en-US" sz="1600" b="0" i="0" u="none" strike="noStrike">
                        <a:solidFill>
                          <a:srgbClr val="000000"/>
                        </a:solidFill>
                        <a:latin typeface="Cambria" pitchFamily="18" charset="0"/>
                      </a:endParaRPr>
                    </a:p>
                  </a:txBody>
                  <a:tcPr marL="9525" marR="9525" marT="9525" marB="0" anchor="b"/>
                </a:tc>
                <a:tc>
                  <a:txBody>
                    <a:bodyPr/>
                    <a:lstStyle/>
                    <a:p>
                      <a:pPr algn="ctr" fontAlgn="b"/>
                      <a:r>
                        <a:rPr lang="en-US" sz="1600" u="none" strike="noStrike">
                          <a:latin typeface="Cambria" pitchFamily="18" charset="0"/>
                        </a:rPr>
                        <a:t>100</a:t>
                      </a:r>
                      <a:endParaRPr lang="en-US" sz="1600" b="0" i="0" u="none" strike="noStrike">
                        <a:solidFill>
                          <a:srgbClr val="000000"/>
                        </a:solidFill>
                        <a:latin typeface="Cambria" pitchFamily="18" charset="0"/>
                      </a:endParaRPr>
                    </a:p>
                  </a:txBody>
                  <a:tcPr marL="9525" marR="9525" marT="9525" marB="0" anchor="b"/>
                </a:tc>
                <a:tc gridSpan="3">
                  <a:txBody>
                    <a:bodyPr/>
                    <a:lstStyle/>
                    <a:p>
                      <a:pPr algn="ctr" fontAlgn="b"/>
                      <a:r>
                        <a:rPr lang="en-IN" sz="1600" u="none" strike="noStrike" dirty="0">
                          <a:latin typeface="Cambria" pitchFamily="18" charset="0"/>
                        </a:rPr>
                        <a:t>32%</a:t>
                      </a:r>
                      <a:endParaRPr lang="en-IN" sz="1600" b="0" i="0" u="none" strike="noStrike" dirty="0">
                        <a:solidFill>
                          <a:srgbClr val="000000"/>
                        </a:solidFill>
                        <a:latin typeface="Cambria" pitchFamily="18" charset="0"/>
                      </a:endParaRPr>
                    </a:p>
                  </a:txBody>
                  <a:tcPr marL="9525" marR="9525" marT="9525" marB="0" anchor="b">
                    <a:solidFill>
                      <a:srgbClr val="FF0000"/>
                    </a:solidFill>
                  </a:tcPr>
                </a:tc>
                <a:tc hMerge="1">
                  <a:txBody>
                    <a:bodyPr/>
                    <a:lstStyle/>
                    <a:p>
                      <a:endParaRPr lang="en-US"/>
                    </a:p>
                  </a:txBody>
                  <a:tcPr/>
                </a:tc>
                <a:tc hMerge="1">
                  <a:txBody>
                    <a:bodyPr/>
                    <a:lstStyle/>
                    <a:p>
                      <a:endParaRPr lang="en-US"/>
                    </a:p>
                  </a:txBody>
                  <a:tcPr/>
                </a:tc>
              </a:tr>
              <a:tr h="304845">
                <a:tc>
                  <a:txBody>
                    <a:bodyPr/>
                    <a:lstStyle/>
                    <a:p>
                      <a:pPr algn="l" fontAlgn="b"/>
                      <a:r>
                        <a:rPr lang="en-US" sz="1600" u="none" strike="noStrike" dirty="0">
                          <a:latin typeface="Cambria" pitchFamily="18" charset="0"/>
                        </a:rPr>
                        <a:t>Incident of water logging/flooding</a:t>
                      </a:r>
                      <a:endParaRPr lang="en-US" sz="1600" b="0" i="0" u="none" strike="noStrike" dirty="0">
                        <a:solidFill>
                          <a:srgbClr val="000000"/>
                        </a:solidFill>
                        <a:latin typeface="Cambria" pitchFamily="18" charset="0"/>
                      </a:endParaRPr>
                    </a:p>
                  </a:txBody>
                  <a:tcPr marL="9525" marR="9525" marT="9525" marB="0" anchor="b"/>
                </a:tc>
                <a:tc>
                  <a:txBody>
                    <a:bodyPr/>
                    <a:lstStyle/>
                    <a:p>
                      <a:pPr algn="ctr" fontAlgn="b"/>
                      <a:r>
                        <a:rPr lang="en-US" sz="1600" u="none" strike="noStrike">
                          <a:latin typeface="Cambria" pitchFamily="18" charset="0"/>
                        </a:rPr>
                        <a:t>ZERO</a:t>
                      </a:r>
                      <a:endParaRPr lang="en-US" sz="1600" b="0" i="0" u="none" strike="noStrike">
                        <a:solidFill>
                          <a:srgbClr val="000000"/>
                        </a:solidFill>
                        <a:latin typeface="Cambria" pitchFamily="18" charset="0"/>
                      </a:endParaRPr>
                    </a:p>
                  </a:txBody>
                  <a:tcPr marL="9525" marR="9525" marT="9525" marB="0" anchor="b"/>
                </a:tc>
                <a:tc gridSpan="3">
                  <a:txBody>
                    <a:bodyPr/>
                    <a:lstStyle/>
                    <a:p>
                      <a:pPr algn="ctr" fontAlgn="b"/>
                      <a:r>
                        <a:rPr lang="en-IN" sz="1600" u="none" strike="noStrike" dirty="0">
                          <a:latin typeface="Cambria" pitchFamily="18" charset="0"/>
                        </a:rPr>
                        <a:t>NA</a:t>
                      </a:r>
                      <a:endParaRPr lang="en-IN" sz="1600" b="0" i="0" u="none" strike="noStrike" dirty="0">
                        <a:solidFill>
                          <a:srgbClr val="000000"/>
                        </a:solidFill>
                        <a:latin typeface="Cambria" pitchFamily="18" charset="0"/>
                      </a:endParaRPr>
                    </a:p>
                  </a:txBody>
                  <a:tcPr marL="9525" marR="9525" marT="9525" marB="0" anchor="b"/>
                </a:tc>
                <a:tc hMerge="1">
                  <a:txBody>
                    <a:bodyPr/>
                    <a:lstStyle/>
                    <a:p>
                      <a:endParaRPr lang="en-US"/>
                    </a:p>
                  </a:txBody>
                  <a:tcPr/>
                </a:tc>
                <a:tc hMerge="1">
                  <a:txBody>
                    <a:bodyPr/>
                    <a:lstStyle/>
                    <a:p>
                      <a:endParaRPr lang="en-US"/>
                    </a:p>
                  </a:txBody>
                  <a:tcPr/>
                </a:tc>
              </a:tr>
            </a:tbl>
          </a:graphicData>
        </a:graphic>
      </p:graphicFrame>
      <p:sp>
        <p:nvSpPr>
          <p:cNvPr id="5" name="Rectangle 4"/>
          <p:cNvSpPr/>
          <p:nvPr/>
        </p:nvSpPr>
        <p:spPr>
          <a:xfrm>
            <a:off x="0" y="5410200"/>
            <a:ext cx="9116290" cy="1338828"/>
          </a:xfrm>
          <a:prstGeom prst="rect">
            <a:avLst/>
          </a:prstGeom>
        </p:spPr>
        <p:txBody>
          <a:bodyPr wrap="square">
            <a:spAutoFit/>
          </a:bodyPr>
          <a:lstStyle/>
          <a:p>
            <a:r>
              <a:rPr lang="en-IN" sz="1100" b="1" i="1" dirty="0">
                <a:solidFill>
                  <a:srgbClr val="000000"/>
                </a:solidFill>
                <a:latin typeface="Times New Roman"/>
                <a:ea typeface="Times New Roman"/>
                <a:cs typeface="Times New Roman"/>
              </a:rPr>
              <a:t>Data Source:</a:t>
            </a:r>
            <a:r>
              <a:rPr lang="en-IN" sz="1100" i="1" dirty="0">
                <a:solidFill>
                  <a:srgbClr val="000000"/>
                </a:solidFill>
                <a:latin typeface="Times New Roman"/>
                <a:ea typeface="Times New Roman"/>
                <a:cs typeface="Times New Roman"/>
              </a:rPr>
              <a:t> Infrastructure condition assessment is made by comparing SLB data for the cities to the present status of the infrastructure in the city. Data for the other variable is collected from the municipal corporation and city development plan. Other sources are city disaster management authority and city department of urban </a:t>
            </a:r>
            <a:r>
              <a:rPr lang="en-IN" sz="1100" i="1" dirty="0" smtClean="0">
                <a:solidFill>
                  <a:srgbClr val="000000"/>
                </a:solidFill>
                <a:latin typeface="Times New Roman"/>
                <a:ea typeface="Times New Roman"/>
                <a:cs typeface="Times New Roman"/>
              </a:rPr>
              <a:t>development.</a:t>
            </a:r>
            <a:endParaRPr lang="en-IN" sz="1100" dirty="0" smtClean="0">
              <a:latin typeface="Times New Roman"/>
              <a:ea typeface="Times New Roman"/>
              <a:cs typeface="Times New Roman"/>
            </a:endParaRPr>
          </a:p>
          <a:p>
            <a:pPr algn="r">
              <a:spcAft>
                <a:spcPts val="0"/>
              </a:spcAft>
            </a:pPr>
            <a:r>
              <a:rPr lang="en-IN" sz="1600" b="1" i="1" dirty="0" smtClean="0">
                <a:solidFill>
                  <a:srgbClr val="000000"/>
                </a:solidFill>
                <a:latin typeface="Times New Roman"/>
                <a:ea typeface="Times New Roman"/>
                <a:cs typeface="Times New Roman"/>
              </a:rPr>
              <a:t>Low: safe</a:t>
            </a:r>
            <a:endParaRPr lang="en-IN" sz="1600" dirty="0" smtClean="0">
              <a:latin typeface="Times New Roman"/>
              <a:ea typeface="Times New Roman"/>
              <a:cs typeface="Times New Roman"/>
            </a:endParaRPr>
          </a:p>
          <a:p>
            <a:pPr algn="r">
              <a:spcAft>
                <a:spcPts val="0"/>
              </a:spcAft>
            </a:pPr>
            <a:r>
              <a:rPr lang="en-IN" sz="1600" b="1" i="1" dirty="0" smtClean="0">
                <a:solidFill>
                  <a:srgbClr val="000000"/>
                </a:solidFill>
                <a:latin typeface="Times New Roman"/>
                <a:ea typeface="Times New Roman"/>
                <a:cs typeface="Times New Roman"/>
              </a:rPr>
              <a:t>Medium</a:t>
            </a:r>
            <a:r>
              <a:rPr lang="en-IN" sz="1600" b="1" i="1" dirty="0">
                <a:solidFill>
                  <a:srgbClr val="000000"/>
                </a:solidFill>
                <a:latin typeface="Times New Roman"/>
                <a:ea typeface="Times New Roman"/>
                <a:cs typeface="Times New Roman"/>
              </a:rPr>
              <a:t>: </a:t>
            </a:r>
            <a:r>
              <a:rPr lang="en-IN" sz="1600" b="1" i="1" dirty="0" smtClean="0">
                <a:solidFill>
                  <a:srgbClr val="000000"/>
                </a:solidFill>
                <a:latin typeface="Times New Roman"/>
                <a:ea typeface="Times New Roman"/>
                <a:cs typeface="Times New Roman"/>
              </a:rPr>
              <a:t>need improvement</a:t>
            </a:r>
            <a:endParaRPr lang="en-IN" sz="1600" dirty="0" smtClean="0">
              <a:latin typeface="Times New Roman"/>
              <a:ea typeface="Times New Roman"/>
              <a:cs typeface="Times New Roman"/>
            </a:endParaRPr>
          </a:p>
          <a:p>
            <a:pPr algn="r"/>
            <a:r>
              <a:rPr lang="en-IN" sz="1600" b="1" i="1" dirty="0" smtClean="0">
                <a:solidFill>
                  <a:srgbClr val="000000"/>
                </a:solidFill>
                <a:latin typeface="Times New Roman"/>
                <a:ea typeface="Times New Roman"/>
                <a:cs typeface="Times New Roman"/>
              </a:rPr>
              <a:t>High: critical </a:t>
            </a:r>
            <a:endParaRPr lang="en-US" sz="1600" dirty="0"/>
          </a:p>
        </p:txBody>
      </p:sp>
    </p:spTree>
    <p:extLst>
      <p:ext uri="{BB962C8B-B14F-4D97-AF65-F5344CB8AC3E}">
        <p14:creationId xmlns:p14="http://schemas.microsoft.com/office/powerpoint/2010/main" val="20233242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rcRect l="24521" t="22235" r="18103" b="5074"/>
          <a:stretch/>
        </p:blipFill>
        <p:spPr bwMode="auto">
          <a:xfrm>
            <a:off x="857224" y="785794"/>
            <a:ext cx="7786742" cy="5286412"/>
          </a:xfrm>
          <a:prstGeom prst="rect">
            <a:avLst/>
          </a:prstGeom>
          <a:ln>
            <a:solidFill>
              <a:schemeClr val="tx1"/>
            </a:solidFill>
          </a:ln>
          <a:extLst>
            <a:ext uri="{53640926-AAD7-44D8-BBD7-CCE9431645EC}">
              <a14:shadowObscured xmlns:a14="http://schemas.microsoft.com/office/drawing/2010/main"/>
            </a:ext>
          </a:extLst>
        </p:spPr>
      </p:pic>
      <p:sp>
        <p:nvSpPr>
          <p:cNvPr id="9" name="Title 1"/>
          <p:cNvSpPr>
            <a:spLocks noGrp="1"/>
          </p:cNvSpPr>
          <p:nvPr>
            <p:ph type="title"/>
          </p:nvPr>
        </p:nvSpPr>
        <p:spPr>
          <a:xfrm>
            <a:off x="152400" y="142852"/>
            <a:ext cx="8777318" cy="554038"/>
          </a:xfrm>
        </p:spPr>
        <p:txBody>
          <a:bodyPr>
            <a:normAutofit/>
          </a:bodyPr>
          <a:lstStyle/>
          <a:p>
            <a:r>
              <a:rPr lang="en-IN" sz="2800" b="1" dirty="0">
                <a:latin typeface="Andalus" pitchFamily="18" charset="-78"/>
                <a:cs typeface="Andalus" pitchFamily="18" charset="-78"/>
              </a:rPr>
              <a:t>Infrastructure </a:t>
            </a:r>
            <a:r>
              <a:rPr lang="en-IN" sz="2800" b="1" dirty="0" smtClean="0">
                <a:latin typeface="Andalus" pitchFamily="18" charset="-78"/>
                <a:cs typeface="Andalus" pitchFamily="18" charset="-78"/>
              </a:rPr>
              <a:t>Status </a:t>
            </a:r>
            <a:r>
              <a:rPr lang="en-IN" sz="2800" b="1" dirty="0">
                <a:latin typeface="Andalus" pitchFamily="18" charset="-78"/>
                <a:cs typeface="Andalus" pitchFamily="18" charset="-78"/>
              </a:rPr>
              <a:t>in the </a:t>
            </a:r>
            <a:r>
              <a:rPr lang="en-IN" sz="2800" b="1" dirty="0" smtClean="0">
                <a:latin typeface="Andalus" pitchFamily="18" charset="-78"/>
                <a:cs typeface="Andalus" pitchFamily="18" charset="-78"/>
              </a:rPr>
              <a:t>City</a:t>
            </a:r>
            <a:endParaRPr lang="en-IN" sz="2800" b="1" dirty="0">
              <a:latin typeface="Andalus" pitchFamily="18" charset="-78"/>
              <a:cs typeface="Andalus" pitchFamily="18" charset="-78"/>
            </a:endParaRPr>
          </a:p>
        </p:txBody>
      </p:sp>
    </p:spTree>
    <p:extLst>
      <p:ext uri="{BB962C8B-B14F-4D97-AF65-F5344CB8AC3E}">
        <p14:creationId xmlns:p14="http://schemas.microsoft.com/office/powerpoint/2010/main" val="27202067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ctangle 4"/>
          <p:cNvSpPr/>
          <p:nvPr/>
        </p:nvSpPr>
        <p:spPr>
          <a:xfrm>
            <a:off x="2667000" y="1143000"/>
            <a:ext cx="3124200" cy="338554"/>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r>
              <a:rPr lang="en-US" sz="1600" b="1" kern="0" dirty="0" smtClean="0">
                <a:latin typeface="Andalus" pitchFamily="18" charset="-78"/>
                <a:cs typeface="Andalus" pitchFamily="18" charset="-78"/>
              </a:rPr>
              <a:t>Urban Infrastructure and Services</a:t>
            </a:r>
          </a:p>
        </p:txBody>
      </p:sp>
      <p:sp>
        <p:nvSpPr>
          <p:cNvPr id="6" name="Rectangle 5"/>
          <p:cNvSpPr/>
          <p:nvPr/>
        </p:nvSpPr>
        <p:spPr>
          <a:xfrm>
            <a:off x="5943600" y="1143000"/>
            <a:ext cx="3124200" cy="338554"/>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r>
              <a:rPr lang="en-US" sz="1600" b="1" kern="0" dirty="0" smtClean="0">
                <a:latin typeface="Andalus" pitchFamily="18" charset="-78"/>
                <a:cs typeface="Andalus" pitchFamily="18" charset="-78"/>
              </a:rPr>
              <a:t>Climate Change and Environment</a:t>
            </a:r>
          </a:p>
        </p:txBody>
      </p:sp>
      <p:sp>
        <p:nvSpPr>
          <p:cNvPr id="7" name="Rectangle 6"/>
          <p:cNvSpPr/>
          <p:nvPr/>
        </p:nvSpPr>
        <p:spPr>
          <a:xfrm>
            <a:off x="4800600" y="3810000"/>
            <a:ext cx="3200400" cy="338554"/>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1600" b="1" kern="0" dirty="0" smtClean="0">
                <a:latin typeface="Andalus" pitchFamily="18" charset="-78"/>
                <a:cs typeface="Andalus" pitchFamily="18" charset="-78"/>
              </a:rPr>
              <a:t>A</a:t>
            </a:r>
            <a:r>
              <a:rPr lang="en-US" sz="1600" b="1" kern="0" dirty="0" smtClean="0">
                <a:solidFill>
                  <a:schemeClr val="dk1"/>
                </a:solidFill>
                <a:latin typeface="Andalus" pitchFamily="18" charset="-78"/>
                <a:cs typeface="Andalus" pitchFamily="18" charset="-78"/>
              </a:rPr>
              <a:t>griculture and Food Security</a:t>
            </a:r>
          </a:p>
        </p:txBody>
      </p:sp>
      <p:sp>
        <p:nvSpPr>
          <p:cNvPr id="8" name="Rectangle 7"/>
          <p:cNvSpPr/>
          <p:nvPr/>
        </p:nvSpPr>
        <p:spPr>
          <a:xfrm>
            <a:off x="76200" y="1143000"/>
            <a:ext cx="2438400" cy="338554"/>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r>
              <a:rPr lang="en-US" sz="1600" b="1" kern="0" dirty="0" smtClean="0">
                <a:latin typeface="Andalus" pitchFamily="18" charset="-78"/>
                <a:cs typeface="Andalus" pitchFamily="18" charset="-78"/>
              </a:rPr>
              <a:t>Energy and Power System</a:t>
            </a:r>
          </a:p>
        </p:txBody>
      </p:sp>
      <p:sp>
        <p:nvSpPr>
          <p:cNvPr id="9" name="Rectangle 8"/>
          <p:cNvSpPr/>
          <p:nvPr/>
        </p:nvSpPr>
        <p:spPr>
          <a:xfrm>
            <a:off x="1066800" y="3810000"/>
            <a:ext cx="2858475" cy="338554"/>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wrap="none">
            <a:spAutoFit/>
          </a:bodyPr>
          <a:lstStyle/>
          <a:p>
            <a:r>
              <a:rPr lang="en-US" sz="1600" b="1" kern="0" dirty="0" smtClean="0">
                <a:latin typeface="Andalus" pitchFamily="18" charset="-78"/>
                <a:cs typeface="Andalus" pitchFamily="18" charset="-78"/>
              </a:rPr>
              <a:t>Poverty Alleviation and Gender</a:t>
            </a:r>
            <a:endParaRPr lang="en-IN" sz="1600" b="1" kern="0" dirty="0" smtClean="0">
              <a:latin typeface="Andalus" pitchFamily="18" charset="-78"/>
              <a:cs typeface="Andalus" pitchFamily="18" charset="-78"/>
            </a:endParaRPr>
          </a:p>
        </p:txBody>
      </p:sp>
      <p:pic>
        <p:nvPicPr>
          <p:cNvPr id="1026" name="Picture 2" descr="D:\PROJECT-03_Cambridge Publication-11-4-2014\RF-PICS&amp;GRAPHS\DSCN8380-MUMBAI.JPG"/>
          <p:cNvPicPr>
            <a:picLocks noChangeAspect="1" noChangeArrowheads="1"/>
          </p:cNvPicPr>
          <p:nvPr/>
        </p:nvPicPr>
        <p:blipFill>
          <a:blip r:embed="rId3" cstate="print"/>
          <a:srcRect/>
          <a:stretch>
            <a:fillRect/>
          </a:stretch>
        </p:blipFill>
        <p:spPr bwMode="auto">
          <a:xfrm>
            <a:off x="2743200" y="1524000"/>
            <a:ext cx="2971800" cy="1905000"/>
          </a:xfrm>
          <a:prstGeom prst="rect">
            <a:avLst/>
          </a:prstGeom>
          <a:noFill/>
        </p:spPr>
      </p:pic>
      <p:pic>
        <p:nvPicPr>
          <p:cNvPr id="1027" name="Picture 3" descr="D:\PROJECT-03_Cambridge Publication-11-4-2014\RF-PICS&amp;GRAPHS\water scacity-shillong-bymohit2.JPG"/>
          <p:cNvPicPr>
            <a:picLocks noChangeAspect="1" noChangeArrowheads="1"/>
          </p:cNvPicPr>
          <p:nvPr/>
        </p:nvPicPr>
        <p:blipFill>
          <a:blip r:embed="rId4" cstate="print"/>
          <a:srcRect/>
          <a:stretch>
            <a:fillRect/>
          </a:stretch>
        </p:blipFill>
        <p:spPr bwMode="auto">
          <a:xfrm>
            <a:off x="1066800" y="4191000"/>
            <a:ext cx="2895600" cy="1968249"/>
          </a:xfrm>
          <a:prstGeom prst="rect">
            <a:avLst/>
          </a:prstGeom>
          <a:noFill/>
        </p:spPr>
      </p:pic>
      <p:pic>
        <p:nvPicPr>
          <p:cNvPr id="1028" name="Picture 4" descr="D:\PROJECT-03_Cambridge Publication-11-4-2014\RF-PICS&amp;GRAPHS\DSC_1038-SURAT.JPG"/>
          <p:cNvPicPr>
            <a:picLocks noChangeAspect="1" noChangeArrowheads="1"/>
          </p:cNvPicPr>
          <p:nvPr/>
        </p:nvPicPr>
        <p:blipFill>
          <a:blip r:embed="rId5" cstate="print"/>
          <a:srcRect t="34797"/>
          <a:stretch>
            <a:fillRect/>
          </a:stretch>
        </p:blipFill>
        <p:spPr bwMode="auto">
          <a:xfrm>
            <a:off x="6096000" y="1524000"/>
            <a:ext cx="2895600" cy="1828800"/>
          </a:xfrm>
          <a:prstGeom prst="rect">
            <a:avLst/>
          </a:prstGeom>
          <a:noFill/>
        </p:spPr>
      </p:pic>
      <p:pic>
        <p:nvPicPr>
          <p:cNvPr id="1030" name="Picture 6"/>
          <p:cNvPicPr>
            <a:picLocks noChangeAspect="1" noChangeArrowheads="1"/>
          </p:cNvPicPr>
          <p:nvPr/>
        </p:nvPicPr>
        <p:blipFill>
          <a:blip r:embed="rId6"/>
          <a:srcRect/>
          <a:stretch>
            <a:fillRect/>
          </a:stretch>
        </p:blipFill>
        <p:spPr bwMode="auto">
          <a:xfrm>
            <a:off x="76200" y="1524000"/>
            <a:ext cx="2438400" cy="1905000"/>
          </a:xfrm>
          <a:prstGeom prst="rect">
            <a:avLst/>
          </a:prstGeom>
          <a:noFill/>
          <a:ln w="9525">
            <a:noFill/>
            <a:miter lim="800000"/>
            <a:headEnd/>
            <a:tailEnd/>
          </a:ln>
          <a:effectLst/>
        </p:spPr>
      </p:pic>
      <p:pic>
        <p:nvPicPr>
          <p:cNvPr id="1031" name="Picture 7"/>
          <p:cNvPicPr>
            <a:picLocks noChangeAspect="1" noChangeArrowheads="1"/>
          </p:cNvPicPr>
          <p:nvPr/>
        </p:nvPicPr>
        <p:blipFill>
          <a:blip r:embed="rId7"/>
          <a:srcRect l="7613" t="32292" r="49634" b="16667"/>
          <a:stretch>
            <a:fillRect/>
          </a:stretch>
        </p:blipFill>
        <p:spPr bwMode="auto">
          <a:xfrm>
            <a:off x="4800600" y="4191000"/>
            <a:ext cx="3200400" cy="1981200"/>
          </a:xfrm>
          <a:prstGeom prst="rect">
            <a:avLst/>
          </a:prstGeom>
          <a:noFill/>
          <a:ln w="9525">
            <a:noFill/>
            <a:miter lim="800000"/>
            <a:headEnd/>
            <a:tailEnd/>
          </a:ln>
          <a:effectLst/>
        </p:spPr>
      </p:pic>
      <p:sp>
        <p:nvSpPr>
          <p:cNvPr id="19" name="Content Placeholder 18"/>
          <p:cNvSpPr>
            <a:spLocks noGrp="1"/>
          </p:cNvSpPr>
          <p:nvPr>
            <p:ph idx="1"/>
          </p:nvPr>
        </p:nvSpPr>
        <p:spPr/>
        <p:txBody>
          <a:bodyPr/>
          <a:lstStyle/>
          <a:p>
            <a:endParaRPr lang="en-IN"/>
          </a:p>
        </p:txBody>
      </p:sp>
      <p:sp>
        <p:nvSpPr>
          <p:cNvPr id="18" name="Title 8"/>
          <p:cNvSpPr>
            <a:spLocks noGrp="1"/>
          </p:cNvSpPr>
          <p:nvPr>
            <p:ph type="title"/>
          </p:nvPr>
        </p:nvSpPr>
        <p:spPr>
          <a:xfrm>
            <a:off x="457200" y="131762"/>
            <a:ext cx="8229600" cy="868346"/>
          </a:xfrm>
        </p:spPr>
        <p:txBody>
          <a:bodyPr/>
          <a:lstStyle/>
          <a:p>
            <a:r>
              <a:rPr lang="en-US"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Andalus" pitchFamily="18" charset="-78"/>
                <a:cs typeface="Andalus" pitchFamily="18" charset="-78"/>
              </a:rPr>
              <a:t>THEMATIC AREAS</a:t>
            </a:r>
            <a:endParaRPr lang="en-IN" dirty="0"/>
          </a:p>
        </p:txBody>
      </p:sp>
    </p:spTree>
    <p:extLst>
      <p:ext uri="{BB962C8B-B14F-4D97-AF65-F5344CB8AC3E}">
        <p14:creationId xmlns:p14="http://schemas.microsoft.com/office/powerpoint/2010/main" val="178918443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790" y="279384"/>
            <a:ext cx="8510614" cy="649286"/>
          </a:xfrm>
        </p:spPr>
        <p:txBody>
          <a:bodyPr>
            <a:noAutofit/>
          </a:bodyPr>
          <a:lstStyle/>
          <a:p>
            <a:r>
              <a:rPr lang="en-IN" b="1" dirty="0">
                <a:latin typeface="Andalus" pitchFamily="18" charset="-78"/>
                <a:cs typeface="Andalus" pitchFamily="18" charset="-78"/>
              </a:rPr>
              <a:t>Disaster </a:t>
            </a:r>
            <a:r>
              <a:rPr lang="en-IN" b="1" dirty="0" smtClean="0">
                <a:latin typeface="Andalus" pitchFamily="18" charset="-78"/>
                <a:cs typeface="Andalus" pitchFamily="18" charset="-78"/>
              </a:rPr>
              <a:t>Preparedness </a:t>
            </a:r>
            <a:r>
              <a:rPr lang="en-IN" b="1" dirty="0">
                <a:latin typeface="Andalus" pitchFamily="18" charset="-78"/>
                <a:cs typeface="Andalus" pitchFamily="18" charset="-78"/>
              </a:rPr>
              <a:t>and </a:t>
            </a:r>
            <a:r>
              <a:rPr lang="en-IN" b="1" dirty="0" smtClean="0">
                <a:latin typeface="Andalus" pitchFamily="18" charset="-78"/>
                <a:cs typeface="Andalus" pitchFamily="18" charset="-78"/>
              </a:rPr>
              <a:t>Recovery </a:t>
            </a:r>
            <a:r>
              <a:rPr smtClean="0">
                <a:latin typeface="Andalus" pitchFamily="18" charset="-78"/>
                <a:cs typeface="Andalus" pitchFamily="18" charset="-78"/>
              </a:rPr>
              <a:t>Plan</a:t>
            </a:r>
            <a:endParaRPr lang="en-IN" b="1" dirty="0">
              <a:latin typeface="Andalus" pitchFamily="18" charset="-78"/>
              <a:cs typeface="Andalus" pitchFamily="18" charset="-78"/>
            </a:endParaRPr>
          </a:p>
        </p:txBody>
      </p:sp>
      <p:sp>
        <p:nvSpPr>
          <p:cNvPr id="3" name="Content Placeholder 2"/>
          <p:cNvSpPr>
            <a:spLocks noGrp="1"/>
          </p:cNvSpPr>
          <p:nvPr>
            <p:ph idx="1"/>
          </p:nvPr>
        </p:nvSpPr>
        <p:spPr>
          <a:xfrm>
            <a:off x="214282" y="1133500"/>
            <a:ext cx="8715436" cy="5867400"/>
          </a:xfrm>
        </p:spPr>
        <p:txBody>
          <a:bodyPr>
            <a:normAutofit/>
          </a:bodyPr>
          <a:lstStyle/>
          <a:p>
            <a:r>
              <a:rPr lang="en-IN" sz="1800" dirty="0" smtClean="0"/>
              <a:t>Ahmedabad </a:t>
            </a:r>
            <a:r>
              <a:rPr lang="en-IN" sz="1800" dirty="0"/>
              <a:t>city awareness toward disaster resilience and capacity building is appreciable especially after the </a:t>
            </a:r>
            <a:r>
              <a:rPr lang="en-IN" sz="1800" dirty="0" err="1"/>
              <a:t>Bhuj</a:t>
            </a:r>
            <a:r>
              <a:rPr lang="en-IN" sz="1800" dirty="0"/>
              <a:t> earthquake the state </a:t>
            </a:r>
            <a:r>
              <a:rPr lang="en-IN" sz="1800" dirty="0" smtClean="0"/>
              <a:t>administration </a:t>
            </a:r>
            <a:r>
              <a:rPr lang="en-IN" sz="1800" dirty="0"/>
              <a:t>has taken many steps in this context</a:t>
            </a:r>
            <a:r>
              <a:rPr lang="en-IN" sz="1800" dirty="0" smtClean="0"/>
              <a:t>.</a:t>
            </a:r>
          </a:p>
          <a:p>
            <a:r>
              <a:rPr lang="en-IN" sz="1800" dirty="0" smtClean="0"/>
              <a:t>The </a:t>
            </a:r>
            <a:r>
              <a:rPr lang="en-IN" sz="1800" dirty="0"/>
              <a:t>Government of Gujarat for the first time in India enacted the </a:t>
            </a:r>
            <a:r>
              <a:rPr lang="en-IN" sz="1800" b="1" dirty="0">
                <a:solidFill>
                  <a:srgbClr val="FF0000"/>
                </a:solidFill>
              </a:rPr>
              <a:t>Gujarat Disaster Management Act, </a:t>
            </a:r>
            <a:r>
              <a:rPr lang="en-IN" sz="1800" b="1" dirty="0" smtClean="0">
                <a:solidFill>
                  <a:srgbClr val="FF0000"/>
                </a:solidFill>
              </a:rPr>
              <a:t>2003.</a:t>
            </a:r>
            <a:endParaRPr lang="en-IN" sz="1800" b="1" dirty="0">
              <a:solidFill>
                <a:srgbClr val="FF0000"/>
              </a:solidFill>
            </a:endParaRPr>
          </a:p>
          <a:p>
            <a:r>
              <a:rPr lang="en-IN" sz="1800" dirty="0"/>
              <a:t>There is </a:t>
            </a:r>
            <a:r>
              <a:rPr lang="en-IN" sz="1800" dirty="0" smtClean="0"/>
              <a:t>a high influence </a:t>
            </a:r>
            <a:r>
              <a:rPr lang="en-IN" sz="1800" dirty="0"/>
              <a:t>of </a:t>
            </a:r>
            <a:r>
              <a:rPr lang="en-IN" sz="1800" b="1" dirty="0">
                <a:solidFill>
                  <a:srgbClr val="FF0000"/>
                </a:solidFill>
              </a:rPr>
              <a:t>S</a:t>
            </a:r>
            <a:r>
              <a:rPr lang="en-IN" sz="1800" b="1" dirty="0" smtClean="0">
                <a:solidFill>
                  <a:srgbClr val="FF0000"/>
                </a:solidFill>
              </a:rPr>
              <a:t>tate </a:t>
            </a:r>
            <a:r>
              <a:rPr lang="en-IN" sz="1800" b="1" dirty="0">
                <a:solidFill>
                  <a:srgbClr val="FF0000"/>
                </a:solidFill>
              </a:rPr>
              <a:t>D</a:t>
            </a:r>
            <a:r>
              <a:rPr lang="en-IN" sz="1800" b="1" dirty="0" smtClean="0">
                <a:solidFill>
                  <a:srgbClr val="FF0000"/>
                </a:solidFill>
              </a:rPr>
              <a:t>isaster </a:t>
            </a:r>
            <a:r>
              <a:rPr lang="en-IN" sz="1800" b="1" dirty="0">
                <a:solidFill>
                  <a:srgbClr val="FF0000"/>
                </a:solidFill>
              </a:rPr>
              <a:t>M</a:t>
            </a:r>
            <a:r>
              <a:rPr lang="en-IN" sz="1800" b="1" dirty="0" smtClean="0">
                <a:solidFill>
                  <a:srgbClr val="FF0000"/>
                </a:solidFill>
              </a:rPr>
              <a:t>anagement </a:t>
            </a:r>
            <a:r>
              <a:rPr lang="en-IN" sz="1800" b="1" dirty="0">
                <a:solidFill>
                  <a:srgbClr val="FF0000"/>
                </a:solidFill>
              </a:rPr>
              <a:t>A</a:t>
            </a:r>
            <a:r>
              <a:rPr lang="en-IN" sz="1800" b="1" dirty="0" smtClean="0">
                <a:solidFill>
                  <a:srgbClr val="FF0000"/>
                </a:solidFill>
              </a:rPr>
              <a:t>uthority </a:t>
            </a:r>
            <a:r>
              <a:rPr lang="en-IN" sz="1800" dirty="0"/>
              <a:t>on the response and recovery plan for the city. The city administration has police , fire bridge and a control room </a:t>
            </a:r>
            <a:r>
              <a:rPr lang="en-IN" sz="1800" dirty="0" smtClean="0"/>
              <a:t> to handle.</a:t>
            </a:r>
          </a:p>
          <a:p>
            <a:pPr lvl="0"/>
            <a:r>
              <a:rPr lang="en-IN" sz="1800" dirty="0"/>
              <a:t>The city administration has implemented the building codes in the cities that are earthquake prone</a:t>
            </a:r>
            <a:r>
              <a:rPr lang="en-IN" sz="1800" dirty="0" smtClean="0"/>
              <a:t>.</a:t>
            </a:r>
            <a:endParaRPr lang="en-IN" sz="1800" dirty="0"/>
          </a:p>
          <a:p>
            <a:pPr lvl="0"/>
            <a:r>
              <a:rPr lang="en-IN" sz="1800" dirty="0"/>
              <a:t>In 2013 the state government also launched </a:t>
            </a:r>
            <a:r>
              <a:rPr lang="en-IN" sz="1800" b="1" dirty="0">
                <a:solidFill>
                  <a:srgbClr val="FF0000"/>
                </a:solidFill>
              </a:rPr>
              <a:t>H</a:t>
            </a:r>
            <a:r>
              <a:rPr lang="en-IN" sz="1800" b="1" dirty="0" smtClean="0">
                <a:solidFill>
                  <a:srgbClr val="FF0000"/>
                </a:solidFill>
              </a:rPr>
              <a:t>eat </a:t>
            </a:r>
            <a:r>
              <a:rPr lang="en-IN" sz="1800" b="1" dirty="0">
                <a:solidFill>
                  <a:srgbClr val="FF0000"/>
                </a:solidFill>
              </a:rPr>
              <a:t>A</a:t>
            </a:r>
            <a:r>
              <a:rPr lang="en-IN" sz="1800" b="1" dirty="0" smtClean="0">
                <a:solidFill>
                  <a:srgbClr val="FF0000"/>
                </a:solidFill>
              </a:rPr>
              <a:t>ction </a:t>
            </a:r>
            <a:r>
              <a:rPr lang="en-IN" sz="1800" b="1" dirty="0">
                <a:solidFill>
                  <a:srgbClr val="FF0000"/>
                </a:solidFill>
              </a:rPr>
              <a:t>P</a:t>
            </a:r>
            <a:r>
              <a:rPr lang="en-IN" sz="1800" b="1" dirty="0" smtClean="0">
                <a:solidFill>
                  <a:srgbClr val="FF0000"/>
                </a:solidFill>
              </a:rPr>
              <a:t>lan </a:t>
            </a:r>
            <a:r>
              <a:rPr lang="en-IN" sz="1800" dirty="0"/>
              <a:t>for the city considering the impact of heat waves in the city. </a:t>
            </a:r>
            <a:endParaRPr lang="en-IN" sz="1800" dirty="0" smtClean="0"/>
          </a:p>
          <a:p>
            <a:pPr lvl="0"/>
            <a:r>
              <a:rPr lang="en-IN" sz="1800" dirty="0"/>
              <a:t>Budget planning done based on past years data/actual </a:t>
            </a:r>
            <a:r>
              <a:rPr lang="en-IN" sz="1800" dirty="0" smtClean="0"/>
              <a:t>requirements</a:t>
            </a:r>
          </a:p>
          <a:p>
            <a:pPr lvl="0"/>
            <a:r>
              <a:rPr lang="en-IN" sz="1800" dirty="0"/>
              <a:t>Professional asset valuation and transparent and speedy payment systems through ECS/RTGS to suppliers and contractors.</a:t>
            </a:r>
          </a:p>
          <a:p>
            <a:endParaRPr lang="en-IN" sz="1800" dirty="0"/>
          </a:p>
        </p:txBody>
      </p:sp>
    </p:spTree>
    <p:extLst>
      <p:ext uri="{BB962C8B-B14F-4D97-AF65-F5344CB8AC3E}">
        <p14:creationId xmlns:p14="http://schemas.microsoft.com/office/powerpoint/2010/main" val="26803313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48143914"/>
              </p:ext>
            </p:extLst>
          </p:nvPr>
        </p:nvGraphicFramePr>
        <p:xfrm>
          <a:off x="214282" y="928670"/>
          <a:ext cx="8286806" cy="5831320"/>
        </p:xfrm>
        <a:graphic>
          <a:graphicData uri="http://schemas.openxmlformats.org/drawingml/2006/table">
            <a:tbl>
              <a:tblPr firstRow="1" firstCol="1" bandRow="1">
                <a:tableStyleId>{5C22544A-7EE6-4342-B048-85BDC9FD1C3A}</a:tableStyleId>
              </a:tblPr>
              <a:tblGrid>
                <a:gridCol w="603280"/>
                <a:gridCol w="2764478"/>
                <a:gridCol w="500524"/>
                <a:gridCol w="787246"/>
                <a:gridCol w="532013"/>
                <a:gridCol w="3099265"/>
              </a:tblGrid>
              <a:tr h="433312">
                <a:tc gridSpan="6">
                  <a:txBody>
                    <a:bodyPr/>
                    <a:lstStyle/>
                    <a:p>
                      <a:pPr algn="ctr">
                        <a:spcAft>
                          <a:spcPts val="0"/>
                        </a:spcAft>
                      </a:pPr>
                      <a:r>
                        <a:rPr lang="en-US" sz="1400" dirty="0">
                          <a:effectLst/>
                        </a:rPr>
                        <a:t>Vulnerability Assessment Matrix for Ahmedabad</a:t>
                      </a:r>
                      <a:endParaRPr lang="en-IN" sz="1400" b="1" dirty="0">
                        <a:solidFill>
                          <a:srgbClr val="4F81BD"/>
                        </a:solidFill>
                        <a:effectLst/>
                        <a:latin typeface="Calibri"/>
                        <a:ea typeface="Calibri"/>
                        <a:cs typeface="Times New Roman"/>
                      </a:endParaRPr>
                    </a:p>
                  </a:txBody>
                  <a:tcPr marL="38612" marR="38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216427">
                <a:tc>
                  <a:txBody>
                    <a:bodyPr/>
                    <a:lstStyle/>
                    <a:p>
                      <a:pPr algn="l">
                        <a:lnSpc>
                          <a:spcPct val="115000"/>
                        </a:lnSpc>
                        <a:spcAft>
                          <a:spcPts val="0"/>
                        </a:spcAft>
                      </a:pPr>
                      <a:r>
                        <a:rPr lang="en-US" sz="1400" b="1" dirty="0">
                          <a:effectLst/>
                        </a:rPr>
                        <a:t>Sl. No</a:t>
                      </a:r>
                      <a:endParaRPr lang="en-IN" sz="1400" b="1" dirty="0">
                        <a:effectLst/>
                        <a:latin typeface="Calibri"/>
                        <a:ea typeface="Times New Roman"/>
                        <a:cs typeface="Times New Roman"/>
                      </a:endParaRPr>
                    </a:p>
                  </a:txBody>
                  <a:tcPr marL="38612" marR="38612" marT="0" marB="0" anchor="ctr">
                    <a:lnL w="12700" cap="flat" cmpd="sng" algn="ctr">
                      <a:solidFill>
                        <a:schemeClr val="tx1"/>
                      </a:solidFill>
                      <a:prstDash val="solid"/>
                      <a:round/>
                      <a:headEnd type="none" w="med" len="med"/>
                      <a:tailEnd type="none" w="med" len="med"/>
                    </a:lnL>
                  </a:tcPr>
                </a:tc>
                <a:tc>
                  <a:txBody>
                    <a:bodyPr/>
                    <a:lstStyle/>
                    <a:p>
                      <a:pPr algn="l">
                        <a:lnSpc>
                          <a:spcPct val="115000"/>
                        </a:lnSpc>
                        <a:spcAft>
                          <a:spcPts val="0"/>
                        </a:spcAft>
                      </a:pPr>
                      <a:r>
                        <a:rPr lang="en-US" sz="1400" b="1" dirty="0">
                          <a:effectLst/>
                        </a:rPr>
                        <a:t>Variables</a:t>
                      </a:r>
                      <a:endParaRPr lang="en-IN" sz="1400" b="1" dirty="0">
                        <a:effectLst/>
                        <a:latin typeface="Calibri"/>
                        <a:ea typeface="Times New Roman"/>
                        <a:cs typeface="Times New Roman"/>
                      </a:endParaRPr>
                    </a:p>
                  </a:txBody>
                  <a:tcPr marL="38612" marR="38612" marT="0" marB="0" anchor="ctr"/>
                </a:tc>
                <a:tc>
                  <a:txBody>
                    <a:bodyPr/>
                    <a:lstStyle/>
                    <a:p>
                      <a:pPr algn="l">
                        <a:lnSpc>
                          <a:spcPct val="115000"/>
                        </a:lnSpc>
                        <a:spcAft>
                          <a:spcPts val="0"/>
                        </a:spcAft>
                      </a:pPr>
                      <a:r>
                        <a:rPr lang="en-US" sz="1400" b="1" dirty="0">
                          <a:effectLst/>
                        </a:rPr>
                        <a:t>Low</a:t>
                      </a:r>
                      <a:endParaRPr lang="en-IN" sz="1400" b="1" dirty="0">
                        <a:effectLst/>
                        <a:latin typeface="Calibri"/>
                        <a:ea typeface="Times New Roman"/>
                        <a:cs typeface="Times New Roman"/>
                      </a:endParaRPr>
                    </a:p>
                  </a:txBody>
                  <a:tcPr marL="38612" marR="38612" marT="0" marB="0" anchor="ctr"/>
                </a:tc>
                <a:tc>
                  <a:txBody>
                    <a:bodyPr/>
                    <a:lstStyle/>
                    <a:p>
                      <a:pPr algn="l">
                        <a:lnSpc>
                          <a:spcPct val="115000"/>
                        </a:lnSpc>
                        <a:spcAft>
                          <a:spcPts val="0"/>
                        </a:spcAft>
                      </a:pPr>
                      <a:r>
                        <a:rPr lang="en-US" sz="1400" b="1" dirty="0">
                          <a:effectLst/>
                        </a:rPr>
                        <a:t>Medium</a:t>
                      </a:r>
                      <a:endParaRPr lang="en-IN" sz="1400" b="1" dirty="0">
                        <a:effectLst/>
                        <a:latin typeface="Calibri"/>
                        <a:ea typeface="Times New Roman"/>
                        <a:cs typeface="Times New Roman"/>
                      </a:endParaRPr>
                    </a:p>
                  </a:txBody>
                  <a:tcPr marL="38612" marR="38612" marT="0" marB="0" anchor="ctr"/>
                </a:tc>
                <a:tc>
                  <a:txBody>
                    <a:bodyPr/>
                    <a:lstStyle/>
                    <a:p>
                      <a:pPr algn="l">
                        <a:lnSpc>
                          <a:spcPct val="115000"/>
                        </a:lnSpc>
                        <a:spcAft>
                          <a:spcPts val="0"/>
                        </a:spcAft>
                      </a:pPr>
                      <a:r>
                        <a:rPr lang="en-US" sz="1400" b="1" dirty="0">
                          <a:effectLst/>
                        </a:rPr>
                        <a:t>High</a:t>
                      </a:r>
                      <a:endParaRPr lang="en-IN" sz="1400" b="1" dirty="0">
                        <a:effectLst/>
                        <a:latin typeface="Calibri"/>
                        <a:ea typeface="Times New Roman"/>
                        <a:cs typeface="Times New Roman"/>
                      </a:endParaRPr>
                    </a:p>
                  </a:txBody>
                  <a:tcPr marL="38612" marR="38612" marT="0" marB="0" anchor="ctr"/>
                </a:tc>
                <a:tc>
                  <a:txBody>
                    <a:bodyPr/>
                    <a:lstStyle/>
                    <a:p>
                      <a:pPr algn="ctr">
                        <a:lnSpc>
                          <a:spcPct val="115000"/>
                        </a:lnSpc>
                        <a:spcAft>
                          <a:spcPts val="0"/>
                        </a:spcAft>
                      </a:pPr>
                      <a:r>
                        <a:rPr lang="en-US" sz="1400" b="1" dirty="0">
                          <a:effectLst/>
                        </a:rPr>
                        <a:t>Index Details and Remarks</a:t>
                      </a:r>
                      <a:endParaRPr lang="en-IN" sz="1400" b="1" dirty="0">
                        <a:effectLst/>
                        <a:latin typeface="Calibri"/>
                        <a:ea typeface="Times New Roman"/>
                        <a:cs typeface="Times New Roman"/>
                      </a:endParaRPr>
                    </a:p>
                  </a:txBody>
                  <a:tcPr marL="38612" marR="38612" marT="0" marB="0" anchor="ctr">
                    <a:lnR w="12700" cap="flat" cmpd="sng" algn="ctr">
                      <a:solidFill>
                        <a:schemeClr val="tx1"/>
                      </a:solidFill>
                      <a:prstDash val="solid"/>
                      <a:round/>
                      <a:headEnd type="none" w="med" len="med"/>
                      <a:tailEnd type="none" w="med" len="med"/>
                    </a:lnR>
                  </a:tcPr>
                </a:tc>
              </a:tr>
              <a:tr h="216427">
                <a:tc>
                  <a:txBody>
                    <a:bodyPr/>
                    <a:lstStyle/>
                    <a:p>
                      <a:pPr algn="l">
                        <a:lnSpc>
                          <a:spcPct val="115000"/>
                        </a:lnSpc>
                        <a:spcAft>
                          <a:spcPts val="0"/>
                        </a:spcAft>
                      </a:pPr>
                      <a:r>
                        <a:rPr lang="en-US" sz="1400" b="1" dirty="0">
                          <a:solidFill>
                            <a:schemeClr val="tx1"/>
                          </a:solidFill>
                          <a:effectLst/>
                        </a:rPr>
                        <a:t>1</a:t>
                      </a:r>
                      <a:endParaRPr lang="en-IN" sz="1400" b="1" dirty="0">
                        <a:solidFill>
                          <a:schemeClr val="tx1"/>
                        </a:solidFill>
                        <a:effectLst/>
                        <a:latin typeface="Calibri"/>
                        <a:ea typeface="Times New Roman"/>
                        <a:cs typeface="Times New Roman"/>
                      </a:endParaRPr>
                    </a:p>
                  </a:txBody>
                  <a:tcPr marL="38612" marR="38612" marT="0" marB="0" anchor="ctr">
                    <a:lnL w="12700" cap="flat" cmpd="sng" algn="ctr">
                      <a:solidFill>
                        <a:schemeClr val="tx1"/>
                      </a:solidFill>
                      <a:prstDash val="solid"/>
                      <a:round/>
                      <a:headEnd type="none" w="med" len="med"/>
                      <a:tailEnd type="none" w="med" len="med"/>
                    </a:lnL>
                    <a:solidFill>
                      <a:schemeClr val="accent3">
                        <a:lumMod val="40000"/>
                        <a:lumOff val="60000"/>
                      </a:schemeClr>
                    </a:solidFill>
                  </a:tcPr>
                </a:tc>
                <a:tc gridSpan="5">
                  <a:txBody>
                    <a:bodyPr/>
                    <a:lstStyle/>
                    <a:p>
                      <a:pPr algn="l">
                        <a:lnSpc>
                          <a:spcPct val="115000"/>
                        </a:lnSpc>
                        <a:spcAft>
                          <a:spcPts val="0"/>
                        </a:spcAft>
                      </a:pPr>
                      <a:r>
                        <a:rPr lang="en-US" sz="1400" b="1" dirty="0">
                          <a:effectLst/>
                        </a:rPr>
                        <a:t>Socio economic conditions</a:t>
                      </a:r>
                      <a:endParaRPr lang="en-IN" sz="1400" b="1" dirty="0">
                        <a:effectLst/>
                        <a:latin typeface="Calibri"/>
                        <a:ea typeface="Times New Roman"/>
                        <a:cs typeface="Times New Roman"/>
                      </a:endParaRPr>
                    </a:p>
                  </a:txBody>
                  <a:tcPr marL="38612" marR="38612" marT="0" marB="0" anchor="ctr">
                    <a:lnR w="12700" cap="flat" cmpd="sng" algn="ctr">
                      <a:solidFill>
                        <a:schemeClr val="tx1"/>
                      </a:solidFill>
                      <a:prstDash val="solid"/>
                      <a:round/>
                      <a:headEnd type="none" w="med" len="med"/>
                      <a:tailEnd type="none" w="med" len="med"/>
                    </a:lnR>
                    <a:solidFill>
                      <a:schemeClr val="accent3">
                        <a:lumMod val="40000"/>
                        <a:lumOff val="60000"/>
                      </a:schemeClr>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216427">
                <a:tc>
                  <a:txBody>
                    <a:bodyPr/>
                    <a:lstStyle/>
                    <a:p>
                      <a:pPr algn="l">
                        <a:lnSpc>
                          <a:spcPct val="115000"/>
                        </a:lnSpc>
                        <a:spcAft>
                          <a:spcPts val="0"/>
                        </a:spcAft>
                      </a:pPr>
                      <a:r>
                        <a:rPr lang="en-US" sz="1400">
                          <a:effectLst/>
                        </a:rPr>
                        <a:t>1.1</a:t>
                      </a:r>
                      <a:endParaRPr lang="en-IN" sz="1400">
                        <a:effectLst/>
                        <a:latin typeface="Calibri"/>
                        <a:ea typeface="Times New Roman"/>
                        <a:cs typeface="Times New Roman"/>
                      </a:endParaRPr>
                    </a:p>
                  </a:txBody>
                  <a:tcPr marL="38612" marR="38612" marT="0" marB="0" anchor="ctr">
                    <a:lnL w="12700" cap="flat" cmpd="sng" algn="ctr">
                      <a:solidFill>
                        <a:schemeClr val="tx1"/>
                      </a:solidFill>
                      <a:prstDash val="solid"/>
                      <a:round/>
                      <a:headEnd type="none" w="med" len="med"/>
                      <a:tailEnd type="none" w="med" len="med"/>
                    </a:lnL>
                  </a:tcPr>
                </a:tc>
                <a:tc>
                  <a:txBody>
                    <a:bodyPr/>
                    <a:lstStyle/>
                    <a:p>
                      <a:pPr algn="l">
                        <a:lnSpc>
                          <a:spcPct val="115000"/>
                        </a:lnSpc>
                        <a:spcAft>
                          <a:spcPts val="0"/>
                        </a:spcAft>
                      </a:pPr>
                      <a:r>
                        <a:rPr lang="en-US" sz="1400">
                          <a:effectLst/>
                        </a:rPr>
                        <a:t>Population Growth</a:t>
                      </a:r>
                      <a:endParaRPr lang="en-IN" sz="1400">
                        <a:effectLst/>
                        <a:latin typeface="Calibri"/>
                        <a:ea typeface="Times New Roman"/>
                        <a:cs typeface="Times New Roman"/>
                      </a:endParaRPr>
                    </a:p>
                  </a:txBody>
                  <a:tcPr marL="38612" marR="38612" marT="0" marB="0" anchor="ctr"/>
                </a:tc>
                <a:tc>
                  <a:txBody>
                    <a:bodyPr/>
                    <a:lstStyle/>
                    <a:p>
                      <a:pPr algn="ctr">
                        <a:lnSpc>
                          <a:spcPct val="115000"/>
                        </a:lnSpc>
                        <a:spcAft>
                          <a:spcPts val="0"/>
                        </a:spcAft>
                      </a:pPr>
                      <a:r>
                        <a:rPr lang="en-US" sz="1400">
                          <a:effectLst/>
                        </a:rPr>
                        <a:t> </a:t>
                      </a:r>
                      <a:endParaRPr lang="en-IN" sz="1400">
                        <a:effectLst/>
                        <a:latin typeface="Calibri"/>
                        <a:ea typeface="Times New Roman"/>
                        <a:cs typeface="Times New Roman"/>
                      </a:endParaRPr>
                    </a:p>
                  </a:txBody>
                  <a:tcPr marL="38612" marR="38612" marT="0" marB="0" anchor="ctr"/>
                </a:tc>
                <a:tc>
                  <a:txBody>
                    <a:bodyPr/>
                    <a:lstStyle/>
                    <a:p>
                      <a:pPr algn="ctr">
                        <a:lnSpc>
                          <a:spcPct val="115000"/>
                        </a:lnSpc>
                        <a:spcAft>
                          <a:spcPts val="0"/>
                        </a:spcAft>
                      </a:pPr>
                      <a:r>
                        <a:rPr lang="en-US" sz="1400">
                          <a:effectLst/>
                        </a:rPr>
                        <a:t> </a:t>
                      </a:r>
                      <a:endParaRPr lang="en-IN" sz="1400">
                        <a:effectLst/>
                        <a:latin typeface="Calibri"/>
                        <a:ea typeface="Times New Roman"/>
                        <a:cs typeface="Times New Roman"/>
                      </a:endParaRPr>
                    </a:p>
                  </a:txBody>
                  <a:tcPr marL="38612" marR="38612" marT="0" marB="0" anchor="ctr"/>
                </a:tc>
                <a:tc>
                  <a:txBody>
                    <a:bodyPr/>
                    <a:lstStyle/>
                    <a:p>
                      <a:pPr algn="ctr">
                        <a:lnSpc>
                          <a:spcPct val="115000"/>
                        </a:lnSpc>
                        <a:spcAft>
                          <a:spcPts val="0"/>
                        </a:spcAft>
                      </a:pPr>
                      <a:r>
                        <a:rPr lang="en-US" sz="1400">
                          <a:effectLst/>
                          <a:sym typeface="Wingdings"/>
                        </a:rPr>
                        <a:t></a:t>
                      </a:r>
                      <a:endParaRPr lang="en-IN" sz="1400">
                        <a:effectLst/>
                        <a:latin typeface="Calibri"/>
                        <a:ea typeface="Times New Roman"/>
                        <a:cs typeface="Times New Roman"/>
                      </a:endParaRPr>
                    </a:p>
                  </a:txBody>
                  <a:tcPr marL="38612" marR="38612" marT="0" marB="0" anchor="ctr"/>
                </a:tc>
                <a:tc>
                  <a:txBody>
                    <a:bodyPr/>
                    <a:lstStyle/>
                    <a:p>
                      <a:pPr algn="l">
                        <a:lnSpc>
                          <a:spcPct val="115000"/>
                        </a:lnSpc>
                        <a:spcAft>
                          <a:spcPts val="0"/>
                        </a:spcAft>
                      </a:pPr>
                      <a:r>
                        <a:rPr lang="en-US" sz="1400">
                          <a:effectLst/>
                        </a:rPr>
                        <a:t>Decadal Growth 25% (2001-2011)</a:t>
                      </a:r>
                      <a:endParaRPr lang="en-IN" sz="1400">
                        <a:effectLst/>
                        <a:latin typeface="Calibri"/>
                        <a:ea typeface="Times New Roman"/>
                        <a:cs typeface="Times New Roman"/>
                      </a:endParaRPr>
                    </a:p>
                  </a:txBody>
                  <a:tcPr marL="38612" marR="38612" marT="0" marB="0" anchor="ctr">
                    <a:lnR w="12700" cap="flat" cmpd="sng" algn="ctr">
                      <a:solidFill>
                        <a:schemeClr val="tx1"/>
                      </a:solidFill>
                      <a:prstDash val="solid"/>
                      <a:round/>
                      <a:headEnd type="none" w="med" len="med"/>
                      <a:tailEnd type="none" w="med" len="med"/>
                    </a:lnR>
                  </a:tcPr>
                </a:tc>
              </a:tr>
              <a:tr h="216427">
                <a:tc>
                  <a:txBody>
                    <a:bodyPr/>
                    <a:lstStyle/>
                    <a:p>
                      <a:pPr algn="l">
                        <a:lnSpc>
                          <a:spcPct val="115000"/>
                        </a:lnSpc>
                        <a:spcAft>
                          <a:spcPts val="0"/>
                        </a:spcAft>
                      </a:pPr>
                      <a:r>
                        <a:rPr lang="en-US" sz="1400">
                          <a:effectLst/>
                        </a:rPr>
                        <a:t>1.2</a:t>
                      </a:r>
                      <a:endParaRPr lang="en-IN" sz="1400">
                        <a:effectLst/>
                        <a:latin typeface="Calibri"/>
                        <a:ea typeface="Times New Roman"/>
                        <a:cs typeface="Times New Roman"/>
                      </a:endParaRPr>
                    </a:p>
                  </a:txBody>
                  <a:tcPr marL="38612" marR="38612" marT="0" marB="0" anchor="ctr">
                    <a:lnL w="12700" cap="flat" cmpd="sng" algn="ctr">
                      <a:solidFill>
                        <a:schemeClr val="tx1"/>
                      </a:solidFill>
                      <a:prstDash val="solid"/>
                      <a:round/>
                      <a:headEnd type="none" w="med" len="med"/>
                      <a:tailEnd type="none" w="med" len="med"/>
                    </a:lnL>
                  </a:tcPr>
                </a:tc>
                <a:tc>
                  <a:txBody>
                    <a:bodyPr/>
                    <a:lstStyle/>
                    <a:p>
                      <a:pPr algn="l">
                        <a:lnSpc>
                          <a:spcPct val="115000"/>
                        </a:lnSpc>
                        <a:spcAft>
                          <a:spcPts val="0"/>
                        </a:spcAft>
                      </a:pPr>
                      <a:r>
                        <a:rPr lang="en-US" sz="1400" dirty="0">
                          <a:effectLst/>
                        </a:rPr>
                        <a:t>Percentage of slum population</a:t>
                      </a:r>
                      <a:endParaRPr lang="en-IN" sz="1400" dirty="0">
                        <a:effectLst/>
                        <a:latin typeface="Calibri"/>
                        <a:ea typeface="Times New Roman"/>
                        <a:cs typeface="Times New Roman"/>
                      </a:endParaRPr>
                    </a:p>
                  </a:txBody>
                  <a:tcPr marL="38612" marR="38612" marT="0" marB="0" anchor="ctr"/>
                </a:tc>
                <a:tc>
                  <a:txBody>
                    <a:bodyPr/>
                    <a:lstStyle/>
                    <a:p>
                      <a:pPr algn="ctr">
                        <a:lnSpc>
                          <a:spcPct val="115000"/>
                        </a:lnSpc>
                        <a:spcAft>
                          <a:spcPts val="0"/>
                        </a:spcAft>
                      </a:pPr>
                      <a:r>
                        <a:rPr lang="en-US" sz="1400">
                          <a:effectLst/>
                        </a:rPr>
                        <a:t> </a:t>
                      </a:r>
                      <a:endParaRPr lang="en-IN" sz="1400">
                        <a:effectLst/>
                        <a:latin typeface="Calibri"/>
                        <a:ea typeface="Times New Roman"/>
                        <a:cs typeface="Times New Roman"/>
                      </a:endParaRPr>
                    </a:p>
                  </a:txBody>
                  <a:tcPr marL="38612" marR="38612" marT="0" marB="0" anchor="ctr"/>
                </a:tc>
                <a:tc>
                  <a:txBody>
                    <a:bodyPr/>
                    <a:lstStyle/>
                    <a:p>
                      <a:pPr algn="ctr">
                        <a:lnSpc>
                          <a:spcPct val="115000"/>
                        </a:lnSpc>
                        <a:spcAft>
                          <a:spcPts val="0"/>
                        </a:spcAft>
                      </a:pPr>
                      <a:r>
                        <a:rPr lang="en-US" sz="1400">
                          <a:effectLst/>
                        </a:rPr>
                        <a:t> </a:t>
                      </a:r>
                      <a:endParaRPr lang="en-IN" sz="1400">
                        <a:effectLst/>
                        <a:latin typeface="Calibri"/>
                        <a:ea typeface="Times New Roman"/>
                        <a:cs typeface="Times New Roman"/>
                      </a:endParaRPr>
                    </a:p>
                  </a:txBody>
                  <a:tcPr marL="38612" marR="38612" marT="0" marB="0" anchor="ctr"/>
                </a:tc>
                <a:tc>
                  <a:txBody>
                    <a:bodyPr/>
                    <a:lstStyle/>
                    <a:p>
                      <a:pPr algn="ctr">
                        <a:lnSpc>
                          <a:spcPct val="115000"/>
                        </a:lnSpc>
                        <a:spcAft>
                          <a:spcPts val="0"/>
                        </a:spcAft>
                      </a:pPr>
                      <a:r>
                        <a:rPr lang="en-US" sz="1400">
                          <a:effectLst/>
                          <a:sym typeface="Wingdings"/>
                        </a:rPr>
                        <a:t></a:t>
                      </a:r>
                      <a:endParaRPr lang="en-IN" sz="1400">
                        <a:effectLst/>
                        <a:latin typeface="Calibri"/>
                        <a:ea typeface="Times New Roman"/>
                        <a:cs typeface="Times New Roman"/>
                      </a:endParaRPr>
                    </a:p>
                  </a:txBody>
                  <a:tcPr marL="38612" marR="38612" marT="0" marB="0" anchor="ctr"/>
                </a:tc>
                <a:tc>
                  <a:txBody>
                    <a:bodyPr/>
                    <a:lstStyle/>
                    <a:p>
                      <a:pPr algn="l">
                        <a:lnSpc>
                          <a:spcPct val="115000"/>
                        </a:lnSpc>
                        <a:spcAft>
                          <a:spcPts val="0"/>
                        </a:spcAft>
                      </a:pPr>
                      <a:r>
                        <a:rPr lang="en-US" sz="1400">
                          <a:effectLst/>
                        </a:rPr>
                        <a:t>13 % </a:t>
                      </a:r>
                      <a:endParaRPr lang="en-IN" sz="1400">
                        <a:effectLst/>
                        <a:latin typeface="Calibri"/>
                        <a:ea typeface="Times New Roman"/>
                        <a:cs typeface="Times New Roman"/>
                      </a:endParaRPr>
                    </a:p>
                  </a:txBody>
                  <a:tcPr marL="38612" marR="38612" marT="0" marB="0" anchor="ctr">
                    <a:lnR w="12700" cap="flat" cmpd="sng" algn="ctr">
                      <a:solidFill>
                        <a:schemeClr val="tx1"/>
                      </a:solidFill>
                      <a:prstDash val="solid"/>
                      <a:round/>
                      <a:headEnd type="none" w="med" len="med"/>
                      <a:tailEnd type="none" w="med" len="med"/>
                    </a:lnR>
                  </a:tcPr>
                </a:tc>
              </a:tr>
              <a:tr h="216427">
                <a:tc>
                  <a:txBody>
                    <a:bodyPr/>
                    <a:lstStyle/>
                    <a:p>
                      <a:pPr algn="l">
                        <a:lnSpc>
                          <a:spcPct val="115000"/>
                        </a:lnSpc>
                        <a:spcAft>
                          <a:spcPts val="0"/>
                        </a:spcAft>
                      </a:pPr>
                      <a:r>
                        <a:rPr lang="en-US" sz="1400" b="1" dirty="0">
                          <a:solidFill>
                            <a:schemeClr val="tx1"/>
                          </a:solidFill>
                          <a:effectLst/>
                        </a:rPr>
                        <a:t>2</a:t>
                      </a:r>
                      <a:endParaRPr lang="en-IN" sz="1400" b="1" dirty="0">
                        <a:solidFill>
                          <a:schemeClr val="tx1"/>
                        </a:solidFill>
                        <a:effectLst/>
                        <a:latin typeface="Calibri"/>
                        <a:ea typeface="Times New Roman"/>
                        <a:cs typeface="Times New Roman"/>
                      </a:endParaRPr>
                    </a:p>
                  </a:txBody>
                  <a:tcPr marL="38612" marR="38612" marT="0" marB="0" anchor="ctr">
                    <a:lnL w="12700" cap="flat" cmpd="sng" algn="ctr">
                      <a:solidFill>
                        <a:schemeClr val="tx1"/>
                      </a:solidFill>
                      <a:prstDash val="solid"/>
                      <a:round/>
                      <a:headEnd type="none" w="med" len="med"/>
                      <a:tailEnd type="none" w="med" len="med"/>
                    </a:lnL>
                    <a:solidFill>
                      <a:schemeClr val="accent3">
                        <a:lumMod val="40000"/>
                        <a:lumOff val="60000"/>
                      </a:schemeClr>
                    </a:solidFill>
                  </a:tcPr>
                </a:tc>
                <a:tc gridSpan="5">
                  <a:txBody>
                    <a:bodyPr/>
                    <a:lstStyle/>
                    <a:p>
                      <a:pPr algn="l">
                        <a:lnSpc>
                          <a:spcPct val="115000"/>
                        </a:lnSpc>
                        <a:spcAft>
                          <a:spcPts val="0"/>
                        </a:spcAft>
                      </a:pPr>
                      <a:r>
                        <a:rPr lang="en-US" sz="1400" b="1" dirty="0">
                          <a:effectLst/>
                        </a:rPr>
                        <a:t>Infrastructure condition ( basic services)</a:t>
                      </a:r>
                      <a:endParaRPr lang="en-IN" sz="1400" b="1" dirty="0">
                        <a:effectLst/>
                        <a:latin typeface="Calibri"/>
                        <a:ea typeface="Times New Roman"/>
                        <a:cs typeface="Times New Roman"/>
                      </a:endParaRPr>
                    </a:p>
                  </a:txBody>
                  <a:tcPr marL="38612" marR="38612" marT="0" marB="0" anchor="ctr">
                    <a:lnR w="12700" cap="flat" cmpd="sng" algn="ctr">
                      <a:solidFill>
                        <a:schemeClr val="tx1"/>
                      </a:solidFill>
                      <a:prstDash val="solid"/>
                      <a:round/>
                      <a:headEnd type="none" w="med" len="med"/>
                      <a:tailEnd type="none" w="med" len="med"/>
                    </a:lnR>
                    <a:solidFill>
                      <a:schemeClr val="accent3">
                        <a:lumMod val="40000"/>
                        <a:lumOff val="60000"/>
                      </a:schemeClr>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216427">
                <a:tc>
                  <a:txBody>
                    <a:bodyPr/>
                    <a:lstStyle/>
                    <a:p>
                      <a:pPr algn="l">
                        <a:lnSpc>
                          <a:spcPct val="115000"/>
                        </a:lnSpc>
                        <a:spcAft>
                          <a:spcPts val="0"/>
                        </a:spcAft>
                      </a:pPr>
                      <a:r>
                        <a:rPr lang="en-US" sz="1400">
                          <a:effectLst/>
                        </a:rPr>
                        <a:t>2.1</a:t>
                      </a:r>
                      <a:endParaRPr lang="en-IN" sz="1400">
                        <a:effectLst/>
                        <a:latin typeface="Calibri"/>
                        <a:ea typeface="Times New Roman"/>
                        <a:cs typeface="Times New Roman"/>
                      </a:endParaRPr>
                    </a:p>
                  </a:txBody>
                  <a:tcPr marL="38612" marR="38612" marT="0" marB="0" anchor="ctr">
                    <a:lnL w="12700" cap="flat" cmpd="sng" algn="ctr">
                      <a:solidFill>
                        <a:schemeClr val="tx1"/>
                      </a:solidFill>
                      <a:prstDash val="solid"/>
                      <a:round/>
                      <a:headEnd type="none" w="med" len="med"/>
                      <a:tailEnd type="none" w="med" len="med"/>
                    </a:lnL>
                  </a:tcPr>
                </a:tc>
                <a:tc>
                  <a:txBody>
                    <a:bodyPr/>
                    <a:lstStyle/>
                    <a:p>
                      <a:pPr algn="l">
                        <a:lnSpc>
                          <a:spcPct val="115000"/>
                        </a:lnSpc>
                        <a:spcAft>
                          <a:spcPts val="0"/>
                        </a:spcAft>
                      </a:pPr>
                      <a:r>
                        <a:rPr lang="en-US" sz="1400" dirty="0">
                          <a:effectLst/>
                        </a:rPr>
                        <a:t>Water supply ( </a:t>
                      </a:r>
                      <a:r>
                        <a:rPr lang="en-US" sz="1400" dirty="0" err="1">
                          <a:effectLst/>
                        </a:rPr>
                        <a:t>lpcd</a:t>
                      </a:r>
                      <a:r>
                        <a:rPr lang="en-US" sz="1400" dirty="0">
                          <a:effectLst/>
                        </a:rPr>
                        <a:t>)</a:t>
                      </a:r>
                      <a:endParaRPr lang="en-IN" sz="1400" dirty="0">
                        <a:effectLst/>
                        <a:latin typeface="Calibri"/>
                        <a:ea typeface="Times New Roman"/>
                        <a:cs typeface="Times New Roman"/>
                      </a:endParaRPr>
                    </a:p>
                  </a:txBody>
                  <a:tcPr marL="38612" marR="38612" marT="0" marB="0" anchor="ctr"/>
                </a:tc>
                <a:tc>
                  <a:txBody>
                    <a:bodyPr/>
                    <a:lstStyle/>
                    <a:p>
                      <a:pPr algn="ctr">
                        <a:lnSpc>
                          <a:spcPct val="115000"/>
                        </a:lnSpc>
                        <a:spcAft>
                          <a:spcPts val="0"/>
                        </a:spcAft>
                      </a:pPr>
                      <a:r>
                        <a:rPr lang="en-US" sz="1400">
                          <a:effectLst/>
                          <a:sym typeface="Wingdings"/>
                        </a:rPr>
                        <a:t></a:t>
                      </a:r>
                      <a:endParaRPr lang="en-IN" sz="1400">
                        <a:effectLst/>
                        <a:latin typeface="Calibri"/>
                        <a:ea typeface="Times New Roman"/>
                        <a:cs typeface="Times New Roman"/>
                      </a:endParaRPr>
                    </a:p>
                  </a:txBody>
                  <a:tcPr marL="38612" marR="38612" marT="0" marB="0" anchor="ctr"/>
                </a:tc>
                <a:tc>
                  <a:txBody>
                    <a:bodyPr/>
                    <a:lstStyle/>
                    <a:p>
                      <a:pPr algn="ctr">
                        <a:lnSpc>
                          <a:spcPct val="115000"/>
                        </a:lnSpc>
                        <a:spcAft>
                          <a:spcPts val="0"/>
                        </a:spcAft>
                      </a:pPr>
                      <a:r>
                        <a:rPr lang="en-US" sz="1400">
                          <a:effectLst/>
                        </a:rPr>
                        <a:t> </a:t>
                      </a:r>
                      <a:endParaRPr lang="en-IN" sz="1400">
                        <a:effectLst/>
                        <a:latin typeface="Calibri"/>
                        <a:ea typeface="Times New Roman"/>
                        <a:cs typeface="Times New Roman"/>
                      </a:endParaRPr>
                    </a:p>
                  </a:txBody>
                  <a:tcPr marL="38612" marR="38612" marT="0" marB="0" anchor="ctr"/>
                </a:tc>
                <a:tc>
                  <a:txBody>
                    <a:bodyPr/>
                    <a:lstStyle/>
                    <a:p>
                      <a:pPr algn="ctr">
                        <a:lnSpc>
                          <a:spcPct val="115000"/>
                        </a:lnSpc>
                        <a:spcAft>
                          <a:spcPts val="0"/>
                        </a:spcAft>
                      </a:pPr>
                      <a:r>
                        <a:rPr lang="en-US" sz="1400">
                          <a:effectLst/>
                        </a:rPr>
                        <a:t> </a:t>
                      </a:r>
                      <a:endParaRPr lang="en-IN" sz="1400">
                        <a:effectLst/>
                        <a:latin typeface="Calibri"/>
                        <a:ea typeface="Times New Roman"/>
                        <a:cs typeface="Times New Roman"/>
                      </a:endParaRPr>
                    </a:p>
                  </a:txBody>
                  <a:tcPr marL="38612" marR="38612" marT="0" marB="0" anchor="ctr"/>
                </a:tc>
                <a:tc>
                  <a:txBody>
                    <a:bodyPr/>
                    <a:lstStyle/>
                    <a:p>
                      <a:pPr algn="l">
                        <a:lnSpc>
                          <a:spcPct val="115000"/>
                        </a:lnSpc>
                        <a:spcAft>
                          <a:spcPts val="0"/>
                        </a:spcAft>
                      </a:pPr>
                      <a:r>
                        <a:rPr lang="en-US" sz="1400">
                          <a:effectLst/>
                        </a:rPr>
                        <a:t>140-160 lpcd(FY 2012-13)</a:t>
                      </a:r>
                      <a:endParaRPr lang="en-IN" sz="1400">
                        <a:effectLst/>
                        <a:latin typeface="Calibri"/>
                        <a:ea typeface="Times New Roman"/>
                        <a:cs typeface="Times New Roman"/>
                      </a:endParaRPr>
                    </a:p>
                  </a:txBody>
                  <a:tcPr marL="38612" marR="38612" marT="0" marB="0" anchor="ctr">
                    <a:lnR w="12700" cap="flat" cmpd="sng" algn="ctr">
                      <a:solidFill>
                        <a:schemeClr val="tx1"/>
                      </a:solidFill>
                      <a:prstDash val="solid"/>
                      <a:round/>
                      <a:headEnd type="none" w="med" len="med"/>
                      <a:tailEnd type="none" w="med" len="med"/>
                    </a:lnR>
                  </a:tcPr>
                </a:tc>
              </a:tr>
              <a:tr h="216427">
                <a:tc>
                  <a:txBody>
                    <a:bodyPr/>
                    <a:lstStyle/>
                    <a:p>
                      <a:pPr algn="l">
                        <a:lnSpc>
                          <a:spcPct val="115000"/>
                        </a:lnSpc>
                        <a:spcAft>
                          <a:spcPts val="0"/>
                        </a:spcAft>
                      </a:pPr>
                      <a:r>
                        <a:rPr lang="en-US" sz="1400">
                          <a:effectLst/>
                        </a:rPr>
                        <a:t>2.2</a:t>
                      </a:r>
                      <a:endParaRPr lang="en-IN" sz="1400">
                        <a:effectLst/>
                        <a:latin typeface="Calibri"/>
                        <a:ea typeface="Times New Roman"/>
                        <a:cs typeface="Times New Roman"/>
                      </a:endParaRPr>
                    </a:p>
                  </a:txBody>
                  <a:tcPr marL="38612" marR="38612" marT="0" marB="0" anchor="ctr">
                    <a:lnL w="12700" cap="flat" cmpd="sng" algn="ctr">
                      <a:solidFill>
                        <a:schemeClr val="tx1"/>
                      </a:solidFill>
                      <a:prstDash val="solid"/>
                      <a:round/>
                      <a:headEnd type="none" w="med" len="med"/>
                      <a:tailEnd type="none" w="med" len="med"/>
                    </a:lnL>
                  </a:tcPr>
                </a:tc>
                <a:tc>
                  <a:txBody>
                    <a:bodyPr/>
                    <a:lstStyle/>
                    <a:p>
                      <a:pPr algn="l">
                        <a:lnSpc>
                          <a:spcPct val="115000"/>
                        </a:lnSpc>
                        <a:spcAft>
                          <a:spcPts val="0"/>
                        </a:spcAft>
                      </a:pPr>
                      <a:r>
                        <a:rPr lang="en-US" sz="1400" dirty="0">
                          <a:effectLst/>
                        </a:rPr>
                        <a:t>Sewerage system coverage</a:t>
                      </a:r>
                      <a:endParaRPr lang="en-IN" sz="1400" dirty="0">
                        <a:effectLst/>
                        <a:latin typeface="Calibri"/>
                        <a:ea typeface="Times New Roman"/>
                        <a:cs typeface="Times New Roman"/>
                      </a:endParaRPr>
                    </a:p>
                  </a:txBody>
                  <a:tcPr marL="38612" marR="38612" marT="0" marB="0" anchor="ctr"/>
                </a:tc>
                <a:tc>
                  <a:txBody>
                    <a:bodyPr/>
                    <a:lstStyle/>
                    <a:p>
                      <a:pPr algn="ctr">
                        <a:lnSpc>
                          <a:spcPct val="115000"/>
                        </a:lnSpc>
                        <a:spcAft>
                          <a:spcPts val="0"/>
                        </a:spcAft>
                      </a:pPr>
                      <a:r>
                        <a:rPr lang="en-US" sz="1400">
                          <a:effectLst/>
                        </a:rPr>
                        <a:t> </a:t>
                      </a:r>
                      <a:endParaRPr lang="en-IN" sz="1400">
                        <a:effectLst/>
                        <a:latin typeface="Calibri"/>
                        <a:ea typeface="Times New Roman"/>
                        <a:cs typeface="Times New Roman"/>
                      </a:endParaRPr>
                    </a:p>
                  </a:txBody>
                  <a:tcPr marL="38612" marR="38612" marT="0" marB="0" anchor="ctr"/>
                </a:tc>
                <a:tc>
                  <a:txBody>
                    <a:bodyPr/>
                    <a:lstStyle/>
                    <a:p>
                      <a:pPr algn="ctr">
                        <a:lnSpc>
                          <a:spcPct val="115000"/>
                        </a:lnSpc>
                        <a:spcAft>
                          <a:spcPts val="0"/>
                        </a:spcAft>
                      </a:pPr>
                      <a:r>
                        <a:rPr lang="en-US" sz="1400">
                          <a:effectLst/>
                        </a:rPr>
                        <a:t> </a:t>
                      </a:r>
                      <a:endParaRPr lang="en-IN" sz="1400">
                        <a:effectLst/>
                        <a:latin typeface="Calibri"/>
                        <a:ea typeface="Times New Roman"/>
                        <a:cs typeface="Times New Roman"/>
                      </a:endParaRPr>
                    </a:p>
                  </a:txBody>
                  <a:tcPr marL="38612" marR="38612" marT="0" marB="0" anchor="ctr"/>
                </a:tc>
                <a:tc>
                  <a:txBody>
                    <a:bodyPr/>
                    <a:lstStyle/>
                    <a:p>
                      <a:pPr algn="ctr">
                        <a:lnSpc>
                          <a:spcPct val="115000"/>
                        </a:lnSpc>
                        <a:spcAft>
                          <a:spcPts val="0"/>
                        </a:spcAft>
                      </a:pPr>
                      <a:r>
                        <a:rPr lang="en-US" sz="1400">
                          <a:effectLst/>
                          <a:sym typeface="Wingdings"/>
                        </a:rPr>
                        <a:t></a:t>
                      </a:r>
                      <a:endParaRPr lang="en-IN" sz="1400">
                        <a:effectLst/>
                        <a:latin typeface="Calibri"/>
                        <a:ea typeface="Times New Roman"/>
                        <a:cs typeface="Times New Roman"/>
                      </a:endParaRPr>
                    </a:p>
                  </a:txBody>
                  <a:tcPr marL="38612" marR="38612" marT="0" marB="0" anchor="ctr"/>
                </a:tc>
                <a:tc>
                  <a:txBody>
                    <a:bodyPr/>
                    <a:lstStyle/>
                    <a:p>
                      <a:pPr algn="l">
                        <a:lnSpc>
                          <a:spcPct val="115000"/>
                        </a:lnSpc>
                        <a:spcAft>
                          <a:spcPts val="0"/>
                        </a:spcAft>
                      </a:pPr>
                      <a:r>
                        <a:rPr lang="en-US" sz="1400" dirty="0">
                          <a:effectLst/>
                        </a:rPr>
                        <a:t>85%</a:t>
                      </a:r>
                      <a:endParaRPr lang="en-IN" sz="1400" dirty="0">
                        <a:effectLst/>
                        <a:latin typeface="Calibri"/>
                        <a:ea typeface="Times New Roman"/>
                        <a:cs typeface="Times New Roman"/>
                      </a:endParaRPr>
                    </a:p>
                  </a:txBody>
                  <a:tcPr marL="38612" marR="38612" marT="0" marB="0" anchor="ctr">
                    <a:lnR w="12700" cap="flat" cmpd="sng" algn="ctr">
                      <a:solidFill>
                        <a:schemeClr val="tx1"/>
                      </a:solidFill>
                      <a:prstDash val="solid"/>
                      <a:round/>
                      <a:headEnd type="none" w="med" len="med"/>
                      <a:tailEnd type="none" w="med" len="med"/>
                    </a:lnR>
                  </a:tcPr>
                </a:tc>
              </a:tr>
              <a:tr h="445955">
                <a:tc>
                  <a:txBody>
                    <a:bodyPr/>
                    <a:lstStyle/>
                    <a:p>
                      <a:pPr algn="l">
                        <a:lnSpc>
                          <a:spcPct val="115000"/>
                        </a:lnSpc>
                        <a:spcAft>
                          <a:spcPts val="0"/>
                        </a:spcAft>
                      </a:pPr>
                      <a:r>
                        <a:rPr lang="en-US" sz="1400">
                          <a:effectLst/>
                        </a:rPr>
                        <a:t>2.3</a:t>
                      </a:r>
                      <a:endParaRPr lang="en-IN" sz="1400">
                        <a:effectLst/>
                        <a:latin typeface="Calibri"/>
                        <a:ea typeface="Times New Roman"/>
                        <a:cs typeface="Times New Roman"/>
                      </a:endParaRPr>
                    </a:p>
                  </a:txBody>
                  <a:tcPr marL="38612" marR="38612" marT="0" marB="0" anchor="ctr">
                    <a:lnL w="12700" cap="flat" cmpd="sng" algn="ctr">
                      <a:solidFill>
                        <a:schemeClr val="tx1"/>
                      </a:solidFill>
                      <a:prstDash val="solid"/>
                      <a:round/>
                      <a:headEnd type="none" w="med" len="med"/>
                      <a:tailEnd type="none" w="med" len="med"/>
                    </a:lnL>
                  </a:tcPr>
                </a:tc>
                <a:tc>
                  <a:txBody>
                    <a:bodyPr/>
                    <a:lstStyle/>
                    <a:p>
                      <a:pPr algn="l">
                        <a:lnSpc>
                          <a:spcPct val="115000"/>
                        </a:lnSpc>
                        <a:spcAft>
                          <a:spcPts val="0"/>
                        </a:spcAft>
                      </a:pPr>
                      <a:r>
                        <a:rPr lang="en-US" sz="1400" dirty="0">
                          <a:effectLst/>
                        </a:rPr>
                        <a:t>Solid waste management system coverage</a:t>
                      </a:r>
                      <a:endParaRPr lang="en-IN" sz="1400" dirty="0">
                        <a:effectLst/>
                        <a:latin typeface="Calibri"/>
                        <a:ea typeface="Times New Roman"/>
                        <a:cs typeface="Times New Roman"/>
                      </a:endParaRPr>
                    </a:p>
                  </a:txBody>
                  <a:tcPr marL="38612" marR="38612" marT="0" marB="0" anchor="ctr"/>
                </a:tc>
                <a:tc>
                  <a:txBody>
                    <a:bodyPr/>
                    <a:lstStyle/>
                    <a:p>
                      <a:pPr algn="ctr">
                        <a:lnSpc>
                          <a:spcPct val="115000"/>
                        </a:lnSpc>
                        <a:spcAft>
                          <a:spcPts val="0"/>
                        </a:spcAft>
                      </a:pPr>
                      <a:r>
                        <a:rPr lang="en-US" sz="1400">
                          <a:effectLst/>
                          <a:sym typeface="Wingdings"/>
                        </a:rPr>
                        <a:t></a:t>
                      </a:r>
                      <a:endParaRPr lang="en-IN" sz="1400">
                        <a:effectLst/>
                        <a:latin typeface="Calibri"/>
                        <a:ea typeface="Times New Roman"/>
                        <a:cs typeface="Times New Roman"/>
                      </a:endParaRPr>
                    </a:p>
                  </a:txBody>
                  <a:tcPr marL="38612" marR="38612" marT="0" marB="0" anchor="ctr"/>
                </a:tc>
                <a:tc>
                  <a:txBody>
                    <a:bodyPr/>
                    <a:lstStyle/>
                    <a:p>
                      <a:pPr algn="ctr">
                        <a:lnSpc>
                          <a:spcPct val="115000"/>
                        </a:lnSpc>
                        <a:spcAft>
                          <a:spcPts val="0"/>
                        </a:spcAft>
                      </a:pPr>
                      <a:r>
                        <a:rPr lang="en-US" sz="1400">
                          <a:effectLst/>
                        </a:rPr>
                        <a:t> </a:t>
                      </a:r>
                      <a:endParaRPr lang="en-IN" sz="1400">
                        <a:effectLst/>
                        <a:latin typeface="Calibri"/>
                        <a:ea typeface="Times New Roman"/>
                        <a:cs typeface="Times New Roman"/>
                      </a:endParaRPr>
                    </a:p>
                  </a:txBody>
                  <a:tcPr marL="38612" marR="38612" marT="0" marB="0" anchor="ctr"/>
                </a:tc>
                <a:tc>
                  <a:txBody>
                    <a:bodyPr/>
                    <a:lstStyle/>
                    <a:p>
                      <a:pPr algn="ctr">
                        <a:lnSpc>
                          <a:spcPct val="115000"/>
                        </a:lnSpc>
                        <a:spcAft>
                          <a:spcPts val="0"/>
                        </a:spcAft>
                      </a:pPr>
                      <a:r>
                        <a:rPr lang="en-US" sz="1400">
                          <a:effectLst/>
                        </a:rPr>
                        <a:t> </a:t>
                      </a:r>
                      <a:endParaRPr lang="en-IN" sz="1400">
                        <a:effectLst/>
                        <a:latin typeface="Calibri"/>
                        <a:ea typeface="Times New Roman"/>
                        <a:cs typeface="Times New Roman"/>
                      </a:endParaRPr>
                    </a:p>
                  </a:txBody>
                  <a:tcPr marL="38612" marR="38612" marT="0" marB="0" anchor="ctr"/>
                </a:tc>
                <a:tc>
                  <a:txBody>
                    <a:bodyPr/>
                    <a:lstStyle/>
                    <a:p>
                      <a:pPr algn="l">
                        <a:lnSpc>
                          <a:spcPct val="115000"/>
                        </a:lnSpc>
                        <a:spcAft>
                          <a:spcPts val="0"/>
                        </a:spcAft>
                      </a:pPr>
                      <a:r>
                        <a:rPr lang="en-US" sz="1400">
                          <a:effectLst/>
                        </a:rPr>
                        <a:t>100%</a:t>
                      </a:r>
                      <a:endParaRPr lang="en-IN" sz="1400">
                        <a:effectLst/>
                        <a:latin typeface="Calibri"/>
                        <a:ea typeface="Times New Roman"/>
                        <a:cs typeface="Times New Roman"/>
                      </a:endParaRPr>
                    </a:p>
                  </a:txBody>
                  <a:tcPr marL="38612" marR="38612" marT="0" marB="0" anchor="ctr">
                    <a:lnR w="12700" cap="flat" cmpd="sng" algn="ctr">
                      <a:solidFill>
                        <a:schemeClr val="tx1"/>
                      </a:solidFill>
                      <a:prstDash val="solid"/>
                      <a:round/>
                      <a:headEnd type="none" w="med" len="med"/>
                      <a:tailEnd type="none" w="med" len="med"/>
                    </a:lnR>
                  </a:tcPr>
                </a:tc>
              </a:tr>
              <a:tr h="445955">
                <a:tc>
                  <a:txBody>
                    <a:bodyPr/>
                    <a:lstStyle/>
                    <a:p>
                      <a:pPr algn="l">
                        <a:lnSpc>
                          <a:spcPct val="115000"/>
                        </a:lnSpc>
                        <a:spcAft>
                          <a:spcPts val="0"/>
                        </a:spcAft>
                      </a:pPr>
                      <a:r>
                        <a:rPr lang="en-US" sz="1400">
                          <a:effectLst/>
                        </a:rPr>
                        <a:t>2.4</a:t>
                      </a:r>
                      <a:endParaRPr lang="en-IN" sz="1400">
                        <a:effectLst/>
                        <a:latin typeface="Calibri"/>
                        <a:ea typeface="Times New Roman"/>
                        <a:cs typeface="Times New Roman"/>
                      </a:endParaRPr>
                    </a:p>
                  </a:txBody>
                  <a:tcPr marL="38612" marR="38612" marT="0" marB="0" anchor="ctr">
                    <a:lnL w="12700" cap="flat" cmpd="sng" algn="ctr">
                      <a:solidFill>
                        <a:schemeClr val="tx1"/>
                      </a:solidFill>
                      <a:prstDash val="solid"/>
                      <a:round/>
                      <a:headEnd type="none" w="med" len="med"/>
                      <a:tailEnd type="none" w="med" len="med"/>
                    </a:lnL>
                  </a:tcPr>
                </a:tc>
                <a:tc>
                  <a:txBody>
                    <a:bodyPr/>
                    <a:lstStyle/>
                    <a:p>
                      <a:pPr algn="l">
                        <a:lnSpc>
                          <a:spcPct val="115000"/>
                        </a:lnSpc>
                        <a:spcAft>
                          <a:spcPts val="0"/>
                        </a:spcAft>
                      </a:pPr>
                      <a:r>
                        <a:rPr lang="en-US" sz="1400" dirty="0">
                          <a:effectLst/>
                        </a:rPr>
                        <a:t>Drainage ( coverage &amp; water logging incidences)</a:t>
                      </a:r>
                      <a:endParaRPr lang="en-IN" sz="1400" dirty="0">
                        <a:effectLst/>
                        <a:latin typeface="Calibri"/>
                        <a:ea typeface="Times New Roman"/>
                        <a:cs typeface="Times New Roman"/>
                      </a:endParaRPr>
                    </a:p>
                  </a:txBody>
                  <a:tcPr marL="38612" marR="38612" marT="0" marB="0" anchor="ctr"/>
                </a:tc>
                <a:tc>
                  <a:txBody>
                    <a:bodyPr/>
                    <a:lstStyle/>
                    <a:p>
                      <a:pPr algn="ctr">
                        <a:lnSpc>
                          <a:spcPct val="115000"/>
                        </a:lnSpc>
                        <a:spcAft>
                          <a:spcPts val="0"/>
                        </a:spcAft>
                      </a:pPr>
                      <a:r>
                        <a:rPr lang="en-US" sz="1400" dirty="0">
                          <a:effectLst/>
                        </a:rPr>
                        <a:t> </a:t>
                      </a:r>
                      <a:endParaRPr lang="en-IN" sz="1400" dirty="0">
                        <a:effectLst/>
                        <a:latin typeface="Calibri"/>
                        <a:ea typeface="Times New Roman"/>
                        <a:cs typeface="Times New Roman"/>
                      </a:endParaRPr>
                    </a:p>
                  </a:txBody>
                  <a:tcPr marL="38612" marR="38612" marT="0" marB="0" anchor="ctr"/>
                </a:tc>
                <a:tc>
                  <a:txBody>
                    <a:bodyPr/>
                    <a:lstStyle/>
                    <a:p>
                      <a:pPr algn="ctr">
                        <a:lnSpc>
                          <a:spcPct val="115000"/>
                        </a:lnSpc>
                        <a:spcAft>
                          <a:spcPts val="0"/>
                        </a:spcAft>
                      </a:pPr>
                      <a:r>
                        <a:rPr lang="en-US" sz="1400" dirty="0">
                          <a:effectLst/>
                        </a:rPr>
                        <a:t> </a:t>
                      </a:r>
                      <a:endParaRPr lang="en-IN" sz="1400" dirty="0">
                        <a:effectLst/>
                        <a:latin typeface="Calibri"/>
                        <a:ea typeface="Times New Roman"/>
                        <a:cs typeface="Times New Roman"/>
                      </a:endParaRPr>
                    </a:p>
                  </a:txBody>
                  <a:tcPr marL="38612" marR="38612" marT="0" marB="0" anchor="ctr"/>
                </a:tc>
                <a:tc>
                  <a:txBody>
                    <a:bodyPr/>
                    <a:lstStyle/>
                    <a:p>
                      <a:pPr algn="ctr">
                        <a:lnSpc>
                          <a:spcPct val="115000"/>
                        </a:lnSpc>
                        <a:spcAft>
                          <a:spcPts val="0"/>
                        </a:spcAft>
                      </a:pPr>
                      <a:r>
                        <a:rPr lang="en-US" sz="1400">
                          <a:effectLst/>
                          <a:sym typeface="Wingdings"/>
                        </a:rPr>
                        <a:t></a:t>
                      </a:r>
                      <a:endParaRPr lang="en-IN" sz="1400">
                        <a:effectLst/>
                        <a:latin typeface="Calibri"/>
                        <a:ea typeface="Times New Roman"/>
                        <a:cs typeface="Times New Roman"/>
                      </a:endParaRPr>
                    </a:p>
                  </a:txBody>
                  <a:tcPr marL="38612" marR="38612" marT="0" marB="0" anchor="ctr"/>
                </a:tc>
                <a:tc>
                  <a:txBody>
                    <a:bodyPr/>
                    <a:lstStyle/>
                    <a:p>
                      <a:pPr algn="l">
                        <a:lnSpc>
                          <a:spcPct val="115000"/>
                        </a:lnSpc>
                        <a:spcAft>
                          <a:spcPts val="0"/>
                        </a:spcAft>
                      </a:pPr>
                      <a:r>
                        <a:rPr lang="en-US" sz="1400" dirty="0">
                          <a:effectLst/>
                        </a:rPr>
                        <a:t>32% of  storm water drain coverage</a:t>
                      </a:r>
                      <a:endParaRPr lang="en-IN" sz="1400" dirty="0">
                        <a:effectLst/>
                        <a:latin typeface="Calibri"/>
                        <a:ea typeface="Times New Roman"/>
                        <a:cs typeface="Times New Roman"/>
                      </a:endParaRPr>
                    </a:p>
                  </a:txBody>
                  <a:tcPr marL="38612" marR="38612" marT="0" marB="0" anchor="ctr">
                    <a:lnR w="12700" cap="flat" cmpd="sng" algn="ctr">
                      <a:solidFill>
                        <a:schemeClr val="tx1"/>
                      </a:solidFill>
                      <a:prstDash val="solid"/>
                      <a:round/>
                      <a:headEnd type="none" w="med" len="med"/>
                      <a:tailEnd type="none" w="med" len="med"/>
                    </a:lnR>
                  </a:tcPr>
                </a:tc>
              </a:tr>
              <a:tr h="216427">
                <a:tc>
                  <a:txBody>
                    <a:bodyPr/>
                    <a:lstStyle/>
                    <a:p>
                      <a:pPr algn="l">
                        <a:lnSpc>
                          <a:spcPct val="115000"/>
                        </a:lnSpc>
                        <a:spcAft>
                          <a:spcPts val="0"/>
                        </a:spcAft>
                      </a:pPr>
                      <a:r>
                        <a:rPr lang="en-US" sz="1400" b="1" dirty="0">
                          <a:solidFill>
                            <a:schemeClr val="tx1"/>
                          </a:solidFill>
                          <a:effectLst/>
                        </a:rPr>
                        <a:t>3</a:t>
                      </a:r>
                      <a:endParaRPr lang="en-IN" sz="1400" b="1" dirty="0">
                        <a:solidFill>
                          <a:schemeClr val="tx1"/>
                        </a:solidFill>
                        <a:effectLst/>
                        <a:latin typeface="Calibri"/>
                        <a:ea typeface="Times New Roman"/>
                        <a:cs typeface="Times New Roman"/>
                      </a:endParaRPr>
                    </a:p>
                  </a:txBody>
                  <a:tcPr marL="38612" marR="38612" marT="0" marB="0" anchor="ctr">
                    <a:lnL w="12700" cap="flat" cmpd="sng" algn="ctr">
                      <a:solidFill>
                        <a:schemeClr val="tx1"/>
                      </a:solidFill>
                      <a:prstDash val="solid"/>
                      <a:round/>
                      <a:headEnd type="none" w="med" len="med"/>
                      <a:tailEnd type="none" w="med" len="med"/>
                    </a:lnL>
                    <a:solidFill>
                      <a:schemeClr val="accent3">
                        <a:lumMod val="40000"/>
                        <a:lumOff val="60000"/>
                      </a:schemeClr>
                    </a:solidFill>
                  </a:tcPr>
                </a:tc>
                <a:tc gridSpan="5">
                  <a:txBody>
                    <a:bodyPr/>
                    <a:lstStyle/>
                    <a:p>
                      <a:pPr algn="l">
                        <a:lnSpc>
                          <a:spcPct val="115000"/>
                        </a:lnSpc>
                        <a:spcAft>
                          <a:spcPts val="0"/>
                        </a:spcAft>
                      </a:pPr>
                      <a:r>
                        <a:rPr lang="en-US" sz="1400" b="1" dirty="0">
                          <a:effectLst/>
                        </a:rPr>
                        <a:t>Governance and Institutional Framework</a:t>
                      </a:r>
                      <a:endParaRPr lang="en-IN" sz="1400" b="1" dirty="0">
                        <a:effectLst/>
                        <a:latin typeface="Calibri"/>
                        <a:ea typeface="Times New Roman"/>
                        <a:cs typeface="Times New Roman"/>
                      </a:endParaRPr>
                    </a:p>
                  </a:txBody>
                  <a:tcPr marL="38612" marR="38612" marT="0" marB="0" anchor="ctr">
                    <a:lnR w="12700" cap="flat" cmpd="sng" algn="ctr">
                      <a:solidFill>
                        <a:schemeClr val="tx1"/>
                      </a:solidFill>
                      <a:prstDash val="solid"/>
                      <a:round/>
                      <a:headEnd type="none" w="med" len="med"/>
                      <a:tailEnd type="none" w="med" len="med"/>
                    </a:lnR>
                    <a:solidFill>
                      <a:schemeClr val="accent3">
                        <a:lumMod val="40000"/>
                        <a:lumOff val="60000"/>
                      </a:schemeClr>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445955">
                <a:tc>
                  <a:txBody>
                    <a:bodyPr/>
                    <a:lstStyle/>
                    <a:p>
                      <a:pPr algn="l">
                        <a:lnSpc>
                          <a:spcPct val="115000"/>
                        </a:lnSpc>
                        <a:spcAft>
                          <a:spcPts val="0"/>
                        </a:spcAft>
                      </a:pPr>
                      <a:r>
                        <a:rPr lang="en-US" sz="1400">
                          <a:effectLst/>
                        </a:rPr>
                        <a:t>3.1</a:t>
                      </a:r>
                      <a:endParaRPr lang="en-IN" sz="1400">
                        <a:effectLst/>
                        <a:latin typeface="Calibri"/>
                        <a:ea typeface="Times New Roman"/>
                        <a:cs typeface="Times New Roman"/>
                      </a:endParaRPr>
                    </a:p>
                  </a:txBody>
                  <a:tcPr marL="38612" marR="38612" marT="0" marB="0" anchor="ctr">
                    <a:lnL w="12700" cap="flat" cmpd="sng" algn="ctr">
                      <a:solidFill>
                        <a:schemeClr val="tx1"/>
                      </a:solidFill>
                      <a:prstDash val="solid"/>
                      <a:round/>
                      <a:headEnd type="none" w="med" len="med"/>
                      <a:tailEnd type="none" w="med" len="med"/>
                    </a:lnL>
                  </a:tcPr>
                </a:tc>
                <a:tc>
                  <a:txBody>
                    <a:bodyPr/>
                    <a:lstStyle/>
                    <a:p>
                      <a:pPr algn="l">
                        <a:lnSpc>
                          <a:spcPct val="115000"/>
                        </a:lnSpc>
                        <a:spcAft>
                          <a:spcPts val="0"/>
                        </a:spcAft>
                      </a:pPr>
                      <a:r>
                        <a:rPr lang="en-US" sz="1400">
                          <a:effectLst/>
                        </a:rPr>
                        <a:t>Disaster response system</a:t>
                      </a:r>
                      <a:endParaRPr lang="en-IN" sz="1400">
                        <a:effectLst/>
                        <a:latin typeface="Calibri"/>
                        <a:ea typeface="Times New Roman"/>
                        <a:cs typeface="Times New Roman"/>
                      </a:endParaRPr>
                    </a:p>
                  </a:txBody>
                  <a:tcPr marL="38612" marR="38612" marT="0" marB="0" anchor="ctr"/>
                </a:tc>
                <a:tc>
                  <a:txBody>
                    <a:bodyPr/>
                    <a:lstStyle/>
                    <a:p>
                      <a:pPr algn="ctr">
                        <a:lnSpc>
                          <a:spcPct val="115000"/>
                        </a:lnSpc>
                        <a:spcAft>
                          <a:spcPts val="0"/>
                        </a:spcAft>
                      </a:pPr>
                      <a:r>
                        <a:rPr lang="en-US" sz="1400">
                          <a:effectLst/>
                          <a:sym typeface="Wingdings"/>
                        </a:rPr>
                        <a:t></a:t>
                      </a:r>
                      <a:endParaRPr lang="en-IN" sz="1400">
                        <a:effectLst/>
                        <a:latin typeface="Calibri"/>
                        <a:ea typeface="Times New Roman"/>
                        <a:cs typeface="Times New Roman"/>
                      </a:endParaRPr>
                    </a:p>
                  </a:txBody>
                  <a:tcPr marL="38612" marR="38612" marT="0" marB="0" anchor="ctr"/>
                </a:tc>
                <a:tc>
                  <a:txBody>
                    <a:bodyPr/>
                    <a:lstStyle/>
                    <a:p>
                      <a:pPr algn="ctr">
                        <a:lnSpc>
                          <a:spcPct val="115000"/>
                        </a:lnSpc>
                        <a:spcAft>
                          <a:spcPts val="0"/>
                        </a:spcAft>
                      </a:pPr>
                      <a:r>
                        <a:rPr lang="en-US" sz="1400">
                          <a:effectLst/>
                        </a:rPr>
                        <a:t> </a:t>
                      </a:r>
                      <a:endParaRPr lang="en-IN" sz="1400">
                        <a:effectLst/>
                        <a:latin typeface="Calibri"/>
                        <a:ea typeface="Times New Roman"/>
                        <a:cs typeface="Times New Roman"/>
                      </a:endParaRPr>
                    </a:p>
                  </a:txBody>
                  <a:tcPr marL="38612" marR="38612" marT="0" marB="0" anchor="ctr"/>
                </a:tc>
                <a:tc>
                  <a:txBody>
                    <a:bodyPr/>
                    <a:lstStyle/>
                    <a:p>
                      <a:pPr algn="ctr">
                        <a:lnSpc>
                          <a:spcPct val="115000"/>
                        </a:lnSpc>
                        <a:spcAft>
                          <a:spcPts val="0"/>
                        </a:spcAft>
                      </a:pPr>
                      <a:r>
                        <a:rPr lang="en-US" sz="1400">
                          <a:effectLst/>
                        </a:rPr>
                        <a:t> </a:t>
                      </a:r>
                      <a:endParaRPr lang="en-IN" sz="1400">
                        <a:effectLst/>
                        <a:latin typeface="Calibri"/>
                        <a:ea typeface="Times New Roman"/>
                        <a:cs typeface="Times New Roman"/>
                      </a:endParaRPr>
                    </a:p>
                  </a:txBody>
                  <a:tcPr marL="38612" marR="38612" marT="0" marB="0" anchor="ctr"/>
                </a:tc>
                <a:tc>
                  <a:txBody>
                    <a:bodyPr/>
                    <a:lstStyle/>
                    <a:p>
                      <a:pPr algn="l">
                        <a:lnSpc>
                          <a:spcPct val="115000"/>
                        </a:lnSpc>
                        <a:spcAft>
                          <a:spcPts val="0"/>
                        </a:spcAft>
                      </a:pPr>
                      <a:r>
                        <a:rPr lang="en-US" sz="1400">
                          <a:effectLst/>
                        </a:rPr>
                        <a:t>State Emergency Operation Centre present</a:t>
                      </a:r>
                      <a:endParaRPr lang="en-IN" sz="1400">
                        <a:effectLst/>
                        <a:latin typeface="Calibri"/>
                        <a:ea typeface="Times New Roman"/>
                        <a:cs typeface="Times New Roman"/>
                      </a:endParaRPr>
                    </a:p>
                  </a:txBody>
                  <a:tcPr marL="38612" marR="38612" marT="0" marB="0" anchor="ctr">
                    <a:lnR w="12700" cap="flat" cmpd="sng" algn="ctr">
                      <a:solidFill>
                        <a:schemeClr val="tx1"/>
                      </a:solidFill>
                      <a:prstDash val="solid"/>
                      <a:round/>
                      <a:headEnd type="none" w="med" len="med"/>
                      <a:tailEnd type="none" w="med" len="med"/>
                    </a:lnR>
                  </a:tcPr>
                </a:tc>
              </a:tr>
              <a:tr h="445955">
                <a:tc>
                  <a:txBody>
                    <a:bodyPr/>
                    <a:lstStyle/>
                    <a:p>
                      <a:pPr algn="l">
                        <a:lnSpc>
                          <a:spcPct val="115000"/>
                        </a:lnSpc>
                        <a:spcAft>
                          <a:spcPts val="0"/>
                        </a:spcAft>
                      </a:pPr>
                      <a:r>
                        <a:rPr lang="en-US" sz="1400">
                          <a:effectLst/>
                        </a:rPr>
                        <a:t>3.2</a:t>
                      </a:r>
                      <a:endParaRPr lang="en-IN" sz="1400">
                        <a:effectLst/>
                        <a:latin typeface="Calibri"/>
                        <a:ea typeface="Times New Roman"/>
                        <a:cs typeface="Times New Roman"/>
                      </a:endParaRPr>
                    </a:p>
                  </a:txBody>
                  <a:tcPr marL="38612" marR="38612" marT="0" marB="0" anchor="ctr">
                    <a:lnL w="12700" cap="flat" cmpd="sng" algn="ctr">
                      <a:solidFill>
                        <a:schemeClr val="tx1"/>
                      </a:solidFill>
                      <a:prstDash val="solid"/>
                      <a:round/>
                      <a:headEnd type="none" w="med" len="med"/>
                      <a:tailEnd type="none" w="med" len="med"/>
                    </a:lnL>
                  </a:tcPr>
                </a:tc>
                <a:tc>
                  <a:txBody>
                    <a:bodyPr/>
                    <a:lstStyle/>
                    <a:p>
                      <a:pPr algn="l">
                        <a:lnSpc>
                          <a:spcPct val="115000"/>
                        </a:lnSpc>
                        <a:spcAft>
                          <a:spcPts val="0"/>
                        </a:spcAft>
                      </a:pPr>
                      <a:r>
                        <a:rPr lang="en-US" sz="1400">
                          <a:effectLst/>
                        </a:rPr>
                        <a:t>City Disaster Management department</a:t>
                      </a:r>
                      <a:endParaRPr lang="en-IN" sz="1400">
                        <a:effectLst/>
                        <a:latin typeface="Calibri"/>
                        <a:ea typeface="Times New Roman"/>
                        <a:cs typeface="Times New Roman"/>
                      </a:endParaRPr>
                    </a:p>
                  </a:txBody>
                  <a:tcPr marL="38612" marR="38612" marT="0" marB="0" anchor="ctr"/>
                </a:tc>
                <a:tc>
                  <a:txBody>
                    <a:bodyPr/>
                    <a:lstStyle/>
                    <a:p>
                      <a:pPr algn="ctr">
                        <a:lnSpc>
                          <a:spcPct val="115000"/>
                        </a:lnSpc>
                        <a:spcAft>
                          <a:spcPts val="0"/>
                        </a:spcAft>
                      </a:pPr>
                      <a:r>
                        <a:rPr lang="en-US" sz="1400">
                          <a:effectLst/>
                          <a:sym typeface="Wingdings"/>
                        </a:rPr>
                        <a:t></a:t>
                      </a:r>
                      <a:endParaRPr lang="en-IN" sz="1400">
                        <a:effectLst/>
                        <a:latin typeface="Calibri"/>
                        <a:ea typeface="Times New Roman"/>
                        <a:cs typeface="Times New Roman"/>
                      </a:endParaRPr>
                    </a:p>
                  </a:txBody>
                  <a:tcPr marL="38612" marR="38612" marT="0" marB="0" anchor="ctr"/>
                </a:tc>
                <a:tc>
                  <a:txBody>
                    <a:bodyPr/>
                    <a:lstStyle/>
                    <a:p>
                      <a:pPr algn="ctr">
                        <a:lnSpc>
                          <a:spcPct val="115000"/>
                        </a:lnSpc>
                        <a:spcAft>
                          <a:spcPts val="0"/>
                        </a:spcAft>
                      </a:pPr>
                      <a:r>
                        <a:rPr lang="en-US" sz="1400">
                          <a:effectLst/>
                        </a:rPr>
                        <a:t> </a:t>
                      </a:r>
                      <a:endParaRPr lang="en-IN" sz="1400">
                        <a:effectLst/>
                        <a:latin typeface="Calibri"/>
                        <a:ea typeface="Times New Roman"/>
                        <a:cs typeface="Times New Roman"/>
                      </a:endParaRPr>
                    </a:p>
                  </a:txBody>
                  <a:tcPr marL="38612" marR="38612" marT="0" marB="0" anchor="ctr"/>
                </a:tc>
                <a:tc>
                  <a:txBody>
                    <a:bodyPr/>
                    <a:lstStyle/>
                    <a:p>
                      <a:pPr algn="ctr">
                        <a:lnSpc>
                          <a:spcPct val="115000"/>
                        </a:lnSpc>
                        <a:spcAft>
                          <a:spcPts val="0"/>
                        </a:spcAft>
                      </a:pPr>
                      <a:r>
                        <a:rPr lang="en-US" sz="1400">
                          <a:effectLst/>
                        </a:rPr>
                        <a:t> </a:t>
                      </a:r>
                      <a:endParaRPr lang="en-IN" sz="1400">
                        <a:effectLst/>
                        <a:latin typeface="Calibri"/>
                        <a:ea typeface="Times New Roman"/>
                        <a:cs typeface="Times New Roman"/>
                      </a:endParaRPr>
                    </a:p>
                  </a:txBody>
                  <a:tcPr marL="38612" marR="38612" marT="0" marB="0" anchor="ctr"/>
                </a:tc>
                <a:tc>
                  <a:txBody>
                    <a:bodyPr/>
                    <a:lstStyle/>
                    <a:p>
                      <a:pPr algn="l">
                        <a:lnSpc>
                          <a:spcPct val="115000"/>
                        </a:lnSpc>
                        <a:spcAft>
                          <a:spcPts val="0"/>
                        </a:spcAft>
                      </a:pPr>
                      <a:r>
                        <a:rPr lang="en-US" sz="1400">
                          <a:effectLst/>
                        </a:rPr>
                        <a:t>Structure in place with assigned responsibilities</a:t>
                      </a:r>
                      <a:endParaRPr lang="en-IN" sz="1400">
                        <a:effectLst/>
                        <a:latin typeface="Calibri"/>
                        <a:ea typeface="Times New Roman"/>
                        <a:cs typeface="Times New Roman"/>
                      </a:endParaRPr>
                    </a:p>
                  </a:txBody>
                  <a:tcPr marL="38612" marR="38612" marT="0" marB="0" anchor="ctr">
                    <a:lnR w="12700" cap="flat" cmpd="sng" algn="ctr">
                      <a:solidFill>
                        <a:schemeClr val="tx1"/>
                      </a:solidFill>
                      <a:prstDash val="solid"/>
                      <a:round/>
                      <a:headEnd type="none" w="med" len="med"/>
                      <a:tailEnd type="none" w="med" len="med"/>
                    </a:lnR>
                  </a:tcPr>
                </a:tc>
              </a:tr>
              <a:tr h="445955">
                <a:tc>
                  <a:txBody>
                    <a:bodyPr/>
                    <a:lstStyle/>
                    <a:p>
                      <a:pPr algn="l">
                        <a:lnSpc>
                          <a:spcPct val="115000"/>
                        </a:lnSpc>
                        <a:spcAft>
                          <a:spcPts val="0"/>
                        </a:spcAft>
                      </a:pPr>
                      <a:r>
                        <a:rPr lang="en-US" sz="1400">
                          <a:effectLst/>
                        </a:rPr>
                        <a:t>3.3</a:t>
                      </a:r>
                      <a:endParaRPr lang="en-IN" sz="1400">
                        <a:effectLst/>
                        <a:latin typeface="Calibri"/>
                        <a:ea typeface="Times New Roman"/>
                        <a:cs typeface="Times New Roman"/>
                      </a:endParaRPr>
                    </a:p>
                  </a:txBody>
                  <a:tcPr marL="38612" marR="38612" marT="0" marB="0" anchor="ctr">
                    <a:lnL w="12700" cap="flat" cmpd="sng" algn="ctr">
                      <a:solidFill>
                        <a:schemeClr val="tx1"/>
                      </a:solidFill>
                      <a:prstDash val="solid"/>
                      <a:round/>
                      <a:headEnd type="none" w="med" len="med"/>
                      <a:tailEnd type="none" w="med" len="med"/>
                    </a:lnL>
                  </a:tcPr>
                </a:tc>
                <a:tc>
                  <a:txBody>
                    <a:bodyPr/>
                    <a:lstStyle/>
                    <a:p>
                      <a:pPr algn="l">
                        <a:lnSpc>
                          <a:spcPct val="115000"/>
                        </a:lnSpc>
                        <a:spcAft>
                          <a:spcPts val="0"/>
                        </a:spcAft>
                      </a:pPr>
                      <a:r>
                        <a:rPr lang="en-US" sz="1400" dirty="0">
                          <a:effectLst/>
                        </a:rPr>
                        <a:t>Dedicated persons to handle and update DRR data</a:t>
                      </a:r>
                      <a:endParaRPr lang="en-IN" sz="1400" dirty="0">
                        <a:effectLst/>
                        <a:latin typeface="Calibri"/>
                        <a:ea typeface="Times New Roman"/>
                        <a:cs typeface="Times New Roman"/>
                      </a:endParaRPr>
                    </a:p>
                  </a:txBody>
                  <a:tcPr marL="38612" marR="38612" marT="0" marB="0" anchor="ctr"/>
                </a:tc>
                <a:tc>
                  <a:txBody>
                    <a:bodyPr/>
                    <a:lstStyle/>
                    <a:p>
                      <a:pPr algn="ctr">
                        <a:lnSpc>
                          <a:spcPct val="115000"/>
                        </a:lnSpc>
                        <a:spcAft>
                          <a:spcPts val="0"/>
                        </a:spcAft>
                      </a:pPr>
                      <a:r>
                        <a:rPr lang="en-US" sz="1400">
                          <a:effectLst/>
                          <a:sym typeface="Wingdings"/>
                        </a:rPr>
                        <a:t></a:t>
                      </a:r>
                      <a:endParaRPr lang="en-IN" sz="1400">
                        <a:effectLst/>
                        <a:latin typeface="Calibri"/>
                        <a:ea typeface="Times New Roman"/>
                        <a:cs typeface="Times New Roman"/>
                      </a:endParaRPr>
                    </a:p>
                  </a:txBody>
                  <a:tcPr marL="38612" marR="38612" marT="0" marB="0" anchor="ctr"/>
                </a:tc>
                <a:tc>
                  <a:txBody>
                    <a:bodyPr/>
                    <a:lstStyle/>
                    <a:p>
                      <a:pPr algn="ctr">
                        <a:lnSpc>
                          <a:spcPct val="115000"/>
                        </a:lnSpc>
                        <a:spcAft>
                          <a:spcPts val="0"/>
                        </a:spcAft>
                      </a:pPr>
                      <a:r>
                        <a:rPr lang="en-US" sz="1400">
                          <a:effectLst/>
                        </a:rPr>
                        <a:t> </a:t>
                      </a:r>
                      <a:endParaRPr lang="en-IN" sz="1400">
                        <a:effectLst/>
                        <a:latin typeface="Calibri"/>
                        <a:ea typeface="Times New Roman"/>
                        <a:cs typeface="Times New Roman"/>
                      </a:endParaRPr>
                    </a:p>
                  </a:txBody>
                  <a:tcPr marL="38612" marR="38612" marT="0" marB="0" anchor="ctr"/>
                </a:tc>
                <a:tc>
                  <a:txBody>
                    <a:bodyPr/>
                    <a:lstStyle/>
                    <a:p>
                      <a:pPr algn="ctr">
                        <a:lnSpc>
                          <a:spcPct val="115000"/>
                        </a:lnSpc>
                        <a:spcAft>
                          <a:spcPts val="0"/>
                        </a:spcAft>
                      </a:pPr>
                      <a:r>
                        <a:rPr lang="en-US" sz="1400">
                          <a:effectLst/>
                        </a:rPr>
                        <a:t> </a:t>
                      </a:r>
                      <a:endParaRPr lang="en-IN" sz="1400">
                        <a:effectLst/>
                        <a:latin typeface="Calibri"/>
                        <a:ea typeface="Times New Roman"/>
                        <a:cs typeface="Times New Roman"/>
                      </a:endParaRPr>
                    </a:p>
                  </a:txBody>
                  <a:tcPr marL="38612" marR="38612" marT="0" marB="0" anchor="ctr"/>
                </a:tc>
                <a:tc>
                  <a:txBody>
                    <a:bodyPr/>
                    <a:lstStyle/>
                    <a:p>
                      <a:pPr algn="l">
                        <a:lnSpc>
                          <a:spcPct val="115000"/>
                        </a:lnSpc>
                        <a:spcAft>
                          <a:spcPts val="0"/>
                        </a:spcAft>
                      </a:pPr>
                      <a:r>
                        <a:rPr lang="en-US" sz="1400">
                          <a:effectLst/>
                        </a:rPr>
                        <a:t>Not mentioned clearly. This affects future prepardness</a:t>
                      </a:r>
                      <a:endParaRPr lang="en-IN" sz="1400">
                        <a:effectLst/>
                        <a:latin typeface="Calibri"/>
                        <a:ea typeface="Times New Roman"/>
                        <a:cs typeface="Times New Roman"/>
                      </a:endParaRPr>
                    </a:p>
                  </a:txBody>
                  <a:tcPr marL="38612" marR="38612" marT="0" marB="0" anchor="ctr">
                    <a:lnR w="12700" cap="flat" cmpd="sng" algn="ctr">
                      <a:solidFill>
                        <a:schemeClr val="tx1"/>
                      </a:solidFill>
                      <a:prstDash val="solid"/>
                      <a:round/>
                      <a:headEnd type="none" w="med" len="med"/>
                      <a:tailEnd type="none" w="med" len="med"/>
                    </a:lnR>
                  </a:tcPr>
                </a:tc>
              </a:tr>
              <a:tr h="445955">
                <a:tc>
                  <a:txBody>
                    <a:bodyPr/>
                    <a:lstStyle/>
                    <a:p>
                      <a:pPr algn="l">
                        <a:lnSpc>
                          <a:spcPct val="115000"/>
                        </a:lnSpc>
                        <a:spcAft>
                          <a:spcPts val="0"/>
                        </a:spcAft>
                      </a:pPr>
                      <a:r>
                        <a:rPr lang="en-US" sz="1400">
                          <a:effectLst/>
                        </a:rPr>
                        <a:t>3.4</a:t>
                      </a:r>
                      <a:endParaRPr lang="en-IN" sz="1400">
                        <a:effectLst/>
                        <a:latin typeface="Calibri"/>
                        <a:ea typeface="Times New Roman"/>
                        <a:cs typeface="Times New Roman"/>
                      </a:endParaRPr>
                    </a:p>
                  </a:txBody>
                  <a:tcPr marL="38612" marR="38612" marT="0" marB="0" anchor="ctr">
                    <a:lnL w="12700" cap="flat" cmpd="sng" algn="ctr">
                      <a:solidFill>
                        <a:schemeClr val="tx1"/>
                      </a:solidFill>
                      <a:prstDash val="solid"/>
                      <a:round/>
                      <a:headEnd type="none" w="med" len="med"/>
                      <a:tailEnd type="none" w="med" len="med"/>
                    </a:lnL>
                  </a:tcPr>
                </a:tc>
                <a:tc>
                  <a:txBody>
                    <a:bodyPr/>
                    <a:lstStyle/>
                    <a:p>
                      <a:pPr algn="l">
                        <a:lnSpc>
                          <a:spcPct val="115000"/>
                        </a:lnSpc>
                        <a:spcAft>
                          <a:spcPts val="0"/>
                        </a:spcAft>
                      </a:pPr>
                      <a:r>
                        <a:rPr lang="en-US" sz="1400">
                          <a:effectLst/>
                        </a:rPr>
                        <a:t>DRR in urban planning</a:t>
                      </a:r>
                      <a:endParaRPr lang="en-IN" sz="1400">
                        <a:effectLst/>
                        <a:latin typeface="Calibri"/>
                        <a:ea typeface="Times New Roman"/>
                        <a:cs typeface="Times New Roman"/>
                      </a:endParaRPr>
                    </a:p>
                  </a:txBody>
                  <a:tcPr marL="38612" marR="38612" marT="0" marB="0" anchor="ctr"/>
                </a:tc>
                <a:tc>
                  <a:txBody>
                    <a:bodyPr/>
                    <a:lstStyle/>
                    <a:p>
                      <a:pPr algn="ctr">
                        <a:lnSpc>
                          <a:spcPct val="115000"/>
                        </a:lnSpc>
                        <a:spcAft>
                          <a:spcPts val="0"/>
                        </a:spcAft>
                      </a:pPr>
                      <a:r>
                        <a:rPr lang="en-US" sz="1400">
                          <a:effectLst/>
                          <a:sym typeface="Wingdings"/>
                        </a:rPr>
                        <a:t></a:t>
                      </a:r>
                      <a:endParaRPr lang="en-IN" sz="1400">
                        <a:effectLst/>
                        <a:latin typeface="Calibri"/>
                        <a:ea typeface="Times New Roman"/>
                        <a:cs typeface="Times New Roman"/>
                      </a:endParaRPr>
                    </a:p>
                  </a:txBody>
                  <a:tcPr marL="38612" marR="38612" marT="0" marB="0" anchor="ctr"/>
                </a:tc>
                <a:tc>
                  <a:txBody>
                    <a:bodyPr/>
                    <a:lstStyle/>
                    <a:p>
                      <a:pPr algn="ctr">
                        <a:lnSpc>
                          <a:spcPct val="115000"/>
                        </a:lnSpc>
                        <a:spcAft>
                          <a:spcPts val="0"/>
                        </a:spcAft>
                      </a:pPr>
                      <a:r>
                        <a:rPr lang="en-US" sz="1400">
                          <a:effectLst/>
                        </a:rPr>
                        <a:t> </a:t>
                      </a:r>
                      <a:endParaRPr lang="en-IN" sz="1400">
                        <a:effectLst/>
                        <a:latin typeface="Calibri"/>
                        <a:ea typeface="Times New Roman"/>
                        <a:cs typeface="Times New Roman"/>
                      </a:endParaRPr>
                    </a:p>
                  </a:txBody>
                  <a:tcPr marL="38612" marR="38612" marT="0" marB="0" anchor="ctr"/>
                </a:tc>
                <a:tc>
                  <a:txBody>
                    <a:bodyPr/>
                    <a:lstStyle/>
                    <a:p>
                      <a:pPr algn="ctr">
                        <a:lnSpc>
                          <a:spcPct val="115000"/>
                        </a:lnSpc>
                        <a:spcAft>
                          <a:spcPts val="0"/>
                        </a:spcAft>
                      </a:pPr>
                      <a:r>
                        <a:rPr lang="en-US" sz="1400">
                          <a:effectLst/>
                        </a:rPr>
                        <a:t> </a:t>
                      </a:r>
                      <a:endParaRPr lang="en-IN" sz="1400">
                        <a:effectLst/>
                        <a:latin typeface="Calibri"/>
                        <a:ea typeface="Times New Roman"/>
                        <a:cs typeface="Times New Roman"/>
                      </a:endParaRPr>
                    </a:p>
                  </a:txBody>
                  <a:tcPr marL="38612" marR="38612" marT="0" marB="0" anchor="ctr"/>
                </a:tc>
                <a:tc>
                  <a:txBody>
                    <a:bodyPr/>
                    <a:lstStyle/>
                    <a:p>
                      <a:pPr algn="l">
                        <a:lnSpc>
                          <a:spcPct val="115000"/>
                        </a:lnSpc>
                        <a:spcAft>
                          <a:spcPts val="0"/>
                        </a:spcAft>
                      </a:pPr>
                      <a:r>
                        <a:rPr lang="en-US" sz="1400">
                          <a:effectLst/>
                        </a:rPr>
                        <a:t>A State Disaster Management Plan is made</a:t>
                      </a:r>
                      <a:endParaRPr lang="en-IN" sz="1400">
                        <a:effectLst/>
                        <a:latin typeface="Calibri"/>
                        <a:ea typeface="Times New Roman"/>
                        <a:cs typeface="Times New Roman"/>
                      </a:endParaRPr>
                    </a:p>
                  </a:txBody>
                  <a:tcPr marL="38612" marR="38612" marT="0" marB="0" anchor="ctr">
                    <a:lnR w="12700" cap="flat" cmpd="sng" algn="ctr">
                      <a:solidFill>
                        <a:schemeClr val="tx1"/>
                      </a:solidFill>
                      <a:prstDash val="solid"/>
                      <a:round/>
                      <a:headEnd type="none" w="med" len="med"/>
                      <a:tailEnd type="none" w="med" len="med"/>
                    </a:lnR>
                  </a:tcPr>
                </a:tc>
              </a:tr>
              <a:tr h="445955">
                <a:tc>
                  <a:txBody>
                    <a:bodyPr/>
                    <a:lstStyle/>
                    <a:p>
                      <a:pPr algn="l">
                        <a:lnSpc>
                          <a:spcPct val="115000"/>
                        </a:lnSpc>
                        <a:spcAft>
                          <a:spcPts val="0"/>
                        </a:spcAft>
                      </a:pPr>
                      <a:r>
                        <a:rPr lang="en-US" sz="1400">
                          <a:effectLst/>
                        </a:rPr>
                        <a:t>3.5</a:t>
                      </a:r>
                      <a:endParaRPr lang="en-IN" sz="1400">
                        <a:effectLst/>
                        <a:latin typeface="Calibri"/>
                        <a:ea typeface="Times New Roman"/>
                        <a:cs typeface="Times New Roman"/>
                      </a:endParaRPr>
                    </a:p>
                  </a:txBody>
                  <a:tcPr marL="38612" marR="38612"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US" sz="1400">
                          <a:effectLst/>
                        </a:rPr>
                        <a:t>Approach top down or Bottom up approach</a:t>
                      </a:r>
                      <a:endParaRPr lang="en-IN" sz="1400">
                        <a:effectLst/>
                        <a:latin typeface="Calibri"/>
                        <a:ea typeface="Times New Roman"/>
                        <a:cs typeface="Times New Roman"/>
                      </a:endParaRPr>
                    </a:p>
                  </a:txBody>
                  <a:tcPr marL="38612" marR="38612" marT="0" marB="0" anchor="ct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a:effectLst/>
                        </a:rPr>
                        <a:t> </a:t>
                      </a:r>
                      <a:endParaRPr lang="en-IN" sz="1400">
                        <a:effectLst/>
                        <a:latin typeface="Calibri"/>
                        <a:ea typeface="Times New Roman"/>
                        <a:cs typeface="Times New Roman"/>
                      </a:endParaRPr>
                    </a:p>
                  </a:txBody>
                  <a:tcPr marL="38612" marR="38612" marT="0" marB="0" anchor="ct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a:effectLst/>
                          <a:sym typeface="Wingdings"/>
                        </a:rPr>
                        <a:t></a:t>
                      </a:r>
                      <a:endParaRPr lang="en-IN" sz="1400">
                        <a:effectLst/>
                        <a:latin typeface="Calibri"/>
                        <a:ea typeface="Times New Roman"/>
                        <a:cs typeface="Times New Roman"/>
                      </a:endParaRPr>
                    </a:p>
                  </a:txBody>
                  <a:tcPr marL="38612" marR="38612" marT="0" marB="0" anchor="ct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a:effectLst/>
                        </a:rPr>
                        <a:t> </a:t>
                      </a:r>
                      <a:endParaRPr lang="en-IN" sz="1400">
                        <a:effectLst/>
                        <a:latin typeface="Calibri"/>
                        <a:ea typeface="Times New Roman"/>
                        <a:cs typeface="Times New Roman"/>
                      </a:endParaRPr>
                    </a:p>
                  </a:txBody>
                  <a:tcPr marL="38612" marR="38612" marT="0" marB="0" anchor="ctr">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US" sz="1400" dirty="0">
                          <a:effectLst/>
                        </a:rPr>
                        <a:t>Presence of both approach brings clarity in functioning during disasters</a:t>
                      </a:r>
                      <a:endParaRPr lang="en-IN" sz="1400" dirty="0">
                        <a:effectLst/>
                        <a:latin typeface="Calibri"/>
                        <a:ea typeface="Times New Roman"/>
                        <a:cs typeface="Times New Roman"/>
                      </a:endParaRPr>
                    </a:p>
                  </a:txBody>
                  <a:tcPr marL="38612" marR="38612"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7" name="Title 6"/>
          <p:cNvSpPr>
            <a:spLocks noGrp="1"/>
          </p:cNvSpPr>
          <p:nvPr>
            <p:ph type="title"/>
          </p:nvPr>
        </p:nvSpPr>
        <p:spPr>
          <a:xfrm>
            <a:off x="271490" y="142876"/>
            <a:ext cx="8229600" cy="714356"/>
          </a:xfrm>
        </p:spPr>
        <p:txBody>
          <a:bodyPr>
            <a:normAutofit/>
          </a:bodyPr>
          <a:lstStyle/>
          <a:p>
            <a:r>
              <a:rPr lang="en-US" dirty="0" smtClean="0">
                <a:latin typeface="Andalus" pitchFamily="18" charset="-78"/>
                <a:cs typeface="Andalus" pitchFamily="18" charset="-78"/>
              </a:rPr>
              <a:t>Vulnerability Assessment Matrix for Ahmedabad</a:t>
            </a:r>
            <a:endParaRPr lang="en-IN" dirty="0"/>
          </a:p>
        </p:txBody>
      </p:sp>
    </p:spTree>
    <p:extLst>
      <p:ext uri="{BB962C8B-B14F-4D97-AF65-F5344CB8AC3E}">
        <p14:creationId xmlns:p14="http://schemas.microsoft.com/office/powerpoint/2010/main" val="6273536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normAutofit fontScale="90000"/>
          </a:bodyPr>
          <a:lstStyle/>
          <a:p>
            <a:endParaRPr lang="en-IN"/>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34497995"/>
              </p:ext>
            </p:extLst>
          </p:nvPr>
        </p:nvGraphicFramePr>
        <p:xfrm>
          <a:off x="214282" y="242156"/>
          <a:ext cx="8501122" cy="6544430"/>
        </p:xfrm>
        <a:graphic>
          <a:graphicData uri="http://schemas.openxmlformats.org/drawingml/2006/table">
            <a:tbl>
              <a:tblPr firstRow="1" firstCol="1" bandRow="1">
                <a:tableStyleId>{5C22544A-7EE6-4342-B048-85BDC9FD1C3A}</a:tableStyleId>
              </a:tblPr>
              <a:tblGrid>
                <a:gridCol w="618882"/>
                <a:gridCol w="2835973"/>
                <a:gridCol w="513468"/>
                <a:gridCol w="807607"/>
                <a:gridCol w="545772"/>
                <a:gridCol w="3179420"/>
              </a:tblGrid>
              <a:tr h="286330">
                <a:tc>
                  <a:txBody>
                    <a:bodyPr/>
                    <a:lstStyle/>
                    <a:p>
                      <a:pPr algn="l">
                        <a:lnSpc>
                          <a:spcPct val="115000"/>
                        </a:lnSpc>
                        <a:spcAft>
                          <a:spcPts val="0"/>
                        </a:spcAft>
                      </a:pPr>
                      <a:r>
                        <a:rPr lang="en-US" sz="1600" dirty="0">
                          <a:solidFill>
                            <a:schemeClr val="tx1"/>
                          </a:solidFill>
                          <a:effectLst/>
                        </a:rPr>
                        <a:t>4</a:t>
                      </a:r>
                      <a:endParaRPr lang="en-IN" sz="1600" dirty="0">
                        <a:solidFill>
                          <a:schemeClr val="tx1"/>
                        </a:solidFill>
                        <a:effectLst/>
                        <a:latin typeface="Calibri"/>
                        <a:ea typeface="Times New Roman"/>
                        <a:cs typeface="Times New Roman"/>
                      </a:endParaRPr>
                    </a:p>
                  </a:txBody>
                  <a:tcPr marL="38612" marR="38612" marT="0" marB="0" anchor="ctr">
                    <a:solidFill>
                      <a:schemeClr val="accent3">
                        <a:lumMod val="40000"/>
                        <a:lumOff val="60000"/>
                      </a:schemeClr>
                    </a:solidFill>
                  </a:tcPr>
                </a:tc>
                <a:tc gridSpan="5">
                  <a:txBody>
                    <a:bodyPr/>
                    <a:lstStyle/>
                    <a:p>
                      <a:pPr algn="l">
                        <a:lnSpc>
                          <a:spcPct val="115000"/>
                        </a:lnSpc>
                        <a:spcAft>
                          <a:spcPts val="0"/>
                        </a:spcAft>
                      </a:pPr>
                      <a:r>
                        <a:rPr lang="en-US" sz="1600" dirty="0">
                          <a:solidFill>
                            <a:schemeClr val="tx1"/>
                          </a:solidFill>
                          <a:effectLst/>
                        </a:rPr>
                        <a:t>Investments and Intervention to improve urban services</a:t>
                      </a:r>
                      <a:endParaRPr lang="en-IN" sz="1600" dirty="0">
                        <a:solidFill>
                          <a:schemeClr val="tx1"/>
                        </a:solidFill>
                        <a:effectLst/>
                        <a:latin typeface="Calibri"/>
                        <a:ea typeface="Times New Roman"/>
                        <a:cs typeface="Times New Roman"/>
                      </a:endParaRPr>
                    </a:p>
                  </a:txBody>
                  <a:tcPr marL="38612" marR="38612" marT="0" marB="0" anchor="ctr">
                    <a:solidFill>
                      <a:schemeClr val="accent3">
                        <a:lumMod val="40000"/>
                        <a:lumOff val="60000"/>
                      </a:schemeClr>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849056">
                <a:tc>
                  <a:txBody>
                    <a:bodyPr/>
                    <a:lstStyle/>
                    <a:p>
                      <a:pPr marL="0" algn="l" defTabSz="914400" rtl="0" eaLnBrk="1" latinLnBrk="0" hangingPunct="1">
                        <a:lnSpc>
                          <a:spcPct val="115000"/>
                        </a:lnSpc>
                        <a:spcAft>
                          <a:spcPts val="0"/>
                        </a:spcAft>
                      </a:pPr>
                      <a:r>
                        <a:rPr lang="en-US" sz="1600" b="1" kern="1200" dirty="0">
                          <a:solidFill>
                            <a:schemeClr val="lt1"/>
                          </a:solidFill>
                          <a:effectLst/>
                          <a:latin typeface="+mn-lt"/>
                          <a:ea typeface="+mn-ea"/>
                          <a:cs typeface="+mn-cs"/>
                        </a:rPr>
                        <a:t>4.1</a:t>
                      </a:r>
                      <a:endParaRPr lang="en-IN" sz="1600" b="1" kern="1200" dirty="0">
                        <a:solidFill>
                          <a:schemeClr val="lt1"/>
                        </a:solidFill>
                        <a:effectLst/>
                        <a:latin typeface="+mn-lt"/>
                        <a:ea typeface="+mn-ea"/>
                        <a:cs typeface="+mn-cs"/>
                      </a:endParaRPr>
                    </a:p>
                  </a:txBody>
                  <a:tcPr marL="38612" marR="38612" marT="0" marB="0" anchor="ctr"/>
                </a:tc>
                <a:tc>
                  <a:txBody>
                    <a:bodyPr/>
                    <a:lstStyle/>
                    <a:p>
                      <a:pPr algn="l">
                        <a:lnSpc>
                          <a:spcPct val="115000"/>
                        </a:lnSpc>
                        <a:spcAft>
                          <a:spcPts val="0"/>
                        </a:spcAft>
                      </a:pPr>
                      <a:r>
                        <a:rPr lang="en-US" sz="1600" dirty="0">
                          <a:solidFill>
                            <a:schemeClr val="tx1"/>
                          </a:solidFill>
                          <a:effectLst/>
                        </a:rPr>
                        <a:t>Investments in water sector (%)</a:t>
                      </a:r>
                      <a:endParaRPr lang="en-IN" sz="1600" dirty="0">
                        <a:solidFill>
                          <a:schemeClr val="tx1"/>
                        </a:solidFill>
                        <a:effectLst/>
                        <a:latin typeface="Calibri"/>
                        <a:ea typeface="Times New Roman"/>
                        <a:cs typeface="Times New Roman"/>
                      </a:endParaRPr>
                    </a:p>
                  </a:txBody>
                  <a:tcPr marL="38612" marR="38612" marT="0" marB="0" anchor="ctr"/>
                </a:tc>
                <a:tc>
                  <a:txBody>
                    <a:bodyPr/>
                    <a:lstStyle/>
                    <a:p>
                      <a:pPr algn="ctr">
                        <a:lnSpc>
                          <a:spcPct val="115000"/>
                        </a:lnSpc>
                        <a:spcAft>
                          <a:spcPts val="0"/>
                        </a:spcAft>
                      </a:pPr>
                      <a:r>
                        <a:rPr lang="en-US" sz="1600" dirty="0">
                          <a:effectLst/>
                        </a:rPr>
                        <a:t> </a:t>
                      </a:r>
                      <a:endParaRPr lang="en-IN" sz="1600" dirty="0">
                        <a:effectLst/>
                        <a:latin typeface="Calibri"/>
                        <a:ea typeface="Times New Roman"/>
                        <a:cs typeface="Times New Roman"/>
                      </a:endParaRPr>
                    </a:p>
                  </a:txBody>
                  <a:tcPr marL="38612" marR="38612" marT="0" marB="0" anchor="ctr"/>
                </a:tc>
                <a:tc>
                  <a:txBody>
                    <a:bodyPr/>
                    <a:lstStyle/>
                    <a:p>
                      <a:pPr algn="ctr">
                        <a:lnSpc>
                          <a:spcPct val="115000"/>
                        </a:lnSpc>
                        <a:spcAft>
                          <a:spcPts val="0"/>
                        </a:spcAft>
                      </a:pPr>
                      <a:r>
                        <a:rPr lang="en-US" sz="1600">
                          <a:effectLst/>
                          <a:sym typeface="Wingdings"/>
                        </a:rPr>
                        <a:t></a:t>
                      </a:r>
                      <a:endParaRPr lang="en-IN" sz="1600">
                        <a:effectLst/>
                        <a:latin typeface="Calibri"/>
                        <a:ea typeface="Times New Roman"/>
                        <a:cs typeface="Times New Roman"/>
                      </a:endParaRPr>
                    </a:p>
                  </a:txBody>
                  <a:tcPr marL="38612" marR="38612" marT="0" marB="0" anchor="ctr"/>
                </a:tc>
                <a:tc>
                  <a:txBody>
                    <a:bodyPr/>
                    <a:lstStyle/>
                    <a:p>
                      <a:pPr algn="ctr">
                        <a:lnSpc>
                          <a:spcPct val="115000"/>
                        </a:lnSpc>
                        <a:spcAft>
                          <a:spcPts val="0"/>
                        </a:spcAft>
                      </a:pPr>
                      <a:r>
                        <a:rPr lang="en-US" sz="1600">
                          <a:effectLst/>
                        </a:rPr>
                        <a:t> </a:t>
                      </a:r>
                      <a:endParaRPr lang="en-IN" sz="1600">
                        <a:effectLst/>
                        <a:latin typeface="Calibri"/>
                        <a:ea typeface="Times New Roman"/>
                        <a:cs typeface="Times New Roman"/>
                      </a:endParaRPr>
                    </a:p>
                  </a:txBody>
                  <a:tcPr marL="38612" marR="38612" marT="0" marB="0" anchor="ctr"/>
                </a:tc>
                <a:tc>
                  <a:txBody>
                    <a:bodyPr/>
                    <a:lstStyle/>
                    <a:p>
                      <a:pPr algn="l">
                        <a:lnSpc>
                          <a:spcPct val="115000"/>
                        </a:lnSpc>
                        <a:spcAft>
                          <a:spcPts val="0"/>
                        </a:spcAft>
                      </a:pPr>
                      <a:r>
                        <a:rPr lang="en-US" sz="1600">
                          <a:effectLst/>
                        </a:rPr>
                        <a:t>2% of total JnNURM funds sanctioned for water supply projects. Project completed</a:t>
                      </a:r>
                      <a:endParaRPr lang="en-IN" sz="1600">
                        <a:effectLst/>
                        <a:latin typeface="Calibri"/>
                        <a:ea typeface="Times New Roman"/>
                        <a:cs typeface="Times New Roman"/>
                      </a:endParaRPr>
                    </a:p>
                  </a:txBody>
                  <a:tcPr marL="38612" marR="38612" marT="0" marB="0" anchor="ctr"/>
                </a:tc>
              </a:tr>
              <a:tr h="1137740">
                <a:tc>
                  <a:txBody>
                    <a:bodyPr/>
                    <a:lstStyle/>
                    <a:p>
                      <a:pPr algn="l">
                        <a:lnSpc>
                          <a:spcPct val="115000"/>
                        </a:lnSpc>
                        <a:spcAft>
                          <a:spcPts val="0"/>
                        </a:spcAft>
                      </a:pPr>
                      <a:r>
                        <a:rPr lang="en-US" sz="1600" dirty="0">
                          <a:effectLst/>
                        </a:rPr>
                        <a:t>4.2</a:t>
                      </a:r>
                      <a:endParaRPr lang="en-IN" sz="1600" dirty="0">
                        <a:effectLst/>
                        <a:latin typeface="Calibri"/>
                        <a:ea typeface="Times New Roman"/>
                        <a:cs typeface="Times New Roman"/>
                      </a:endParaRPr>
                    </a:p>
                  </a:txBody>
                  <a:tcPr marL="38612" marR="38612" marT="0" marB="0" anchor="ctr"/>
                </a:tc>
                <a:tc>
                  <a:txBody>
                    <a:bodyPr/>
                    <a:lstStyle/>
                    <a:p>
                      <a:pPr algn="l">
                        <a:lnSpc>
                          <a:spcPct val="115000"/>
                        </a:lnSpc>
                        <a:spcAft>
                          <a:spcPts val="0"/>
                        </a:spcAft>
                      </a:pPr>
                      <a:r>
                        <a:rPr lang="en-US" sz="1600" dirty="0">
                          <a:effectLst/>
                        </a:rPr>
                        <a:t>Investments in sanitation sector (%)</a:t>
                      </a:r>
                      <a:endParaRPr lang="en-IN" sz="1600" dirty="0">
                        <a:effectLst/>
                        <a:latin typeface="Calibri"/>
                        <a:ea typeface="Times New Roman"/>
                        <a:cs typeface="Times New Roman"/>
                      </a:endParaRPr>
                    </a:p>
                  </a:txBody>
                  <a:tcPr marL="38612" marR="38612" marT="0" marB="0" anchor="ctr"/>
                </a:tc>
                <a:tc>
                  <a:txBody>
                    <a:bodyPr/>
                    <a:lstStyle/>
                    <a:p>
                      <a:pPr algn="ctr">
                        <a:lnSpc>
                          <a:spcPct val="115000"/>
                        </a:lnSpc>
                        <a:spcAft>
                          <a:spcPts val="0"/>
                        </a:spcAft>
                      </a:pPr>
                      <a:r>
                        <a:rPr lang="en-US" sz="1600" dirty="0">
                          <a:effectLst/>
                          <a:sym typeface="Wingdings"/>
                        </a:rPr>
                        <a:t></a:t>
                      </a:r>
                      <a:endParaRPr lang="en-IN" sz="1600" dirty="0">
                        <a:effectLst/>
                        <a:latin typeface="Calibri"/>
                        <a:ea typeface="Times New Roman"/>
                        <a:cs typeface="Times New Roman"/>
                      </a:endParaRPr>
                    </a:p>
                  </a:txBody>
                  <a:tcPr marL="38612" marR="38612" marT="0" marB="0" anchor="ctr"/>
                </a:tc>
                <a:tc>
                  <a:txBody>
                    <a:bodyPr/>
                    <a:lstStyle/>
                    <a:p>
                      <a:pPr algn="ctr">
                        <a:lnSpc>
                          <a:spcPct val="115000"/>
                        </a:lnSpc>
                        <a:spcAft>
                          <a:spcPts val="0"/>
                        </a:spcAft>
                      </a:pPr>
                      <a:r>
                        <a:rPr lang="en-US" sz="1600" dirty="0">
                          <a:effectLst/>
                        </a:rPr>
                        <a:t> </a:t>
                      </a:r>
                      <a:endParaRPr lang="en-IN" sz="1600" dirty="0">
                        <a:effectLst/>
                        <a:latin typeface="Calibri"/>
                        <a:ea typeface="Times New Roman"/>
                        <a:cs typeface="Times New Roman"/>
                      </a:endParaRPr>
                    </a:p>
                  </a:txBody>
                  <a:tcPr marL="38612" marR="38612" marT="0" marB="0" anchor="ctr"/>
                </a:tc>
                <a:tc>
                  <a:txBody>
                    <a:bodyPr/>
                    <a:lstStyle/>
                    <a:p>
                      <a:pPr algn="ctr">
                        <a:lnSpc>
                          <a:spcPct val="115000"/>
                        </a:lnSpc>
                        <a:spcAft>
                          <a:spcPts val="0"/>
                        </a:spcAft>
                      </a:pPr>
                      <a:r>
                        <a:rPr lang="en-US" sz="1600" dirty="0">
                          <a:effectLst/>
                        </a:rPr>
                        <a:t> </a:t>
                      </a:r>
                      <a:endParaRPr lang="en-IN" sz="1600" dirty="0">
                        <a:effectLst/>
                        <a:latin typeface="Calibri"/>
                        <a:ea typeface="Times New Roman"/>
                        <a:cs typeface="Times New Roman"/>
                      </a:endParaRPr>
                    </a:p>
                  </a:txBody>
                  <a:tcPr marL="38612" marR="38612" marT="0" marB="0" anchor="ctr"/>
                </a:tc>
                <a:tc>
                  <a:txBody>
                    <a:bodyPr/>
                    <a:lstStyle/>
                    <a:p>
                      <a:pPr algn="l">
                        <a:lnSpc>
                          <a:spcPct val="115000"/>
                        </a:lnSpc>
                        <a:spcAft>
                          <a:spcPts val="0"/>
                        </a:spcAft>
                      </a:pPr>
                      <a:r>
                        <a:rPr lang="en-US" sz="1600" dirty="0">
                          <a:effectLst/>
                        </a:rPr>
                        <a:t>20% of total </a:t>
                      </a:r>
                      <a:r>
                        <a:rPr lang="en-US" sz="1600" dirty="0" err="1">
                          <a:effectLst/>
                        </a:rPr>
                        <a:t>JnNURM</a:t>
                      </a:r>
                      <a:r>
                        <a:rPr lang="en-US" sz="1600" dirty="0">
                          <a:effectLst/>
                        </a:rPr>
                        <a:t> funds sanctioned for 6 sewerage projects. 5 completed and remaining one 70% physical progress</a:t>
                      </a:r>
                      <a:endParaRPr lang="en-IN" sz="1600" dirty="0">
                        <a:effectLst/>
                        <a:latin typeface="Calibri"/>
                        <a:ea typeface="Times New Roman"/>
                        <a:cs typeface="Times New Roman"/>
                      </a:endParaRPr>
                    </a:p>
                  </a:txBody>
                  <a:tcPr marL="38612" marR="38612" marT="0" marB="0" anchor="ctr"/>
                </a:tc>
              </a:tr>
              <a:tr h="572662">
                <a:tc>
                  <a:txBody>
                    <a:bodyPr/>
                    <a:lstStyle/>
                    <a:p>
                      <a:pPr algn="l">
                        <a:lnSpc>
                          <a:spcPct val="115000"/>
                        </a:lnSpc>
                        <a:spcAft>
                          <a:spcPts val="0"/>
                        </a:spcAft>
                      </a:pPr>
                      <a:r>
                        <a:rPr lang="en-US" sz="1600">
                          <a:effectLst/>
                        </a:rPr>
                        <a:t>4.3</a:t>
                      </a:r>
                      <a:endParaRPr lang="en-IN" sz="1600">
                        <a:effectLst/>
                        <a:latin typeface="Calibri"/>
                        <a:ea typeface="Times New Roman"/>
                        <a:cs typeface="Times New Roman"/>
                      </a:endParaRPr>
                    </a:p>
                  </a:txBody>
                  <a:tcPr marL="38612" marR="38612" marT="0" marB="0" anchor="ctr"/>
                </a:tc>
                <a:tc>
                  <a:txBody>
                    <a:bodyPr/>
                    <a:lstStyle/>
                    <a:p>
                      <a:pPr algn="l">
                        <a:lnSpc>
                          <a:spcPct val="115000"/>
                        </a:lnSpc>
                        <a:spcAft>
                          <a:spcPts val="0"/>
                        </a:spcAft>
                      </a:pPr>
                      <a:r>
                        <a:rPr lang="en-US" sz="1600">
                          <a:effectLst/>
                        </a:rPr>
                        <a:t>Investments in solid waste sector (%)</a:t>
                      </a:r>
                      <a:endParaRPr lang="en-IN" sz="1600">
                        <a:effectLst/>
                        <a:latin typeface="Calibri"/>
                        <a:ea typeface="Times New Roman"/>
                        <a:cs typeface="Times New Roman"/>
                      </a:endParaRPr>
                    </a:p>
                  </a:txBody>
                  <a:tcPr marL="38612" marR="38612" marT="0" marB="0" anchor="ctr"/>
                </a:tc>
                <a:tc>
                  <a:txBody>
                    <a:bodyPr/>
                    <a:lstStyle/>
                    <a:p>
                      <a:pPr algn="ctr">
                        <a:lnSpc>
                          <a:spcPct val="115000"/>
                        </a:lnSpc>
                        <a:spcAft>
                          <a:spcPts val="0"/>
                        </a:spcAft>
                      </a:pPr>
                      <a:r>
                        <a:rPr lang="en-US" sz="1600">
                          <a:effectLst/>
                          <a:sym typeface="Wingdings"/>
                        </a:rPr>
                        <a:t></a:t>
                      </a:r>
                      <a:endParaRPr lang="en-IN" sz="1600">
                        <a:effectLst/>
                        <a:latin typeface="Calibri"/>
                        <a:ea typeface="Times New Roman"/>
                        <a:cs typeface="Times New Roman"/>
                      </a:endParaRPr>
                    </a:p>
                  </a:txBody>
                  <a:tcPr marL="38612" marR="38612" marT="0" marB="0" anchor="ctr"/>
                </a:tc>
                <a:tc>
                  <a:txBody>
                    <a:bodyPr/>
                    <a:lstStyle/>
                    <a:p>
                      <a:pPr algn="ctr">
                        <a:lnSpc>
                          <a:spcPct val="115000"/>
                        </a:lnSpc>
                        <a:spcAft>
                          <a:spcPts val="0"/>
                        </a:spcAft>
                      </a:pPr>
                      <a:r>
                        <a:rPr lang="en-US" sz="1600">
                          <a:effectLst/>
                        </a:rPr>
                        <a:t> </a:t>
                      </a:r>
                      <a:endParaRPr lang="en-IN" sz="1600">
                        <a:effectLst/>
                        <a:latin typeface="Calibri"/>
                        <a:ea typeface="Times New Roman"/>
                        <a:cs typeface="Times New Roman"/>
                      </a:endParaRPr>
                    </a:p>
                  </a:txBody>
                  <a:tcPr marL="38612" marR="38612" marT="0" marB="0" anchor="ctr"/>
                </a:tc>
                <a:tc>
                  <a:txBody>
                    <a:bodyPr/>
                    <a:lstStyle/>
                    <a:p>
                      <a:pPr algn="ctr">
                        <a:lnSpc>
                          <a:spcPct val="115000"/>
                        </a:lnSpc>
                        <a:spcAft>
                          <a:spcPts val="0"/>
                        </a:spcAft>
                      </a:pPr>
                      <a:r>
                        <a:rPr lang="en-US" sz="1600">
                          <a:effectLst/>
                        </a:rPr>
                        <a:t> </a:t>
                      </a:r>
                      <a:endParaRPr lang="en-IN" sz="1600">
                        <a:effectLst/>
                        <a:latin typeface="Calibri"/>
                        <a:ea typeface="Times New Roman"/>
                        <a:cs typeface="Times New Roman"/>
                      </a:endParaRPr>
                    </a:p>
                  </a:txBody>
                  <a:tcPr marL="38612" marR="38612" marT="0" marB="0" anchor="ctr"/>
                </a:tc>
                <a:tc>
                  <a:txBody>
                    <a:bodyPr/>
                    <a:lstStyle/>
                    <a:p>
                      <a:pPr algn="l">
                        <a:lnSpc>
                          <a:spcPct val="115000"/>
                        </a:lnSpc>
                        <a:spcAft>
                          <a:spcPts val="0"/>
                        </a:spcAft>
                      </a:pPr>
                      <a:r>
                        <a:rPr lang="en-US" sz="1600" dirty="0">
                          <a:effectLst/>
                        </a:rPr>
                        <a:t>4% of total </a:t>
                      </a:r>
                      <a:r>
                        <a:rPr lang="en-US" sz="1600" dirty="0" err="1">
                          <a:effectLst/>
                        </a:rPr>
                        <a:t>JnNURM</a:t>
                      </a:r>
                      <a:r>
                        <a:rPr lang="en-US" sz="1600" dirty="0">
                          <a:effectLst/>
                        </a:rPr>
                        <a:t> funds sanctioned for SWM projects.  </a:t>
                      </a:r>
                      <a:endParaRPr lang="en-IN" sz="1600" dirty="0">
                        <a:effectLst/>
                        <a:latin typeface="Calibri"/>
                        <a:ea typeface="Times New Roman"/>
                        <a:cs typeface="Times New Roman"/>
                      </a:endParaRPr>
                    </a:p>
                  </a:txBody>
                  <a:tcPr marL="38612" marR="38612" marT="0" marB="0" anchor="ctr"/>
                </a:tc>
              </a:tr>
              <a:tr h="572662">
                <a:tc>
                  <a:txBody>
                    <a:bodyPr/>
                    <a:lstStyle/>
                    <a:p>
                      <a:pPr algn="l">
                        <a:lnSpc>
                          <a:spcPct val="115000"/>
                        </a:lnSpc>
                        <a:spcAft>
                          <a:spcPts val="0"/>
                        </a:spcAft>
                      </a:pPr>
                      <a:r>
                        <a:rPr lang="en-US" sz="1600">
                          <a:effectLst/>
                        </a:rPr>
                        <a:t>4.4</a:t>
                      </a:r>
                      <a:endParaRPr lang="en-IN" sz="1600">
                        <a:effectLst/>
                        <a:latin typeface="Calibri"/>
                        <a:ea typeface="Times New Roman"/>
                        <a:cs typeface="Times New Roman"/>
                      </a:endParaRPr>
                    </a:p>
                  </a:txBody>
                  <a:tcPr marL="38612" marR="38612" marT="0" marB="0" anchor="ctr"/>
                </a:tc>
                <a:tc>
                  <a:txBody>
                    <a:bodyPr/>
                    <a:lstStyle/>
                    <a:p>
                      <a:pPr algn="l">
                        <a:lnSpc>
                          <a:spcPct val="115000"/>
                        </a:lnSpc>
                        <a:spcAft>
                          <a:spcPts val="0"/>
                        </a:spcAft>
                      </a:pPr>
                      <a:r>
                        <a:rPr lang="en-US" sz="1600">
                          <a:effectLst/>
                        </a:rPr>
                        <a:t>Investments in storm water drainage sector (%)</a:t>
                      </a:r>
                      <a:endParaRPr lang="en-IN" sz="1600">
                        <a:effectLst/>
                        <a:latin typeface="Calibri"/>
                        <a:ea typeface="Times New Roman"/>
                        <a:cs typeface="Times New Roman"/>
                      </a:endParaRPr>
                    </a:p>
                  </a:txBody>
                  <a:tcPr marL="38612" marR="38612" marT="0" marB="0" anchor="ctr"/>
                </a:tc>
                <a:tc>
                  <a:txBody>
                    <a:bodyPr/>
                    <a:lstStyle/>
                    <a:p>
                      <a:pPr algn="ctr">
                        <a:lnSpc>
                          <a:spcPct val="115000"/>
                        </a:lnSpc>
                        <a:spcAft>
                          <a:spcPts val="0"/>
                        </a:spcAft>
                      </a:pPr>
                      <a:r>
                        <a:rPr lang="en-US" sz="1600">
                          <a:effectLst/>
                          <a:sym typeface="Wingdings"/>
                        </a:rPr>
                        <a:t></a:t>
                      </a:r>
                      <a:endParaRPr lang="en-IN" sz="1600">
                        <a:effectLst/>
                        <a:latin typeface="Calibri"/>
                        <a:ea typeface="Times New Roman"/>
                        <a:cs typeface="Times New Roman"/>
                      </a:endParaRPr>
                    </a:p>
                  </a:txBody>
                  <a:tcPr marL="38612" marR="38612" marT="0" marB="0" anchor="ctr"/>
                </a:tc>
                <a:tc>
                  <a:txBody>
                    <a:bodyPr/>
                    <a:lstStyle/>
                    <a:p>
                      <a:pPr algn="ctr">
                        <a:lnSpc>
                          <a:spcPct val="115000"/>
                        </a:lnSpc>
                        <a:spcAft>
                          <a:spcPts val="0"/>
                        </a:spcAft>
                      </a:pPr>
                      <a:r>
                        <a:rPr lang="en-US" sz="1600">
                          <a:effectLst/>
                        </a:rPr>
                        <a:t> </a:t>
                      </a:r>
                      <a:endParaRPr lang="en-IN" sz="1600">
                        <a:effectLst/>
                        <a:latin typeface="Calibri"/>
                        <a:ea typeface="Times New Roman"/>
                        <a:cs typeface="Times New Roman"/>
                      </a:endParaRPr>
                    </a:p>
                  </a:txBody>
                  <a:tcPr marL="38612" marR="38612" marT="0" marB="0" anchor="ctr"/>
                </a:tc>
                <a:tc>
                  <a:txBody>
                    <a:bodyPr/>
                    <a:lstStyle/>
                    <a:p>
                      <a:pPr algn="ctr">
                        <a:lnSpc>
                          <a:spcPct val="115000"/>
                        </a:lnSpc>
                        <a:spcAft>
                          <a:spcPts val="0"/>
                        </a:spcAft>
                      </a:pPr>
                      <a:r>
                        <a:rPr lang="en-US" sz="1600">
                          <a:effectLst/>
                        </a:rPr>
                        <a:t> </a:t>
                      </a:r>
                      <a:endParaRPr lang="en-IN" sz="1600">
                        <a:effectLst/>
                        <a:latin typeface="Calibri"/>
                        <a:ea typeface="Times New Roman"/>
                        <a:cs typeface="Times New Roman"/>
                      </a:endParaRPr>
                    </a:p>
                  </a:txBody>
                  <a:tcPr marL="38612" marR="38612" marT="0" marB="0" anchor="ctr"/>
                </a:tc>
                <a:tc>
                  <a:txBody>
                    <a:bodyPr/>
                    <a:lstStyle/>
                    <a:p>
                      <a:pPr algn="l">
                        <a:lnSpc>
                          <a:spcPct val="115000"/>
                        </a:lnSpc>
                        <a:spcAft>
                          <a:spcPts val="0"/>
                        </a:spcAft>
                      </a:pPr>
                      <a:r>
                        <a:rPr lang="en-US" sz="1600">
                          <a:effectLst/>
                        </a:rPr>
                        <a:t>11%  of total JnNURM funds sanctioned for SWD projects</a:t>
                      </a:r>
                      <a:endParaRPr lang="en-IN" sz="1600">
                        <a:effectLst/>
                        <a:latin typeface="Calibri"/>
                        <a:ea typeface="Times New Roman"/>
                        <a:cs typeface="Times New Roman"/>
                      </a:endParaRPr>
                    </a:p>
                  </a:txBody>
                  <a:tcPr marL="38612" marR="38612" marT="0" marB="0" anchor="ctr"/>
                </a:tc>
              </a:tr>
              <a:tr h="572662">
                <a:tc>
                  <a:txBody>
                    <a:bodyPr/>
                    <a:lstStyle/>
                    <a:p>
                      <a:pPr algn="l">
                        <a:lnSpc>
                          <a:spcPct val="115000"/>
                        </a:lnSpc>
                        <a:spcAft>
                          <a:spcPts val="0"/>
                        </a:spcAft>
                      </a:pPr>
                      <a:r>
                        <a:rPr lang="en-US" sz="1600">
                          <a:effectLst/>
                        </a:rPr>
                        <a:t>4.5</a:t>
                      </a:r>
                      <a:endParaRPr lang="en-IN" sz="1600">
                        <a:effectLst/>
                        <a:latin typeface="Calibri"/>
                        <a:ea typeface="Times New Roman"/>
                        <a:cs typeface="Times New Roman"/>
                      </a:endParaRPr>
                    </a:p>
                  </a:txBody>
                  <a:tcPr marL="38612" marR="38612" marT="0" marB="0" anchor="ctr"/>
                </a:tc>
                <a:tc>
                  <a:txBody>
                    <a:bodyPr/>
                    <a:lstStyle/>
                    <a:p>
                      <a:pPr algn="l">
                        <a:lnSpc>
                          <a:spcPct val="115000"/>
                        </a:lnSpc>
                        <a:spcAft>
                          <a:spcPts val="0"/>
                        </a:spcAft>
                      </a:pPr>
                      <a:r>
                        <a:rPr lang="en-US" sz="1600">
                          <a:effectLst/>
                        </a:rPr>
                        <a:t>Investments in BSUP (%)</a:t>
                      </a:r>
                      <a:endParaRPr lang="en-IN" sz="1600">
                        <a:effectLst/>
                        <a:latin typeface="Calibri"/>
                        <a:ea typeface="Times New Roman"/>
                        <a:cs typeface="Times New Roman"/>
                      </a:endParaRPr>
                    </a:p>
                  </a:txBody>
                  <a:tcPr marL="38612" marR="38612" marT="0" marB="0" anchor="ctr"/>
                </a:tc>
                <a:tc>
                  <a:txBody>
                    <a:bodyPr/>
                    <a:lstStyle/>
                    <a:p>
                      <a:pPr algn="ctr">
                        <a:lnSpc>
                          <a:spcPct val="115000"/>
                        </a:lnSpc>
                        <a:spcAft>
                          <a:spcPts val="0"/>
                        </a:spcAft>
                      </a:pPr>
                      <a:r>
                        <a:rPr lang="en-US" sz="1600">
                          <a:effectLst/>
                        </a:rPr>
                        <a:t> </a:t>
                      </a:r>
                      <a:endParaRPr lang="en-IN" sz="1600">
                        <a:effectLst/>
                        <a:latin typeface="Calibri"/>
                        <a:ea typeface="Times New Roman"/>
                        <a:cs typeface="Times New Roman"/>
                      </a:endParaRPr>
                    </a:p>
                  </a:txBody>
                  <a:tcPr marL="38612" marR="38612" marT="0" marB="0" anchor="ctr"/>
                </a:tc>
                <a:tc>
                  <a:txBody>
                    <a:bodyPr/>
                    <a:lstStyle/>
                    <a:p>
                      <a:pPr algn="ctr">
                        <a:lnSpc>
                          <a:spcPct val="115000"/>
                        </a:lnSpc>
                        <a:spcAft>
                          <a:spcPts val="0"/>
                        </a:spcAft>
                      </a:pPr>
                      <a:r>
                        <a:rPr lang="en-US" sz="1600">
                          <a:effectLst/>
                          <a:sym typeface="Wingdings"/>
                        </a:rPr>
                        <a:t></a:t>
                      </a:r>
                      <a:endParaRPr lang="en-IN" sz="1600">
                        <a:effectLst/>
                        <a:latin typeface="Calibri"/>
                        <a:ea typeface="Times New Roman"/>
                        <a:cs typeface="Times New Roman"/>
                      </a:endParaRPr>
                    </a:p>
                  </a:txBody>
                  <a:tcPr marL="38612" marR="38612" marT="0" marB="0" anchor="ctr"/>
                </a:tc>
                <a:tc>
                  <a:txBody>
                    <a:bodyPr/>
                    <a:lstStyle/>
                    <a:p>
                      <a:pPr algn="ctr">
                        <a:lnSpc>
                          <a:spcPct val="115000"/>
                        </a:lnSpc>
                        <a:spcAft>
                          <a:spcPts val="0"/>
                        </a:spcAft>
                      </a:pPr>
                      <a:r>
                        <a:rPr lang="en-US" sz="1600">
                          <a:effectLst/>
                        </a:rPr>
                        <a:t> </a:t>
                      </a:r>
                      <a:endParaRPr lang="en-IN" sz="1600">
                        <a:effectLst/>
                        <a:latin typeface="Calibri"/>
                        <a:ea typeface="Times New Roman"/>
                        <a:cs typeface="Times New Roman"/>
                      </a:endParaRPr>
                    </a:p>
                  </a:txBody>
                  <a:tcPr marL="38612" marR="38612" marT="0" marB="0" anchor="ctr"/>
                </a:tc>
                <a:tc>
                  <a:txBody>
                    <a:bodyPr/>
                    <a:lstStyle/>
                    <a:p>
                      <a:pPr algn="l">
                        <a:lnSpc>
                          <a:spcPct val="115000"/>
                        </a:lnSpc>
                        <a:spcAft>
                          <a:spcPts val="0"/>
                        </a:spcAft>
                      </a:pPr>
                      <a:r>
                        <a:rPr lang="en-US" sz="1600">
                          <a:effectLst/>
                        </a:rPr>
                        <a:t>14%  of total JnNURM funds sanctioned for housing for poor</a:t>
                      </a:r>
                      <a:endParaRPr lang="en-IN" sz="1600">
                        <a:effectLst/>
                        <a:latin typeface="Calibri"/>
                        <a:ea typeface="Times New Roman"/>
                        <a:cs typeface="Times New Roman"/>
                      </a:endParaRPr>
                    </a:p>
                  </a:txBody>
                  <a:tcPr marL="38612" marR="38612" marT="0" marB="0" anchor="ctr"/>
                </a:tc>
              </a:tr>
              <a:tr h="858992">
                <a:tc>
                  <a:txBody>
                    <a:bodyPr/>
                    <a:lstStyle/>
                    <a:p>
                      <a:pPr algn="l">
                        <a:lnSpc>
                          <a:spcPct val="115000"/>
                        </a:lnSpc>
                        <a:spcAft>
                          <a:spcPts val="0"/>
                        </a:spcAft>
                      </a:pPr>
                      <a:r>
                        <a:rPr lang="en-US" sz="1600">
                          <a:effectLst/>
                        </a:rPr>
                        <a:t>4.6</a:t>
                      </a:r>
                      <a:endParaRPr lang="en-IN" sz="1600">
                        <a:effectLst/>
                        <a:latin typeface="Calibri"/>
                        <a:ea typeface="Times New Roman"/>
                        <a:cs typeface="Times New Roman"/>
                      </a:endParaRPr>
                    </a:p>
                  </a:txBody>
                  <a:tcPr marL="38612" marR="38612" marT="0" marB="0" anchor="ctr"/>
                </a:tc>
                <a:tc>
                  <a:txBody>
                    <a:bodyPr/>
                    <a:lstStyle/>
                    <a:p>
                      <a:pPr algn="l">
                        <a:lnSpc>
                          <a:spcPct val="115000"/>
                        </a:lnSpc>
                        <a:spcAft>
                          <a:spcPts val="0"/>
                        </a:spcAft>
                      </a:pPr>
                      <a:r>
                        <a:rPr lang="en-US" sz="1600" dirty="0">
                          <a:effectLst/>
                        </a:rPr>
                        <a:t>Is there any dedicated budget in place for DRR</a:t>
                      </a:r>
                      <a:endParaRPr lang="en-IN" sz="1600" dirty="0">
                        <a:effectLst/>
                        <a:latin typeface="Calibri"/>
                        <a:ea typeface="Times New Roman"/>
                        <a:cs typeface="Times New Roman"/>
                      </a:endParaRPr>
                    </a:p>
                  </a:txBody>
                  <a:tcPr marL="38612" marR="38612" marT="0" marB="0" anchor="ctr"/>
                </a:tc>
                <a:tc>
                  <a:txBody>
                    <a:bodyPr/>
                    <a:lstStyle/>
                    <a:p>
                      <a:pPr algn="ctr">
                        <a:lnSpc>
                          <a:spcPct val="115000"/>
                        </a:lnSpc>
                        <a:spcAft>
                          <a:spcPts val="0"/>
                        </a:spcAft>
                      </a:pPr>
                      <a:r>
                        <a:rPr lang="en-US" sz="1600" dirty="0">
                          <a:effectLst/>
                        </a:rPr>
                        <a:t> </a:t>
                      </a:r>
                      <a:endParaRPr lang="en-IN" sz="1600" dirty="0">
                        <a:effectLst/>
                        <a:latin typeface="Calibri"/>
                        <a:ea typeface="Times New Roman"/>
                        <a:cs typeface="Times New Roman"/>
                      </a:endParaRPr>
                    </a:p>
                  </a:txBody>
                  <a:tcPr marL="38612" marR="38612" marT="0" marB="0" anchor="ctr"/>
                </a:tc>
                <a:tc>
                  <a:txBody>
                    <a:bodyPr/>
                    <a:lstStyle/>
                    <a:p>
                      <a:pPr algn="ctr">
                        <a:lnSpc>
                          <a:spcPct val="115000"/>
                        </a:lnSpc>
                        <a:spcAft>
                          <a:spcPts val="0"/>
                        </a:spcAft>
                      </a:pPr>
                      <a:r>
                        <a:rPr lang="en-US" sz="1600">
                          <a:effectLst/>
                          <a:sym typeface="Wingdings"/>
                        </a:rPr>
                        <a:t></a:t>
                      </a:r>
                      <a:endParaRPr lang="en-IN" sz="1600">
                        <a:effectLst/>
                        <a:latin typeface="Calibri"/>
                        <a:ea typeface="Times New Roman"/>
                        <a:cs typeface="Times New Roman"/>
                      </a:endParaRPr>
                    </a:p>
                  </a:txBody>
                  <a:tcPr marL="38612" marR="38612" marT="0" marB="0" anchor="ctr"/>
                </a:tc>
                <a:tc>
                  <a:txBody>
                    <a:bodyPr/>
                    <a:lstStyle/>
                    <a:p>
                      <a:pPr algn="ctr">
                        <a:lnSpc>
                          <a:spcPct val="115000"/>
                        </a:lnSpc>
                        <a:spcAft>
                          <a:spcPts val="0"/>
                        </a:spcAft>
                      </a:pPr>
                      <a:r>
                        <a:rPr lang="en-US" sz="1600">
                          <a:effectLst/>
                        </a:rPr>
                        <a:t> </a:t>
                      </a:r>
                      <a:endParaRPr lang="en-IN" sz="1600">
                        <a:effectLst/>
                        <a:latin typeface="Calibri"/>
                        <a:ea typeface="Times New Roman"/>
                        <a:cs typeface="Times New Roman"/>
                      </a:endParaRPr>
                    </a:p>
                  </a:txBody>
                  <a:tcPr marL="38612" marR="38612" marT="0" marB="0" anchor="ctr"/>
                </a:tc>
                <a:tc>
                  <a:txBody>
                    <a:bodyPr/>
                    <a:lstStyle/>
                    <a:p>
                      <a:pPr algn="l">
                        <a:lnSpc>
                          <a:spcPct val="115000"/>
                        </a:lnSpc>
                        <a:spcAft>
                          <a:spcPts val="0"/>
                        </a:spcAft>
                      </a:pPr>
                      <a:r>
                        <a:rPr lang="en-US" sz="1600">
                          <a:effectLst/>
                        </a:rPr>
                        <a:t>State Disaster Response Fund present to carry out Emergency Response &amp; Relief activities after any disaster.</a:t>
                      </a:r>
                      <a:endParaRPr lang="en-IN" sz="1600">
                        <a:effectLst/>
                        <a:latin typeface="Calibri"/>
                        <a:ea typeface="Times New Roman"/>
                        <a:cs typeface="Times New Roman"/>
                      </a:endParaRPr>
                    </a:p>
                  </a:txBody>
                  <a:tcPr marL="38612" marR="38612" marT="0" marB="0" anchor="ctr"/>
                </a:tc>
              </a:tr>
              <a:tr h="858992">
                <a:tc>
                  <a:txBody>
                    <a:bodyPr/>
                    <a:lstStyle/>
                    <a:p>
                      <a:pPr algn="l">
                        <a:lnSpc>
                          <a:spcPct val="115000"/>
                        </a:lnSpc>
                        <a:spcAft>
                          <a:spcPts val="0"/>
                        </a:spcAft>
                      </a:pPr>
                      <a:r>
                        <a:rPr lang="en-US" sz="1600">
                          <a:effectLst/>
                        </a:rPr>
                        <a:t>4.7</a:t>
                      </a:r>
                      <a:endParaRPr lang="en-IN" sz="1600">
                        <a:effectLst/>
                        <a:latin typeface="Calibri"/>
                        <a:ea typeface="Times New Roman"/>
                        <a:cs typeface="Times New Roman"/>
                      </a:endParaRPr>
                    </a:p>
                  </a:txBody>
                  <a:tcPr marL="38612" marR="38612" marT="0" marB="0" anchor="ctr"/>
                </a:tc>
                <a:tc>
                  <a:txBody>
                    <a:bodyPr/>
                    <a:lstStyle/>
                    <a:p>
                      <a:pPr algn="just">
                        <a:lnSpc>
                          <a:spcPct val="115000"/>
                        </a:lnSpc>
                        <a:spcAft>
                          <a:spcPts val="0"/>
                        </a:spcAft>
                      </a:pPr>
                      <a:r>
                        <a:rPr lang="en-US" sz="1600">
                          <a:effectLst/>
                        </a:rPr>
                        <a:t>Incentive to house owners, business houses and public sector who comply to DRR</a:t>
                      </a:r>
                      <a:endParaRPr lang="en-IN" sz="1600">
                        <a:effectLst/>
                        <a:latin typeface="Calibri"/>
                        <a:ea typeface="Times New Roman"/>
                        <a:cs typeface="Times New Roman"/>
                      </a:endParaRPr>
                    </a:p>
                  </a:txBody>
                  <a:tcPr marL="38612" marR="38612" marT="0" marB="0" anchor="ctr"/>
                </a:tc>
                <a:tc>
                  <a:txBody>
                    <a:bodyPr/>
                    <a:lstStyle/>
                    <a:p>
                      <a:pPr algn="ctr">
                        <a:lnSpc>
                          <a:spcPct val="115000"/>
                        </a:lnSpc>
                        <a:spcAft>
                          <a:spcPts val="0"/>
                        </a:spcAft>
                      </a:pPr>
                      <a:r>
                        <a:rPr lang="en-US" sz="1600">
                          <a:effectLst/>
                        </a:rPr>
                        <a:t> </a:t>
                      </a:r>
                      <a:endParaRPr lang="en-IN" sz="1600">
                        <a:effectLst/>
                        <a:latin typeface="Calibri"/>
                        <a:ea typeface="Times New Roman"/>
                        <a:cs typeface="Times New Roman"/>
                      </a:endParaRPr>
                    </a:p>
                  </a:txBody>
                  <a:tcPr marL="38612" marR="38612" marT="0" marB="0" anchor="ctr"/>
                </a:tc>
                <a:tc>
                  <a:txBody>
                    <a:bodyPr/>
                    <a:lstStyle/>
                    <a:p>
                      <a:pPr algn="ctr">
                        <a:lnSpc>
                          <a:spcPct val="115000"/>
                        </a:lnSpc>
                        <a:spcAft>
                          <a:spcPts val="0"/>
                        </a:spcAft>
                      </a:pPr>
                      <a:r>
                        <a:rPr lang="en-US" sz="1600">
                          <a:effectLst/>
                        </a:rPr>
                        <a:t> </a:t>
                      </a:r>
                      <a:endParaRPr lang="en-IN" sz="1600">
                        <a:effectLst/>
                        <a:latin typeface="Calibri"/>
                        <a:ea typeface="Times New Roman"/>
                        <a:cs typeface="Times New Roman"/>
                      </a:endParaRPr>
                    </a:p>
                  </a:txBody>
                  <a:tcPr marL="38612" marR="38612" marT="0" marB="0" anchor="ctr"/>
                </a:tc>
                <a:tc>
                  <a:txBody>
                    <a:bodyPr/>
                    <a:lstStyle/>
                    <a:p>
                      <a:pPr algn="ctr">
                        <a:lnSpc>
                          <a:spcPct val="115000"/>
                        </a:lnSpc>
                        <a:spcAft>
                          <a:spcPts val="0"/>
                        </a:spcAft>
                      </a:pPr>
                      <a:r>
                        <a:rPr lang="en-US" sz="1600">
                          <a:effectLst/>
                        </a:rPr>
                        <a:t> </a:t>
                      </a:r>
                      <a:endParaRPr lang="en-IN" sz="1600">
                        <a:effectLst/>
                        <a:latin typeface="Calibri"/>
                        <a:ea typeface="Times New Roman"/>
                        <a:cs typeface="Times New Roman"/>
                      </a:endParaRPr>
                    </a:p>
                  </a:txBody>
                  <a:tcPr marL="38612" marR="38612" marT="0" marB="0" anchor="ctr"/>
                </a:tc>
                <a:tc>
                  <a:txBody>
                    <a:bodyPr/>
                    <a:lstStyle/>
                    <a:p>
                      <a:pPr algn="l">
                        <a:lnSpc>
                          <a:spcPct val="115000"/>
                        </a:lnSpc>
                        <a:spcAft>
                          <a:spcPts val="0"/>
                        </a:spcAft>
                      </a:pPr>
                      <a:r>
                        <a:rPr lang="en-US" sz="1600">
                          <a:effectLst/>
                        </a:rPr>
                        <a:t>No information found </a:t>
                      </a:r>
                      <a:endParaRPr lang="en-IN" sz="1600">
                        <a:effectLst/>
                        <a:latin typeface="Calibri"/>
                        <a:ea typeface="Times New Roman"/>
                        <a:cs typeface="Times New Roman"/>
                      </a:endParaRPr>
                    </a:p>
                  </a:txBody>
                  <a:tcPr marL="38612" marR="38612" marT="0" marB="0" anchor="ctr"/>
                </a:tc>
              </a:tr>
              <a:tr h="572662">
                <a:tc>
                  <a:txBody>
                    <a:bodyPr/>
                    <a:lstStyle/>
                    <a:p>
                      <a:pPr algn="l">
                        <a:lnSpc>
                          <a:spcPct val="115000"/>
                        </a:lnSpc>
                        <a:spcAft>
                          <a:spcPts val="0"/>
                        </a:spcAft>
                      </a:pPr>
                      <a:r>
                        <a:rPr lang="en-US" sz="1600">
                          <a:effectLst/>
                        </a:rPr>
                        <a:t>4.8</a:t>
                      </a:r>
                      <a:endParaRPr lang="en-IN" sz="1600">
                        <a:effectLst/>
                        <a:latin typeface="Calibri"/>
                        <a:ea typeface="Times New Roman"/>
                        <a:cs typeface="Times New Roman"/>
                      </a:endParaRPr>
                    </a:p>
                  </a:txBody>
                  <a:tcPr marL="38612" marR="38612" marT="0" marB="0" anchor="ctr"/>
                </a:tc>
                <a:tc>
                  <a:txBody>
                    <a:bodyPr/>
                    <a:lstStyle/>
                    <a:p>
                      <a:pPr algn="just">
                        <a:lnSpc>
                          <a:spcPct val="115000"/>
                        </a:lnSpc>
                        <a:spcAft>
                          <a:spcPts val="0"/>
                        </a:spcAft>
                      </a:pPr>
                      <a:r>
                        <a:rPr lang="en-US" sz="1600" dirty="0">
                          <a:effectLst/>
                        </a:rPr>
                        <a:t>Budget for low income group to make them disaster resilient</a:t>
                      </a:r>
                      <a:endParaRPr lang="en-IN" sz="1600" dirty="0">
                        <a:effectLst/>
                        <a:latin typeface="Calibri"/>
                        <a:ea typeface="Times New Roman"/>
                        <a:cs typeface="Times New Roman"/>
                      </a:endParaRPr>
                    </a:p>
                  </a:txBody>
                  <a:tcPr marL="38612" marR="38612" marT="0" marB="0" anchor="ctr"/>
                </a:tc>
                <a:tc>
                  <a:txBody>
                    <a:bodyPr/>
                    <a:lstStyle/>
                    <a:p>
                      <a:pPr algn="ctr">
                        <a:lnSpc>
                          <a:spcPct val="115000"/>
                        </a:lnSpc>
                        <a:spcAft>
                          <a:spcPts val="0"/>
                        </a:spcAft>
                      </a:pPr>
                      <a:r>
                        <a:rPr lang="en-US" sz="1600">
                          <a:effectLst/>
                        </a:rPr>
                        <a:t> </a:t>
                      </a:r>
                      <a:endParaRPr lang="en-IN" sz="1600">
                        <a:effectLst/>
                        <a:latin typeface="Calibri"/>
                        <a:ea typeface="Times New Roman"/>
                        <a:cs typeface="Times New Roman"/>
                      </a:endParaRPr>
                    </a:p>
                  </a:txBody>
                  <a:tcPr marL="38612" marR="38612" marT="0" marB="0" anchor="ctr"/>
                </a:tc>
                <a:tc>
                  <a:txBody>
                    <a:bodyPr/>
                    <a:lstStyle/>
                    <a:p>
                      <a:pPr algn="ctr">
                        <a:lnSpc>
                          <a:spcPct val="115000"/>
                        </a:lnSpc>
                        <a:spcAft>
                          <a:spcPts val="0"/>
                        </a:spcAft>
                      </a:pPr>
                      <a:r>
                        <a:rPr lang="en-US" sz="1600">
                          <a:effectLst/>
                        </a:rPr>
                        <a:t> </a:t>
                      </a:r>
                      <a:endParaRPr lang="en-IN" sz="1600">
                        <a:effectLst/>
                        <a:latin typeface="Calibri"/>
                        <a:ea typeface="Times New Roman"/>
                        <a:cs typeface="Times New Roman"/>
                      </a:endParaRPr>
                    </a:p>
                  </a:txBody>
                  <a:tcPr marL="38612" marR="38612" marT="0" marB="0" anchor="ctr"/>
                </a:tc>
                <a:tc>
                  <a:txBody>
                    <a:bodyPr/>
                    <a:lstStyle/>
                    <a:p>
                      <a:pPr algn="ctr">
                        <a:lnSpc>
                          <a:spcPct val="115000"/>
                        </a:lnSpc>
                        <a:spcAft>
                          <a:spcPts val="0"/>
                        </a:spcAft>
                      </a:pPr>
                      <a:r>
                        <a:rPr lang="en-US" sz="1600">
                          <a:effectLst/>
                        </a:rPr>
                        <a:t> </a:t>
                      </a:r>
                      <a:endParaRPr lang="en-IN" sz="1600">
                        <a:effectLst/>
                        <a:latin typeface="Calibri"/>
                        <a:ea typeface="Times New Roman"/>
                        <a:cs typeface="Times New Roman"/>
                      </a:endParaRPr>
                    </a:p>
                  </a:txBody>
                  <a:tcPr marL="38612" marR="38612" marT="0" marB="0" anchor="ctr"/>
                </a:tc>
                <a:tc>
                  <a:txBody>
                    <a:bodyPr/>
                    <a:lstStyle/>
                    <a:p>
                      <a:pPr algn="l">
                        <a:lnSpc>
                          <a:spcPct val="115000"/>
                        </a:lnSpc>
                        <a:spcAft>
                          <a:spcPts val="0"/>
                        </a:spcAft>
                      </a:pPr>
                      <a:r>
                        <a:rPr lang="en-US" sz="1600" dirty="0">
                          <a:effectLst/>
                        </a:rPr>
                        <a:t>No information found</a:t>
                      </a:r>
                      <a:endParaRPr lang="en-IN" sz="1600" dirty="0">
                        <a:effectLst/>
                        <a:latin typeface="Calibri"/>
                        <a:ea typeface="Times New Roman"/>
                        <a:cs typeface="Times New Roman"/>
                      </a:endParaRPr>
                    </a:p>
                  </a:txBody>
                  <a:tcPr marL="38612" marR="38612" marT="0" marB="0" anchor="ctr"/>
                </a:tc>
              </a:tr>
            </a:tbl>
          </a:graphicData>
        </a:graphic>
      </p:graphicFrame>
    </p:spTree>
    <p:extLst>
      <p:ext uri="{BB962C8B-B14F-4D97-AF65-F5344CB8AC3E}">
        <p14:creationId xmlns:p14="http://schemas.microsoft.com/office/powerpoint/2010/main" val="14470898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normAutofit fontScale="90000"/>
          </a:bodyPr>
          <a:lstStyle/>
          <a:p>
            <a:endParaRPr lang="en-IN"/>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36315597"/>
              </p:ext>
            </p:extLst>
          </p:nvPr>
        </p:nvGraphicFramePr>
        <p:xfrm>
          <a:off x="34636" y="76200"/>
          <a:ext cx="9144000" cy="6762420"/>
        </p:xfrm>
        <a:graphic>
          <a:graphicData uri="http://schemas.openxmlformats.org/drawingml/2006/table">
            <a:tbl>
              <a:tblPr firstRow="1" firstCol="1" bandRow="1">
                <a:tableStyleId>{5C22544A-7EE6-4342-B048-85BDC9FD1C3A}</a:tableStyleId>
              </a:tblPr>
              <a:tblGrid>
                <a:gridCol w="665684"/>
                <a:gridCol w="3050437"/>
                <a:gridCol w="552298"/>
                <a:gridCol w="868680"/>
                <a:gridCol w="587045"/>
                <a:gridCol w="3419856"/>
              </a:tblGrid>
              <a:tr h="417069">
                <a:tc>
                  <a:txBody>
                    <a:bodyPr/>
                    <a:lstStyle/>
                    <a:p>
                      <a:pPr algn="l">
                        <a:lnSpc>
                          <a:spcPct val="115000"/>
                        </a:lnSpc>
                        <a:spcAft>
                          <a:spcPts val="0"/>
                        </a:spcAft>
                      </a:pPr>
                      <a:r>
                        <a:rPr lang="en-US" sz="1400" dirty="0">
                          <a:solidFill>
                            <a:schemeClr val="tx1"/>
                          </a:solidFill>
                          <a:effectLst/>
                        </a:rPr>
                        <a:t>5</a:t>
                      </a:r>
                      <a:endParaRPr lang="en-IN" sz="1400" dirty="0">
                        <a:solidFill>
                          <a:schemeClr val="tx1"/>
                        </a:solidFill>
                        <a:effectLst/>
                        <a:latin typeface="Calibri"/>
                        <a:ea typeface="Times New Roman"/>
                        <a:cs typeface="Times New Roman"/>
                      </a:endParaRPr>
                    </a:p>
                  </a:txBody>
                  <a:tcPr marL="38612" marR="38612" marT="0" marB="0" anchor="ctr">
                    <a:solidFill>
                      <a:schemeClr val="accent3">
                        <a:lumMod val="40000"/>
                        <a:lumOff val="60000"/>
                      </a:schemeClr>
                    </a:solidFill>
                  </a:tcPr>
                </a:tc>
                <a:tc gridSpan="5">
                  <a:txBody>
                    <a:bodyPr/>
                    <a:lstStyle/>
                    <a:p>
                      <a:pPr algn="l">
                        <a:lnSpc>
                          <a:spcPct val="115000"/>
                        </a:lnSpc>
                        <a:spcAft>
                          <a:spcPts val="0"/>
                        </a:spcAft>
                      </a:pPr>
                      <a:r>
                        <a:rPr lang="en-US" sz="1400" dirty="0" smtClean="0">
                          <a:solidFill>
                            <a:schemeClr val="tx1"/>
                          </a:solidFill>
                          <a:effectLst/>
                        </a:rPr>
                        <a:t>Adaptation Strategies </a:t>
                      </a:r>
                      <a:r>
                        <a:rPr lang="en-US" sz="1400" dirty="0">
                          <a:solidFill>
                            <a:schemeClr val="tx1"/>
                          </a:solidFill>
                          <a:effectLst/>
                        </a:rPr>
                        <a:t>in the </a:t>
                      </a:r>
                      <a:r>
                        <a:rPr lang="en-US" sz="1400" dirty="0" smtClean="0">
                          <a:solidFill>
                            <a:schemeClr val="tx1"/>
                          </a:solidFill>
                          <a:effectLst/>
                        </a:rPr>
                        <a:t>Cities</a:t>
                      </a:r>
                      <a:endParaRPr lang="en-IN" sz="1400" dirty="0">
                        <a:solidFill>
                          <a:schemeClr val="tx1"/>
                        </a:solidFill>
                        <a:effectLst/>
                        <a:latin typeface="Calibri"/>
                        <a:ea typeface="Times New Roman"/>
                        <a:cs typeface="Times New Roman"/>
                      </a:endParaRPr>
                    </a:p>
                  </a:txBody>
                  <a:tcPr marL="38612" marR="38612" marT="0" marB="0" anchor="ctr">
                    <a:solidFill>
                      <a:schemeClr val="accent3">
                        <a:lumMod val="40000"/>
                        <a:lumOff val="60000"/>
                      </a:schemeClr>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954709">
                <a:tc>
                  <a:txBody>
                    <a:bodyPr/>
                    <a:lstStyle/>
                    <a:p>
                      <a:pPr algn="l">
                        <a:lnSpc>
                          <a:spcPct val="115000"/>
                        </a:lnSpc>
                        <a:spcAft>
                          <a:spcPts val="0"/>
                        </a:spcAft>
                      </a:pPr>
                      <a:r>
                        <a:rPr lang="en-US" sz="1400">
                          <a:effectLst/>
                        </a:rPr>
                        <a:t>5.1</a:t>
                      </a:r>
                      <a:endParaRPr lang="en-IN" sz="1400">
                        <a:effectLst/>
                        <a:latin typeface="Calibri"/>
                        <a:ea typeface="Times New Roman"/>
                        <a:cs typeface="Times New Roman"/>
                      </a:endParaRPr>
                    </a:p>
                  </a:txBody>
                  <a:tcPr marL="38612" marR="38612" marT="0" marB="0" anchor="ctr"/>
                </a:tc>
                <a:tc>
                  <a:txBody>
                    <a:bodyPr/>
                    <a:lstStyle/>
                    <a:p>
                      <a:pPr algn="just">
                        <a:lnSpc>
                          <a:spcPct val="115000"/>
                        </a:lnSpc>
                        <a:spcAft>
                          <a:spcPts val="0"/>
                        </a:spcAft>
                      </a:pPr>
                      <a:r>
                        <a:rPr lang="en-US" sz="1400" dirty="0">
                          <a:effectLst/>
                        </a:rPr>
                        <a:t>Human Resource-Trained workforce to community interaction, community awareness initiative </a:t>
                      </a:r>
                      <a:r>
                        <a:rPr lang="en-US" sz="1400" dirty="0" err="1">
                          <a:effectLst/>
                        </a:rPr>
                        <a:t>etc</a:t>
                      </a:r>
                      <a:endParaRPr lang="en-IN" sz="1400" dirty="0">
                        <a:effectLst/>
                        <a:latin typeface="Calibri"/>
                        <a:ea typeface="Times New Roman"/>
                        <a:cs typeface="Times New Roman"/>
                      </a:endParaRPr>
                    </a:p>
                  </a:txBody>
                  <a:tcPr marL="38612" marR="38612" marT="0" marB="0" anchor="ctr"/>
                </a:tc>
                <a:tc>
                  <a:txBody>
                    <a:bodyPr/>
                    <a:lstStyle/>
                    <a:p>
                      <a:pPr algn="ctr">
                        <a:lnSpc>
                          <a:spcPct val="115000"/>
                        </a:lnSpc>
                        <a:spcAft>
                          <a:spcPts val="0"/>
                        </a:spcAft>
                      </a:pPr>
                      <a:r>
                        <a:rPr lang="en-US" sz="1400" dirty="0">
                          <a:effectLst/>
                          <a:sym typeface="Wingdings"/>
                        </a:rPr>
                        <a:t></a:t>
                      </a:r>
                      <a:endParaRPr lang="en-IN" sz="1400" dirty="0">
                        <a:effectLst/>
                        <a:latin typeface="Calibri"/>
                        <a:ea typeface="Times New Roman"/>
                        <a:cs typeface="Times New Roman"/>
                      </a:endParaRPr>
                    </a:p>
                  </a:txBody>
                  <a:tcPr marL="38612" marR="38612" marT="0" marB="0" anchor="ctr"/>
                </a:tc>
                <a:tc>
                  <a:txBody>
                    <a:bodyPr/>
                    <a:lstStyle/>
                    <a:p>
                      <a:pPr algn="ctr">
                        <a:lnSpc>
                          <a:spcPct val="115000"/>
                        </a:lnSpc>
                        <a:spcAft>
                          <a:spcPts val="0"/>
                        </a:spcAft>
                      </a:pPr>
                      <a:r>
                        <a:rPr lang="en-US" sz="1400">
                          <a:effectLst/>
                        </a:rPr>
                        <a:t> </a:t>
                      </a:r>
                      <a:endParaRPr lang="en-IN" sz="1400">
                        <a:effectLst/>
                        <a:latin typeface="Calibri"/>
                        <a:ea typeface="Times New Roman"/>
                        <a:cs typeface="Times New Roman"/>
                      </a:endParaRPr>
                    </a:p>
                  </a:txBody>
                  <a:tcPr marL="38612" marR="38612" marT="0" marB="0" anchor="ctr"/>
                </a:tc>
                <a:tc>
                  <a:txBody>
                    <a:bodyPr/>
                    <a:lstStyle/>
                    <a:p>
                      <a:pPr algn="ctr">
                        <a:lnSpc>
                          <a:spcPct val="115000"/>
                        </a:lnSpc>
                        <a:spcAft>
                          <a:spcPts val="0"/>
                        </a:spcAft>
                      </a:pPr>
                      <a:r>
                        <a:rPr lang="en-US" sz="1400">
                          <a:effectLst/>
                        </a:rPr>
                        <a:t> </a:t>
                      </a:r>
                      <a:endParaRPr lang="en-IN" sz="1400">
                        <a:effectLst/>
                        <a:latin typeface="Calibri"/>
                        <a:ea typeface="Times New Roman"/>
                        <a:cs typeface="Times New Roman"/>
                      </a:endParaRPr>
                    </a:p>
                  </a:txBody>
                  <a:tcPr marL="38612" marR="38612" marT="0" marB="0" anchor="ctr"/>
                </a:tc>
                <a:tc>
                  <a:txBody>
                    <a:bodyPr/>
                    <a:lstStyle/>
                    <a:p>
                      <a:pPr algn="l">
                        <a:lnSpc>
                          <a:spcPct val="115000"/>
                        </a:lnSpc>
                        <a:spcAft>
                          <a:spcPts val="0"/>
                        </a:spcAft>
                      </a:pPr>
                      <a:r>
                        <a:rPr lang="en-US" sz="1400" dirty="0">
                          <a:effectLst/>
                        </a:rPr>
                        <a:t>There is State Disaster Response Force in place who organizes  community interaction, community awareness initiative </a:t>
                      </a:r>
                      <a:r>
                        <a:rPr lang="en-US" sz="1400" dirty="0" err="1">
                          <a:effectLst/>
                        </a:rPr>
                        <a:t>etc</a:t>
                      </a:r>
                      <a:endParaRPr lang="en-IN" sz="1400" dirty="0">
                        <a:effectLst/>
                        <a:latin typeface="Calibri"/>
                        <a:ea typeface="Times New Roman"/>
                        <a:cs typeface="Times New Roman"/>
                      </a:endParaRPr>
                    </a:p>
                  </a:txBody>
                  <a:tcPr marL="38612" marR="38612" marT="0" marB="0" anchor="ctr"/>
                </a:tc>
              </a:tr>
              <a:tr h="152222">
                <a:tc>
                  <a:txBody>
                    <a:bodyPr/>
                    <a:lstStyle/>
                    <a:p>
                      <a:pPr algn="l">
                        <a:lnSpc>
                          <a:spcPct val="115000"/>
                        </a:lnSpc>
                        <a:spcAft>
                          <a:spcPts val="0"/>
                        </a:spcAft>
                      </a:pPr>
                      <a:r>
                        <a:rPr lang="en-US" sz="1400">
                          <a:effectLst/>
                        </a:rPr>
                        <a:t>5.2</a:t>
                      </a:r>
                      <a:endParaRPr lang="en-IN" sz="1400">
                        <a:effectLst/>
                        <a:latin typeface="Calibri"/>
                        <a:ea typeface="Times New Roman"/>
                        <a:cs typeface="Times New Roman"/>
                      </a:endParaRPr>
                    </a:p>
                  </a:txBody>
                  <a:tcPr marL="38612" marR="38612" marT="0" marB="0" anchor="ctr"/>
                </a:tc>
                <a:tc>
                  <a:txBody>
                    <a:bodyPr/>
                    <a:lstStyle/>
                    <a:p>
                      <a:pPr algn="l">
                        <a:lnSpc>
                          <a:spcPct val="115000"/>
                        </a:lnSpc>
                        <a:spcAft>
                          <a:spcPts val="0"/>
                        </a:spcAft>
                      </a:pPr>
                      <a:r>
                        <a:rPr lang="en-US" sz="1400">
                          <a:effectLst/>
                        </a:rPr>
                        <a:t>Early warning system </a:t>
                      </a:r>
                      <a:endParaRPr lang="en-IN" sz="1400">
                        <a:effectLst/>
                        <a:latin typeface="Calibri"/>
                        <a:ea typeface="Times New Roman"/>
                        <a:cs typeface="Times New Roman"/>
                      </a:endParaRPr>
                    </a:p>
                  </a:txBody>
                  <a:tcPr marL="38612" marR="38612" marT="0" marB="0" anchor="ctr"/>
                </a:tc>
                <a:tc>
                  <a:txBody>
                    <a:bodyPr/>
                    <a:lstStyle/>
                    <a:p>
                      <a:pPr algn="ctr">
                        <a:lnSpc>
                          <a:spcPct val="115000"/>
                        </a:lnSpc>
                        <a:spcAft>
                          <a:spcPts val="0"/>
                        </a:spcAft>
                      </a:pPr>
                      <a:r>
                        <a:rPr lang="en-US" sz="1400">
                          <a:effectLst/>
                        </a:rPr>
                        <a:t> </a:t>
                      </a:r>
                      <a:endParaRPr lang="en-IN" sz="1400">
                        <a:effectLst/>
                        <a:latin typeface="Calibri"/>
                        <a:ea typeface="Times New Roman"/>
                        <a:cs typeface="Times New Roman"/>
                      </a:endParaRPr>
                    </a:p>
                  </a:txBody>
                  <a:tcPr marL="38612" marR="38612" marT="0" marB="0" anchor="ctr"/>
                </a:tc>
                <a:tc>
                  <a:txBody>
                    <a:bodyPr/>
                    <a:lstStyle/>
                    <a:p>
                      <a:pPr algn="ctr">
                        <a:lnSpc>
                          <a:spcPct val="115000"/>
                        </a:lnSpc>
                        <a:spcAft>
                          <a:spcPts val="0"/>
                        </a:spcAft>
                      </a:pPr>
                      <a:r>
                        <a:rPr lang="en-US" sz="1400" dirty="0">
                          <a:effectLst/>
                          <a:sym typeface="Wingdings"/>
                        </a:rPr>
                        <a:t></a:t>
                      </a:r>
                      <a:endParaRPr lang="en-IN" sz="1400" dirty="0">
                        <a:effectLst/>
                        <a:latin typeface="Calibri"/>
                        <a:ea typeface="Times New Roman"/>
                        <a:cs typeface="Times New Roman"/>
                      </a:endParaRPr>
                    </a:p>
                  </a:txBody>
                  <a:tcPr marL="38612" marR="38612" marT="0" marB="0" anchor="ctr"/>
                </a:tc>
                <a:tc>
                  <a:txBody>
                    <a:bodyPr/>
                    <a:lstStyle/>
                    <a:p>
                      <a:pPr algn="ctr">
                        <a:lnSpc>
                          <a:spcPct val="115000"/>
                        </a:lnSpc>
                        <a:spcAft>
                          <a:spcPts val="0"/>
                        </a:spcAft>
                      </a:pPr>
                      <a:r>
                        <a:rPr lang="en-US" sz="1400">
                          <a:effectLst/>
                        </a:rPr>
                        <a:t> </a:t>
                      </a:r>
                      <a:endParaRPr lang="en-IN" sz="1400">
                        <a:effectLst/>
                        <a:latin typeface="Calibri"/>
                        <a:ea typeface="Times New Roman"/>
                        <a:cs typeface="Times New Roman"/>
                      </a:endParaRPr>
                    </a:p>
                  </a:txBody>
                  <a:tcPr marL="38612" marR="38612" marT="0" marB="0" anchor="ctr"/>
                </a:tc>
                <a:tc>
                  <a:txBody>
                    <a:bodyPr/>
                    <a:lstStyle/>
                    <a:p>
                      <a:pPr algn="l">
                        <a:lnSpc>
                          <a:spcPct val="115000"/>
                        </a:lnSpc>
                        <a:spcAft>
                          <a:spcPts val="0"/>
                        </a:spcAft>
                      </a:pPr>
                      <a:r>
                        <a:rPr lang="en-US" sz="1400">
                          <a:effectLst/>
                        </a:rPr>
                        <a:t>Present for cyclones, tsunami, not for earthquakes</a:t>
                      </a:r>
                      <a:endParaRPr lang="en-IN" sz="1400">
                        <a:effectLst/>
                        <a:latin typeface="Calibri"/>
                        <a:ea typeface="Times New Roman"/>
                        <a:cs typeface="Times New Roman"/>
                      </a:endParaRPr>
                    </a:p>
                  </a:txBody>
                  <a:tcPr marL="38612" marR="38612" marT="0" marB="0" anchor="ctr"/>
                </a:tc>
              </a:tr>
              <a:tr h="133108">
                <a:tc>
                  <a:txBody>
                    <a:bodyPr/>
                    <a:lstStyle/>
                    <a:p>
                      <a:pPr algn="l">
                        <a:lnSpc>
                          <a:spcPct val="115000"/>
                        </a:lnSpc>
                        <a:spcAft>
                          <a:spcPts val="0"/>
                        </a:spcAft>
                      </a:pPr>
                      <a:r>
                        <a:rPr lang="en-US" sz="1400">
                          <a:effectLst/>
                        </a:rPr>
                        <a:t>5.3</a:t>
                      </a:r>
                      <a:endParaRPr lang="en-IN" sz="1400">
                        <a:effectLst/>
                        <a:latin typeface="Calibri"/>
                        <a:ea typeface="Times New Roman"/>
                        <a:cs typeface="Times New Roman"/>
                      </a:endParaRPr>
                    </a:p>
                  </a:txBody>
                  <a:tcPr marL="38612" marR="38612" marT="0" marB="0" anchor="ctr"/>
                </a:tc>
                <a:tc>
                  <a:txBody>
                    <a:bodyPr/>
                    <a:lstStyle/>
                    <a:p>
                      <a:pPr algn="l">
                        <a:lnSpc>
                          <a:spcPct val="115000"/>
                        </a:lnSpc>
                        <a:spcAft>
                          <a:spcPts val="0"/>
                        </a:spcAft>
                      </a:pPr>
                      <a:r>
                        <a:rPr lang="en-US" sz="1400">
                          <a:effectLst/>
                        </a:rPr>
                        <a:t>Updated previous disaster data base</a:t>
                      </a:r>
                      <a:endParaRPr lang="en-IN" sz="1400">
                        <a:effectLst/>
                        <a:latin typeface="Calibri"/>
                        <a:ea typeface="Times New Roman"/>
                        <a:cs typeface="Times New Roman"/>
                      </a:endParaRPr>
                    </a:p>
                  </a:txBody>
                  <a:tcPr marL="38612" marR="38612" marT="0" marB="0" anchor="ctr"/>
                </a:tc>
                <a:tc>
                  <a:txBody>
                    <a:bodyPr/>
                    <a:lstStyle/>
                    <a:p>
                      <a:pPr algn="ctr">
                        <a:lnSpc>
                          <a:spcPct val="115000"/>
                        </a:lnSpc>
                        <a:spcAft>
                          <a:spcPts val="0"/>
                        </a:spcAft>
                      </a:pPr>
                      <a:r>
                        <a:rPr lang="en-US" sz="1400">
                          <a:effectLst/>
                          <a:sym typeface="Wingdings"/>
                        </a:rPr>
                        <a:t></a:t>
                      </a:r>
                      <a:endParaRPr lang="en-IN" sz="1400">
                        <a:effectLst/>
                        <a:latin typeface="Calibri"/>
                        <a:ea typeface="Times New Roman"/>
                        <a:cs typeface="Times New Roman"/>
                      </a:endParaRPr>
                    </a:p>
                  </a:txBody>
                  <a:tcPr marL="38612" marR="38612" marT="0" marB="0" anchor="ctr"/>
                </a:tc>
                <a:tc>
                  <a:txBody>
                    <a:bodyPr/>
                    <a:lstStyle/>
                    <a:p>
                      <a:pPr algn="ctr">
                        <a:lnSpc>
                          <a:spcPct val="115000"/>
                        </a:lnSpc>
                        <a:spcAft>
                          <a:spcPts val="0"/>
                        </a:spcAft>
                      </a:pPr>
                      <a:r>
                        <a:rPr lang="en-US" sz="1400">
                          <a:effectLst/>
                        </a:rPr>
                        <a:t> </a:t>
                      </a:r>
                      <a:endParaRPr lang="en-IN" sz="1400">
                        <a:effectLst/>
                        <a:latin typeface="Calibri"/>
                        <a:ea typeface="Times New Roman"/>
                        <a:cs typeface="Times New Roman"/>
                      </a:endParaRPr>
                    </a:p>
                  </a:txBody>
                  <a:tcPr marL="38612" marR="38612" marT="0" marB="0" anchor="ctr"/>
                </a:tc>
                <a:tc>
                  <a:txBody>
                    <a:bodyPr/>
                    <a:lstStyle/>
                    <a:p>
                      <a:pPr algn="ctr">
                        <a:lnSpc>
                          <a:spcPct val="115000"/>
                        </a:lnSpc>
                        <a:spcAft>
                          <a:spcPts val="0"/>
                        </a:spcAft>
                      </a:pPr>
                      <a:r>
                        <a:rPr lang="en-US" sz="1400">
                          <a:effectLst/>
                        </a:rPr>
                        <a:t> </a:t>
                      </a:r>
                      <a:endParaRPr lang="en-IN" sz="1400">
                        <a:effectLst/>
                        <a:latin typeface="Calibri"/>
                        <a:ea typeface="Times New Roman"/>
                        <a:cs typeface="Times New Roman"/>
                      </a:endParaRPr>
                    </a:p>
                  </a:txBody>
                  <a:tcPr marL="38612" marR="38612" marT="0" marB="0" anchor="ctr"/>
                </a:tc>
                <a:tc>
                  <a:txBody>
                    <a:bodyPr/>
                    <a:lstStyle/>
                    <a:p>
                      <a:pPr algn="l">
                        <a:lnSpc>
                          <a:spcPct val="115000"/>
                        </a:lnSpc>
                        <a:spcAft>
                          <a:spcPts val="0"/>
                        </a:spcAft>
                      </a:pPr>
                      <a:r>
                        <a:rPr lang="en-US" sz="1400">
                          <a:effectLst/>
                        </a:rPr>
                        <a:t>In State Disaster Management Plan available for the whole state; city specific not present</a:t>
                      </a:r>
                      <a:endParaRPr lang="en-IN" sz="1400">
                        <a:effectLst/>
                        <a:latin typeface="Calibri"/>
                        <a:ea typeface="Times New Roman"/>
                        <a:cs typeface="Times New Roman"/>
                      </a:endParaRPr>
                    </a:p>
                  </a:txBody>
                  <a:tcPr marL="38612" marR="38612" marT="0" marB="0" anchor="ctr"/>
                </a:tc>
              </a:tr>
              <a:tr h="318236">
                <a:tc>
                  <a:txBody>
                    <a:bodyPr/>
                    <a:lstStyle/>
                    <a:p>
                      <a:pPr algn="l">
                        <a:lnSpc>
                          <a:spcPct val="115000"/>
                        </a:lnSpc>
                        <a:spcAft>
                          <a:spcPts val="0"/>
                        </a:spcAft>
                      </a:pPr>
                      <a:r>
                        <a:rPr lang="en-US" sz="1400" b="1" dirty="0">
                          <a:effectLst/>
                        </a:rPr>
                        <a:t>6</a:t>
                      </a:r>
                      <a:endParaRPr lang="en-IN" sz="1400" b="1" dirty="0">
                        <a:effectLst/>
                        <a:latin typeface="Calibri"/>
                        <a:ea typeface="Times New Roman"/>
                        <a:cs typeface="Times New Roman"/>
                      </a:endParaRPr>
                    </a:p>
                  </a:txBody>
                  <a:tcPr marL="38612" marR="38612" marT="0" marB="0" anchor="ctr">
                    <a:solidFill>
                      <a:schemeClr val="accent3">
                        <a:lumMod val="40000"/>
                        <a:lumOff val="60000"/>
                      </a:schemeClr>
                    </a:solidFill>
                  </a:tcPr>
                </a:tc>
                <a:tc gridSpan="5">
                  <a:txBody>
                    <a:bodyPr/>
                    <a:lstStyle/>
                    <a:p>
                      <a:pPr algn="l">
                        <a:lnSpc>
                          <a:spcPct val="115000"/>
                        </a:lnSpc>
                        <a:spcAft>
                          <a:spcPts val="0"/>
                        </a:spcAft>
                      </a:pPr>
                      <a:r>
                        <a:rPr lang="en-US" sz="1400" b="1" dirty="0">
                          <a:effectLst/>
                        </a:rPr>
                        <a:t>Mitigation Actions by Category</a:t>
                      </a:r>
                      <a:endParaRPr lang="en-IN" sz="1400" b="1" dirty="0">
                        <a:effectLst/>
                        <a:latin typeface="Calibri"/>
                        <a:ea typeface="Times New Roman"/>
                        <a:cs typeface="Times New Roman"/>
                      </a:endParaRPr>
                    </a:p>
                  </a:txBody>
                  <a:tcPr marL="38612" marR="38612" marT="0" marB="0" anchor="ctr">
                    <a:solidFill>
                      <a:schemeClr val="accent3">
                        <a:lumMod val="40000"/>
                        <a:lumOff val="60000"/>
                      </a:schemeClr>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1591184">
                <a:tc>
                  <a:txBody>
                    <a:bodyPr/>
                    <a:lstStyle/>
                    <a:p>
                      <a:pPr algn="l">
                        <a:lnSpc>
                          <a:spcPct val="115000"/>
                        </a:lnSpc>
                        <a:spcAft>
                          <a:spcPts val="0"/>
                        </a:spcAft>
                      </a:pPr>
                      <a:r>
                        <a:rPr lang="en-US" sz="1400" dirty="0">
                          <a:effectLst/>
                        </a:rPr>
                        <a:t>6.1</a:t>
                      </a:r>
                      <a:endParaRPr lang="en-IN" sz="1400" dirty="0">
                        <a:effectLst/>
                        <a:latin typeface="Calibri"/>
                        <a:ea typeface="Times New Roman"/>
                        <a:cs typeface="Times New Roman"/>
                      </a:endParaRPr>
                    </a:p>
                  </a:txBody>
                  <a:tcPr marL="38612" marR="38612" marT="0" marB="0" anchor="ctr"/>
                </a:tc>
                <a:tc>
                  <a:txBody>
                    <a:bodyPr/>
                    <a:lstStyle/>
                    <a:p>
                      <a:pPr algn="l">
                        <a:lnSpc>
                          <a:spcPct val="115000"/>
                        </a:lnSpc>
                        <a:spcAft>
                          <a:spcPts val="0"/>
                        </a:spcAft>
                      </a:pPr>
                      <a:r>
                        <a:rPr lang="en-US" sz="1400" dirty="0">
                          <a:effectLst/>
                        </a:rPr>
                        <a:t>Emergency Services- like Dedicated control room for information dispensation and coordination and</a:t>
                      </a:r>
                      <a:endParaRPr lang="en-IN" sz="1400" dirty="0">
                        <a:effectLst/>
                      </a:endParaRPr>
                    </a:p>
                    <a:p>
                      <a:pPr algn="l">
                        <a:lnSpc>
                          <a:spcPct val="115000"/>
                        </a:lnSpc>
                        <a:spcAft>
                          <a:spcPts val="0"/>
                        </a:spcAft>
                      </a:pPr>
                      <a:r>
                        <a:rPr lang="en-US" sz="1400" dirty="0">
                          <a:effectLst/>
                        </a:rPr>
                        <a:t>Necessary </a:t>
                      </a:r>
                      <a:r>
                        <a:rPr lang="en-US" sz="1400" dirty="0" err="1">
                          <a:effectLst/>
                        </a:rPr>
                        <a:t>equipments</a:t>
                      </a:r>
                      <a:r>
                        <a:rPr lang="en-US" sz="1400" dirty="0">
                          <a:effectLst/>
                        </a:rPr>
                        <a:t> in place and functioning</a:t>
                      </a:r>
                      <a:endParaRPr lang="en-IN" sz="1400" dirty="0">
                        <a:effectLst/>
                        <a:latin typeface="Calibri"/>
                        <a:ea typeface="Times New Roman"/>
                        <a:cs typeface="Times New Roman"/>
                      </a:endParaRPr>
                    </a:p>
                  </a:txBody>
                  <a:tcPr marL="38612" marR="38612" marT="0" marB="0" anchor="ctr"/>
                </a:tc>
                <a:tc>
                  <a:txBody>
                    <a:bodyPr/>
                    <a:lstStyle/>
                    <a:p>
                      <a:pPr algn="ctr">
                        <a:lnSpc>
                          <a:spcPct val="115000"/>
                        </a:lnSpc>
                        <a:spcAft>
                          <a:spcPts val="0"/>
                        </a:spcAft>
                      </a:pPr>
                      <a:r>
                        <a:rPr lang="en-US" sz="1400" dirty="0">
                          <a:effectLst/>
                          <a:sym typeface="Wingdings"/>
                        </a:rPr>
                        <a:t></a:t>
                      </a:r>
                      <a:endParaRPr lang="en-IN" sz="1400" dirty="0">
                        <a:effectLst/>
                        <a:latin typeface="Calibri"/>
                        <a:ea typeface="Times New Roman"/>
                        <a:cs typeface="Times New Roman"/>
                      </a:endParaRPr>
                    </a:p>
                  </a:txBody>
                  <a:tcPr marL="38612" marR="38612" marT="0" marB="0" anchor="ctr"/>
                </a:tc>
                <a:tc>
                  <a:txBody>
                    <a:bodyPr/>
                    <a:lstStyle/>
                    <a:p>
                      <a:pPr algn="ctr">
                        <a:lnSpc>
                          <a:spcPct val="115000"/>
                        </a:lnSpc>
                        <a:spcAft>
                          <a:spcPts val="0"/>
                        </a:spcAft>
                      </a:pPr>
                      <a:r>
                        <a:rPr lang="en-US" sz="1400" dirty="0">
                          <a:effectLst/>
                        </a:rPr>
                        <a:t> </a:t>
                      </a:r>
                      <a:endParaRPr lang="en-IN" sz="1400" dirty="0">
                        <a:effectLst/>
                        <a:latin typeface="Calibri"/>
                        <a:ea typeface="Times New Roman"/>
                        <a:cs typeface="Times New Roman"/>
                      </a:endParaRPr>
                    </a:p>
                  </a:txBody>
                  <a:tcPr marL="38612" marR="38612" marT="0" marB="0" anchor="ctr"/>
                </a:tc>
                <a:tc>
                  <a:txBody>
                    <a:bodyPr/>
                    <a:lstStyle/>
                    <a:p>
                      <a:pPr algn="ctr">
                        <a:lnSpc>
                          <a:spcPct val="115000"/>
                        </a:lnSpc>
                        <a:spcAft>
                          <a:spcPts val="0"/>
                        </a:spcAft>
                      </a:pPr>
                      <a:r>
                        <a:rPr lang="en-US" sz="1400">
                          <a:effectLst/>
                        </a:rPr>
                        <a:t> </a:t>
                      </a:r>
                      <a:endParaRPr lang="en-IN" sz="1400">
                        <a:effectLst/>
                        <a:latin typeface="Calibri"/>
                        <a:ea typeface="Times New Roman"/>
                        <a:cs typeface="Times New Roman"/>
                      </a:endParaRPr>
                    </a:p>
                  </a:txBody>
                  <a:tcPr marL="38612" marR="38612" marT="0" marB="0" anchor="ctr"/>
                </a:tc>
                <a:tc>
                  <a:txBody>
                    <a:bodyPr/>
                    <a:lstStyle/>
                    <a:p>
                      <a:pPr algn="l">
                        <a:lnSpc>
                          <a:spcPct val="115000"/>
                        </a:lnSpc>
                        <a:spcAft>
                          <a:spcPts val="0"/>
                        </a:spcAft>
                      </a:pPr>
                      <a:r>
                        <a:rPr lang="en-US" sz="1400" dirty="0">
                          <a:effectLst/>
                        </a:rPr>
                        <a:t>State Emergency Operation Centre (SEOC) in place. </a:t>
                      </a:r>
                      <a:r>
                        <a:rPr lang="en-US" sz="1400" dirty="0" smtClean="0">
                          <a:effectLst/>
                        </a:rPr>
                        <a:t>Equipment's/vehicles </a:t>
                      </a:r>
                      <a:r>
                        <a:rPr lang="en-US" sz="1400" dirty="0">
                          <a:effectLst/>
                        </a:rPr>
                        <a:t>provided by GSDMA to Ahmedabad.</a:t>
                      </a:r>
                      <a:endParaRPr lang="en-IN" sz="1400" dirty="0">
                        <a:effectLst/>
                        <a:latin typeface="Calibri"/>
                        <a:ea typeface="Times New Roman"/>
                        <a:cs typeface="Times New Roman"/>
                      </a:endParaRPr>
                    </a:p>
                  </a:txBody>
                  <a:tcPr marL="38612" marR="38612" marT="0" marB="0" anchor="ctr"/>
                </a:tc>
              </a:tr>
              <a:tr h="954709">
                <a:tc>
                  <a:txBody>
                    <a:bodyPr/>
                    <a:lstStyle/>
                    <a:p>
                      <a:pPr algn="l">
                        <a:lnSpc>
                          <a:spcPct val="115000"/>
                        </a:lnSpc>
                        <a:spcAft>
                          <a:spcPts val="0"/>
                        </a:spcAft>
                      </a:pPr>
                      <a:r>
                        <a:rPr lang="en-US" sz="1400">
                          <a:effectLst/>
                        </a:rPr>
                        <a:t>6.2</a:t>
                      </a:r>
                      <a:endParaRPr lang="en-IN" sz="1400">
                        <a:effectLst/>
                        <a:latin typeface="Calibri"/>
                        <a:ea typeface="Times New Roman"/>
                        <a:cs typeface="Times New Roman"/>
                      </a:endParaRPr>
                    </a:p>
                  </a:txBody>
                  <a:tcPr marL="38612" marR="38612" marT="0" marB="0" anchor="ctr"/>
                </a:tc>
                <a:tc>
                  <a:txBody>
                    <a:bodyPr/>
                    <a:lstStyle/>
                    <a:p>
                      <a:pPr algn="just">
                        <a:lnSpc>
                          <a:spcPct val="115000"/>
                        </a:lnSpc>
                        <a:spcAft>
                          <a:spcPts val="0"/>
                        </a:spcAft>
                        <a:tabLst>
                          <a:tab pos="661035" algn="l"/>
                          <a:tab pos="730250" algn="l"/>
                        </a:tabLst>
                      </a:pPr>
                      <a:r>
                        <a:rPr lang="en-US" sz="1400">
                          <a:effectLst/>
                        </a:rPr>
                        <a:t>Building codes for current and future construction</a:t>
                      </a:r>
                      <a:endParaRPr lang="en-IN" sz="1400">
                        <a:effectLst/>
                        <a:latin typeface="Calibri"/>
                        <a:ea typeface="Times New Roman"/>
                        <a:cs typeface="Times New Roman"/>
                      </a:endParaRPr>
                    </a:p>
                  </a:txBody>
                  <a:tcPr marL="38612" marR="38612" marT="0" marB="0" anchor="ctr"/>
                </a:tc>
                <a:tc>
                  <a:txBody>
                    <a:bodyPr/>
                    <a:lstStyle/>
                    <a:p>
                      <a:pPr algn="ctr">
                        <a:lnSpc>
                          <a:spcPct val="115000"/>
                        </a:lnSpc>
                        <a:spcAft>
                          <a:spcPts val="0"/>
                        </a:spcAft>
                      </a:pPr>
                      <a:r>
                        <a:rPr lang="en-US" sz="1400">
                          <a:effectLst/>
                          <a:sym typeface="Wingdings"/>
                        </a:rPr>
                        <a:t></a:t>
                      </a:r>
                      <a:endParaRPr lang="en-IN" sz="1400">
                        <a:effectLst/>
                        <a:latin typeface="Calibri"/>
                        <a:ea typeface="Times New Roman"/>
                        <a:cs typeface="Times New Roman"/>
                      </a:endParaRPr>
                    </a:p>
                  </a:txBody>
                  <a:tcPr marL="38612" marR="38612" marT="0" marB="0" anchor="ctr"/>
                </a:tc>
                <a:tc>
                  <a:txBody>
                    <a:bodyPr/>
                    <a:lstStyle/>
                    <a:p>
                      <a:pPr algn="ctr">
                        <a:lnSpc>
                          <a:spcPct val="115000"/>
                        </a:lnSpc>
                        <a:spcAft>
                          <a:spcPts val="0"/>
                        </a:spcAft>
                      </a:pPr>
                      <a:r>
                        <a:rPr lang="en-US" sz="1400">
                          <a:effectLst/>
                        </a:rPr>
                        <a:t> </a:t>
                      </a:r>
                      <a:endParaRPr lang="en-IN" sz="1400">
                        <a:effectLst/>
                        <a:latin typeface="Calibri"/>
                        <a:ea typeface="Times New Roman"/>
                        <a:cs typeface="Times New Roman"/>
                      </a:endParaRPr>
                    </a:p>
                  </a:txBody>
                  <a:tcPr marL="38612" marR="38612" marT="0" marB="0" anchor="ctr"/>
                </a:tc>
                <a:tc>
                  <a:txBody>
                    <a:bodyPr/>
                    <a:lstStyle/>
                    <a:p>
                      <a:pPr algn="ctr">
                        <a:lnSpc>
                          <a:spcPct val="115000"/>
                        </a:lnSpc>
                        <a:spcAft>
                          <a:spcPts val="0"/>
                        </a:spcAft>
                      </a:pPr>
                      <a:r>
                        <a:rPr lang="en-US" sz="1400">
                          <a:effectLst/>
                        </a:rPr>
                        <a:t> </a:t>
                      </a:r>
                      <a:endParaRPr lang="en-IN" sz="1400">
                        <a:effectLst/>
                        <a:latin typeface="Calibri"/>
                        <a:ea typeface="Times New Roman"/>
                        <a:cs typeface="Times New Roman"/>
                      </a:endParaRPr>
                    </a:p>
                  </a:txBody>
                  <a:tcPr marL="38612" marR="38612" marT="0" marB="0" anchor="ctr"/>
                </a:tc>
                <a:tc>
                  <a:txBody>
                    <a:bodyPr/>
                    <a:lstStyle/>
                    <a:p>
                      <a:pPr algn="l">
                        <a:lnSpc>
                          <a:spcPct val="115000"/>
                        </a:lnSpc>
                        <a:spcAft>
                          <a:spcPts val="0"/>
                        </a:spcAft>
                      </a:pPr>
                      <a:r>
                        <a:rPr lang="en-US" sz="1400" dirty="0">
                          <a:effectLst/>
                        </a:rPr>
                        <a:t>Building bylaws modified in 2007 to include seismic parameters, rain water harvesting and solar energy utilization</a:t>
                      </a:r>
                      <a:endParaRPr lang="en-IN" sz="1400" dirty="0">
                        <a:effectLst/>
                        <a:latin typeface="Calibri"/>
                        <a:ea typeface="Times New Roman"/>
                        <a:cs typeface="Times New Roman"/>
                      </a:endParaRPr>
                    </a:p>
                  </a:txBody>
                  <a:tcPr marL="38612" marR="38612" marT="0" marB="0" anchor="ctr"/>
                </a:tc>
              </a:tr>
              <a:tr h="1272946">
                <a:tc gridSpan="6">
                  <a:txBody>
                    <a:bodyPr/>
                    <a:lstStyle/>
                    <a:p>
                      <a:pPr algn="l">
                        <a:lnSpc>
                          <a:spcPct val="115000"/>
                        </a:lnSpc>
                        <a:spcAft>
                          <a:spcPts val="0"/>
                        </a:spcAft>
                      </a:pPr>
                      <a:r>
                        <a:rPr lang="en-US" sz="1400" dirty="0">
                          <a:effectLst/>
                        </a:rPr>
                        <a:t>Data Source: Infrastructure condition assessment is made by comparing SLB data for the cities to the present status of the infrastructure in the city. Data for the other variable is collected from the municipal corporation and city development plan. Other sources are city disaster management authority and city department of urban development.</a:t>
                      </a:r>
                      <a:endParaRPr lang="en-IN" sz="1400" dirty="0">
                        <a:effectLst/>
                      </a:endParaRPr>
                    </a:p>
                    <a:p>
                      <a:pPr algn="just">
                        <a:lnSpc>
                          <a:spcPct val="115000"/>
                        </a:lnSpc>
                        <a:spcAft>
                          <a:spcPts val="0"/>
                        </a:spcAft>
                      </a:pPr>
                      <a:r>
                        <a:rPr lang="en-US" sz="1400" dirty="0">
                          <a:effectLst/>
                        </a:rPr>
                        <a:t>Low: </a:t>
                      </a:r>
                      <a:r>
                        <a:rPr lang="en-US" sz="1400" dirty="0" smtClean="0">
                          <a:effectLst/>
                        </a:rPr>
                        <a:t>Least vulnerable, Medium</a:t>
                      </a:r>
                      <a:r>
                        <a:rPr lang="en-US" sz="1400" dirty="0">
                          <a:effectLst/>
                        </a:rPr>
                        <a:t>: vulnerable, High: Most vulnerable</a:t>
                      </a:r>
                      <a:endParaRPr lang="en-IN" sz="1400" dirty="0">
                        <a:effectLst/>
                        <a:latin typeface="Calibri"/>
                        <a:ea typeface="Times New Roman"/>
                        <a:cs typeface="Times New Roman"/>
                      </a:endParaRPr>
                    </a:p>
                  </a:txBody>
                  <a:tcPr marL="38612" marR="38612" marT="0" marB="0"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bl>
          </a:graphicData>
        </a:graphic>
      </p:graphicFrame>
    </p:spTree>
    <p:extLst>
      <p:ext uri="{BB962C8B-B14F-4D97-AF65-F5344CB8AC3E}">
        <p14:creationId xmlns:p14="http://schemas.microsoft.com/office/powerpoint/2010/main" val="40531039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sz="2400" dirty="0"/>
              <a:t>Disaster risk reduction and building resilience should be integrated into city planning to cope with the number of hazards the city is exposed </a:t>
            </a:r>
            <a:r>
              <a:rPr lang="en-US" sz="2400" dirty="0" smtClean="0"/>
              <a:t>to.</a:t>
            </a:r>
          </a:p>
          <a:p>
            <a:endParaRPr lang="en-US" sz="2400" dirty="0" smtClean="0"/>
          </a:p>
          <a:p>
            <a:r>
              <a:rPr lang="en-US" sz="2400" dirty="0" smtClean="0"/>
              <a:t>Database management : A </a:t>
            </a:r>
            <a:r>
              <a:rPr lang="en-US" sz="2400" dirty="0"/>
              <a:t>disaster timeline for the city with details regarding its impact on human, animal, agriculture and infrastructure should be </a:t>
            </a:r>
            <a:r>
              <a:rPr lang="en-US" sz="2400" dirty="0" smtClean="0"/>
              <a:t>maintained.</a:t>
            </a:r>
          </a:p>
          <a:p>
            <a:endParaRPr lang="en-US" sz="2400" dirty="0" smtClean="0"/>
          </a:p>
          <a:p>
            <a:pPr lvl="0"/>
            <a:r>
              <a:rPr lang="en-US" sz="2400" dirty="0"/>
              <a:t>authorities should aim to make its citizens more resilient to impacts at the local level</a:t>
            </a:r>
            <a:r>
              <a:rPr lang="en-US" sz="2400" dirty="0" smtClean="0"/>
              <a:t>.</a:t>
            </a:r>
          </a:p>
          <a:p>
            <a:pPr lvl="0"/>
            <a:endParaRPr lang="en-US" sz="2400" dirty="0" smtClean="0"/>
          </a:p>
          <a:p>
            <a:pPr lvl="0"/>
            <a:r>
              <a:rPr lang="en-US" sz="2400" dirty="0"/>
              <a:t>A City resilience plan should be </a:t>
            </a:r>
            <a:r>
              <a:rPr lang="en-US" sz="2400" dirty="0" smtClean="0"/>
              <a:t>prepared </a:t>
            </a:r>
            <a:r>
              <a:rPr lang="en-US" sz="2400" dirty="0"/>
              <a:t>for Ahmedabad considering its exposure to hazards and potential to emerge as a major metropolitan city.</a:t>
            </a:r>
            <a:r>
              <a:rPr lang="en-US" sz="2400" dirty="0" smtClean="0"/>
              <a:t> </a:t>
            </a:r>
          </a:p>
          <a:p>
            <a:pPr lvl="0"/>
            <a:endParaRPr lang="en-US" sz="2400" dirty="0" smtClean="0"/>
          </a:p>
          <a:p>
            <a:pPr lvl="0"/>
            <a:r>
              <a:rPr lang="en-US" sz="2400" dirty="0"/>
              <a:t>Rain water recharge should be made mandatory to revive depleting ground water levels</a:t>
            </a:r>
            <a:endParaRPr lang="en-IN" sz="2400" dirty="0"/>
          </a:p>
          <a:p>
            <a:endParaRPr lang="en-IN" sz="2400" dirty="0"/>
          </a:p>
        </p:txBody>
      </p:sp>
      <p:sp>
        <p:nvSpPr>
          <p:cNvPr id="2" name="Title 1"/>
          <p:cNvSpPr>
            <a:spLocks noGrp="1"/>
          </p:cNvSpPr>
          <p:nvPr>
            <p:ph type="title"/>
          </p:nvPr>
        </p:nvSpPr>
        <p:spPr/>
        <p:txBody>
          <a:bodyPr>
            <a:normAutofit/>
          </a:bodyPr>
          <a:lstStyle/>
          <a:p>
            <a:r>
              <a:rPr lang="en-IN" sz="2800" dirty="0">
                <a:latin typeface="Andalus" pitchFamily="18" charset="-78"/>
                <a:cs typeface="Andalus" pitchFamily="18" charset="-78"/>
              </a:rPr>
              <a:t>Recommendations </a:t>
            </a:r>
          </a:p>
        </p:txBody>
      </p:sp>
    </p:spTree>
    <p:extLst>
      <p:ext uri="{BB962C8B-B14F-4D97-AF65-F5344CB8AC3E}">
        <p14:creationId xmlns:p14="http://schemas.microsoft.com/office/powerpoint/2010/main" val="26203277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67400" y="0"/>
            <a:ext cx="3276600" cy="6858000"/>
          </a:xfrm>
          <a:prstGeom prst="rect">
            <a:avLst/>
          </a:prstGeom>
          <a:solidFill>
            <a:schemeClr val="tx2">
              <a:lumMod val="20000"/>
              <a:lumOff val="8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0" name="Picture 9"/>
          <p:cNvPicPr/>
          <p:nvPr/>
        </p:nvPicPr>
        <p:blipFill>
          <a:blip r:embed="rId2" cstate="print"/>
          <a:srcRect/>
          <a:stretch>
            <a:fillRect/>
          </a:stretch>
        </p:blipFill>
        <p:spPr bwMode="auto">
          <a:xfrm>
            <a:off x="5904634" y="1071546"/>
            <a:ext cx="3239366" cy="1571636"/>
          </a:xfrm>
          <a:prstGeom prst="rect">
            <a:avLst/>
          </a:prstGeom>
          <a:noFill/>
          <a:ln w="9525">
            <a:noFill/>
            <a:miter lim="800000"/>
            <a:headEnd/>
            <a:tailEnd/>
          </a:ln>
        </p:spPr>
      </p:pic>
      <p:sp>
        <p:nvSpPr>
          <p:cNvPr id="8" name="TextBox 7"/>
          <p:cNvSpPr txBox="1"/>
          <p:nvPr/>
        </p:nvSpPr>
        <p:spPr>
          <a:xfrm>
            <a:off x="5786446" y="2664639"/>
            <a:ext cx="3357554" cy="3693319"/>
          </a:xfrm>
          <a:prstGeom prst="rect">
            <a:avLst/>
          </a:prstGeom>
          <a:noFill/>
        </p:spPr>
        <p:txBody>
          <a:bodyPr wrap="square" rtlCol="0">
            <a:spAutoFit/>
          </a:bodyPr>
          <a:lstStyle/>
          <a:p>
            <a:pPr>
              <a:buFont typeface="Arial" pitchFamily="34" charset="0"/>
              <a:buChar char="•"/>
            </a:pPr>
            <a:r>
              <a:rPr lang="en-IN" dirty="0" smtClean="0"/>
              <a:t>Population: </a:t>
            </a:r>
            <a:r>
              <a:rPr lang="en-IN" b="1" dirty="0" smtClean="0"/>
              <a:t>5,049,968 (2011)</a:t>
            </a:r>
          </a:p>
          <a:p>
            <a:pPr>
              <a:buFont typeface="Arial" pitchFamily="34" charset="0"/>
              <a:buChar char="•"/>
            </a:pPr>
            <a:r>
              <a:rPr lang="en-US" dirty="0" smtClean="0"/>
              <a:t>Decadal </a:t>
            </a:r>
            <a:r>
              <a:rPr lang="en-US" dirty="0"/>
              <a:t>Growth rate (</a:t>
            </a:r>
            <a:r>
              <a:rPr lang="en-US" dirty="0" smtClean="0"/>
              <a:t>2001-</a:t>
            </a:r>
          </a:p>
          <a:p>
            <a:r>
              <a:rPr lang="en-US" dirty="0" smtClean="0"/>
              <a:t>  2011): </a:t>
            </a:r>
            <a:r>
              <a:rPr lang="en-US" b="1" dirty="0" smtClean="0"/>
              <a:t>30.34</a:t>
            </a:r>
            <a:r>
              <a:rPr lang="en-US" b="1" dirty="0"/>
              <a:t>% compared to </a:t>
            </a:r>
            <a:endParaRPr lang="en-US" b="1" dirty="0" smtClean="0"/>
          </a:p>
          <a:p>
            <a:r>
              <a:rPr lang="en-US" b="1" dirty="0" smtClean="0"/>
              <a:t>   population </a:t>
            </a:r>
            <a:r>
              <a:rPr lang="en-US" b="1" dirty="0"/>
              <a:t>as per </a:t>
            </a:r>
            <a:r>
              <a:rPr lang="en-US" b="1" dirty="0" smtClean="0"/>
              <a:t>2001         </a:t>
            </a:r>
          </a:p>
          <a:p>
            <a:pPr>
              <a:buFont typeface="Arial" pitchFamily="34" charset="0"/>
              <a:buChar char="•"/>
            </a:pPr>
            <a:r>
              <a:rPr lang="en-US" dirty="0" smtClean="0"/>
              <a:t> Total Slum population:   </a:t>
            </a:r>
          </a:p>
          <a:p>
            <a:r>
              <a:rPr lang="en-US" b="1" dirty="0" smtClean="0"/>
              <a:t>   6,90,</a:t>
            </a:r>
            <a:r>
              <a:rPr lang="en-US" dirty="0" smtClean="0"/>
              <a:t>54</a:t>
            </a:r>
            <a:r>
              <a:rPr lang="en-US" b="1" dirty="0" smtClean="0"/>
              <a:t>5</a:t>
            </a:r>
          </a:p>
          <a:p>
            <a:pPr>
              <a:buFont typeface="Arial" pitchFamily="34" charset="0"/>
              <a:buChar char="•"/>
            </a:pPr>
            <a:r>
              <a:rPr lang="en-US" dirty="0"/>
              <a:t>Literacy </a:t>
            </a:r>
            <a:r>
              <a:rPr lang="en-US" b="1" dirty="0" smtClean="0"/>
              <a:t>rate:91.61</a:t>
            </a:r>
            <a:endParaRPr lang="en-US" dirty="0" smtClean="0"/>
          </a:p>
          <a:p>
            <a:pPr>
              <a:buFont typeface="Arial" pitchFamily="34" charset="0"/>
              <a:buChar char="•"/>
            </a:pPr>
            <a:r>
              <a:rPr lang="en-US" dirty="0"/>
              <a:t>Sex </a:t>
            </a:r>
            <a:r>
              <a:rPr lang="en-US" dirty="0" smtClean="0"/>
              <a:t>ratio: </a:t>
            </a:r>
            <a:r>
              <a:rPr lang="en-US" b="1" dirty="0" smtClean="0"/>
              <a:t>945</a:t>
            </a:r>
            <a:r>
              <a:rPr lang="en-US" dirty="0" smtClean="0"/>
              <a:t> per thousand </a:t>
            </a:r>
          </a:p>
          <a:p>
            <a:r>
              <a:rPr lang="en-US" dirty="0" smtClean="0"/>
              <a:t>  males </a:t>
            </a:r>
          </a:p>
          <a:p>
            <a:pPr>
              <a:buFont typeface="Arial" pitchFamily="34" charset="0"/>
              <a:buChar char="•"/>
            </a:pPr>
            <a:r>
              <a:rPr lang="en-US" dirty="0"/>
              <a:t>Height  from mean sea </a:t>
            </a:r>
            <a:r>
              <a:rPr lang="en-US" dirty="0" smtClean="0"/>
              <a:t>level</a:t>
            </a:r>
          </a:p>
          <a:p>
            <a:pPr>
              <a:buFont typeface="Arial" pitchFamily="34" charset="0"/>
              <a:buChar char="•"/>
            </a:pPr>
            <a:r>
              <a:rPr lang="en-US" b="1" dirty="0"/>
              <a:t>560 </a:t>
            </a:r>
            <a:r>
              <a:rPr lang="en-US" b="1" dirty="0" smtClean="0"/>
              <a:t>meters (MSL)</a:t>
            </a:r>
            <a:endParaRPr lang="en-US" dirty="0" smtClean="0"/>
          </a:p>
          <a:p>
            <a:pPr>
              <a:buFont typeface="Arial" pitchFamily="34" charset="0"/>
              <a:buChar char="•"/>
            </a:pPr>
            <a:r>
              <a:rPr lang="en-US" dirty="0" smtClean="0"/>
              <a:t>Topography: </a:t>
            </a:r>
            <a:r>
              <a:rPr lang="en-US" b="1" dirty="0" smtClean="0"/>
              <a:t>Inland city</a:t>
            </a:r>
          </a:p>
          <a:p>
            <a:endParaRPr lang="en-IN" dirty="0"/>
          </a:p>
        </p:txBody>
      </p:sp>
      <p:sp>
        <p:nvSpPr>
          <p:cNvPr id="11" name="Rectangle 10"/>
          <p:cNvSpPr/>
          <p:nvPr/>
        </p:nvSpPr>
        <p:spPr>
          <a:xfrm>
            <a:off x="142876" y="1528125"/>
            <a:ext cx="5572132" cy="4401205"/>
          </a:xfrm>
          <a:prstGeom prst="rect">
            <a:avLst/>
          </a:prstGeom>
        </p:spPr>
        <p:txBody>
          <a:bodyPr wrap="square">
            <a:spAutoFit/>
          </a:bodyPr>
          <a:lstStyle/>
          <a:p>
            <a:pPr marL="285750" indent="-285750">
              <a:buFont typeface="Arial" pitchFamily="34" charset="0"/>
              <a:buChar char="•"/>
            </a:pPr>
            <a:r>
              <a:rPr lang="en-US" sz="2000" dirty="0"/>
              <a:t>Pune city is the second largest metropolitan city in Maharashtra </a:t>
            </a:r>
            <a:r>
              <a:rPr lang="en-US" sz="2000" dirty="0" smtClean="0"/>
              <a:t>.</a:t>
            </a:r>
            <a:endParaRPr lang="en-US" sz="2000" dirty="0"/>
          </a:p>
          <a:p>
            <a:pPr marL="285750" indent="-285750">
              <a:buFont typeface="Arial" pitchFamily="34" charset="0"/>
              <a:buChar char="•"/>
            </a:pPr>
            <a:r>
              <a:rPr lang="en-US" sz="2000" dirty="0" smtClean="0"/>
              <a:t>It is the 8th </a:t>
            </a:r>
            <a:r>
              <a:rPr lang="en-US" sz="2000" dirty="0"/>
              <a:t>largest metropolitan city of </a:t>
            </a:r>
            <a:r>
              <a:rPr lang="en-US" sz="2000" dirty="0" smtClean="0"/>
              <a:t>India.</a:t>
            </a:r>
            <a:endParaRPr lang="en-US" sz="2000" dirty="0"/>
          </a:p>
          <a:p>
            <a:pPr marL="285750" indent="-285750">
              <a:buFont typeface="Arial" pitchFamily="34" charset="0"/>
              <a:buChar char="•"/>
            </a:pPr>
            <a:r>
              <a:rPr lang="en-US" sz="2000" dirty="0"/>
              <a:t>The growth rate in the core part of the city is about 2 – 2.5% per </a:t>
            </a:r>
            <a:r>
              <a:rPr lang="en-US" sz="2000" dirty="0" smtClean="0"/>
              <a:t>year.</a:t>
            </a:r>
            <a:endParaRPr lang="en-US" sz="2000" dirty="0"/>
          </a:p>
          <a:p>
            <a:pPr marL="285750" indent="-285750">
              <a:buFont typeface="Arial" pitchFamily="34" charset="0"/>
              <a:buChar char="•"/>
            </a:pPr>
            <a:r>
              <a:rPr lang="en-US" sz="2000" dirty="0"/>
              <a:t>The annual growth rate in peripheral wards is about 4.4</a:t>
            </a:r>
            <a:r>
              <a:rPr lang="en-US" sz="2000" dirty="0" smtClean="0"/>
              <a:t>%.</a:t>
            </a:r>
            <a:endParaRPr lang="en-US" sz="2000" dirty="0"/>
          </a:p>
          <a:p>
            <a:pPr marL="285750" indent="-285750">
              <a:buFont typeface="Arial" pitchFamily="34" charset="0"/>
              <a:buChar char="•"/>
            </a:pPr>
            <a:r>
              <a:rPr lang="en-US" sz="2000" dirty="0"/>
              <a:t>The total number of slums in Pune are 564 out of which 353 (i.e. 64%) are notified by the municipal body and 211 (36%) are undeclared or un-notified (PMC). </a:t>
            </a:r>
          </a:p>
          <a:p>
            <a:pPr marL="285750" indent="-285750">
              <a:buFont typeface="Arial" pitchFamily="34" charset="0"/>
              <a:buChar char="•"/>
            </a:pPr>
            <a:r>
              <a:rPr lang="en-US" sz="2000" dirty="0"/>
              <a:t>These areas lack basic services and amenities that make the slum dwellers exposed to natural </a:t>
            </a:r>
            <a:r>
              <a:rPr lang="en-US" sz="2000" dirty="0" smtClean="0"/>
              <a:t>hazards</a:t>
            </a:r>
            <a:endParaRPr lang="en-US" sz="2000" dirty="0"/>
          </a:p>
        </p:txBody>
      </p:sp>
      <p:sp>
        <p:nvSpPr>
          <p:cNvPr id="12" name="Rectangle 11"/>
          <p:cNvSpPr/>
          <p:nvPr/>
        </p:nvSpPr>
        <p:spPr>
          <a:xfrm>
            <a:off x="-27712" y="1042974"/>
            <a:ext cx="5528661"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b="1" dirty="0" smtClean="0">
                <a:solidFill>
                  <a:srgbClr val="0070C0"/>
                </a:solidFill>
                <a:latin typeface="Andalus" pitchFamily="18" charset="-78"/>
                <a:ea typeface="+mj-ea"/>
                <a:cs typeface="Andalus" pitchFamily="18" charset="-78"/>
              </a:rPr>
              <a:t>Demography and Urbanisation</a:t>
            </a:r>
            <a:endParaRPr lang="en-IN" sz="2800" b="1" dirty="0">
              <a:solidFill>
                <a:srgbClr val="0070C0"/>
              </a:solidFill>
              <a:latin typeface="Andalus" pitchFamily="18" charset="-78"/>
              <a:ea typeface="+mj-ea"/>
              <a:cs typeface="Andalus" pitchFamily="18" charset="-78"/>
            </a:endParaRPr>
          </a:p>
        </p:txBody>
      </p:sp>
      <p:sp>
        <p:nvSpPr>
          <p:cNvPr id="9" name="Title 8"/>
          <p:cNvSpPr>
            <a:spLocks noGrp="1"/>
          </p:cNvSpPr>
          <p:nvPr>
            <p:ph type="title"/>
          </p:nvPr>
        </p:nvSpPr>
        <p:spPr>
          <a:xfrm>
            <a:off x="285720" y="131762"/>
            <a:ext cx="8229600" cy="868346"/>
          </a:xfrm>
        </p:spPr>
        <p:txBody>
          <a:bodyPr/>
          <a:lstStyle/>
          <a:p>
            <a:r>
              <a:rPr lang="en-US" dirty="0" smtClean="0"/>
              <a:t>CASE STUDY –PUNE CITY</a:t>
            </a:r>
            <a:endParaRPr lang="en-IN" dirty="0"/>
          </a:p>
        </p:txBody>
      </p:sp>
    </p:spTree>
    <p:extLst>
      <p:ext uri="{BB962C8B-B14F-4D97-AF65-F5344CB8AC3E}">
        <p14:creationId xmlns:p14="http://schemas.microsoft.com/office/powerpoint/2010/main" val="26830252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J0145707"/>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6417286"/>
            <a:ext cx="1755321" cy="381000"/>
          </a:xfrm>
          <a:prstGeom prst="rect">
            <a:avLst/>
          </a:prstGeom>
          <a:noFill/>
          <a:ln w="0" algn="in">
            <a:noFill/>
            <a:miter lim="800000"/>
            <a:headEnd/>
            <a:tailEnd/>
          </a:ln>
        </p:spPr>
      </p:pic>
      <p:graphicFrame>
        <p:nvGraphicFramePr>
          <p:cNvPr id="8" name="Table 7"/>
          <p:cNvGraphicFramePr>
            <a:graphicFrameLocks noGrp="1"/>
          </p:cNvGraphicFramePr>
          <p:nvPr>
            <p:extLst>
              <p:ext uri="{D42A27DB-BD31-4B8C-83A1-F6EECF244321}">
                <p14:modId xmlns:p14="http://schemas.microsoft.com/office/powerpoint/2010/main" val="467898505"/>
              </p:ext>
            </p:extLst>
          </p:nvPr>
        </p:nvGraphicFramePr>
        <p:xfrm>
          <a:off x="-32" y="1458682"/>
          <a:ext cx="8858281" cy="5327904"/>
        </p:xfrm>
        <a:graphic>
          <a:graphicData uri="http://schemas.openxmlformats.org/drawingml/2006/table">
            <a:tbl>
              <a:tblPr firstRow="1" firstCol="1" bandRow="1">
                <a:tableStyleId>{5C22544A-7EE6-4342-B048-85BDC9FD1C3A}</a:tableStyleId>
              </a:tblPr>
              <a:tblGrid>
                <a:gridCol w="2288272"/>
                <a:gridCol w="1516157"/>
                <a:gridCol w="1516157"/>
                <a:gridCol w="1684615"/>
                <a:gridCol w="1853080"/>
              </a:tblGrid>
              <a:tr h="266952">
                <a:tc gridSpan="5">
                  <a:txBody>
                    <a:bodyPr/>
                    <a:lstStyle/>
                    <a:p>
                      <a:pPr algn="ctr">
                        <a:lnSpc>
                          <a:spcPct val="115000"/>
                        </a:lnSpc>
                        <a:spcAft>
                          <a:spcPts val="0"/>
                        </a:spcAft>
                      </a:pPr>
                      <a:r>
                        <a:rPr lang="en-US" sz="1600" dirty="0" smtClean="0">
                          <a:effectLst/>
                        </a:rPr>
                        <a:t>Ward Wise Disaster Exposure </a:t>
                      </a:r>
                      <a:r>
                        <a:rPr lang="en-US" sz="1600" dirty="0">
                          <a:effectLst/>
                        </a:rPr>
                        <a:t>and </a:t>
                      </a:r>
                      <a:r>
                        <a:rPr lang="en-US" sz="1600" dirty="0" smtClean="0">
                          <a:effectLst/>
                        </a:rPr>
                        <a:t>Risk </a:t>
                      </a:r>
                      <a:r>
                        <a:rPr lang="en-US" sz="1600" dirty="0">
                          <a:effectLst/>
                        </a:rPr>
                        <a:t>A</a:t>
                      </a:r>
                      <a:r>
                        <a:rPr lang="en-US" sz="1600" dirty="0" smtClean="0">
                          <a:effectLst/>
                        </a:rPr>
                        <a:t>reas </a:t>
                      </a:r>
                      <a:r>
                        <a:rPr lang="en-US" sz="1600" dirty="0">
                          <a:effectLst/>
                        </a:rPr>
                        <a:t>in Pune</a:t>
                      </a:r>
                      <a:endParaRPr lang="en-IN" sz="1600" dirty="0">
                        <a:effectLst/>
                        <a:latin typeface="Calibri"/>
                        <a:ea typeface="Calibri"/>
                        <a:cs typeface="Ari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266952">
                <a:tc>
                  <a:txBody>
                    <a:bodyPr/>
                    <a:lstStyle/>
                    <a:p>
                      <a:pPr>
                        <a:lnSpc>
                          <a:spcPct val="115000"/>
                        </a:lnSpc>
                        <a:spcAft>
                          <a:spcPts val="0"/>
                        </a:spcAft>
                      </a:pPr>
                      <a:r>
                        <a:rPr lang="en-US" sz="1600" dirty="0">
                          <a:effectLst/>
                        </a:rPr>
                        <a:t>Name of the Wards</a:t>
                      </a:r>
                      <a:endParaRPr lang="en-IN" sz="1600" dirty="0">
                        <a:solidFill>
                          <a:schemeClr val="tx1"/>
                        </a:solidFill>
                        <a:effectLst/>
                        <a:latin typeface="Calibri"/>
                        <a:ea typeface="Calibri"/>
                        <a:cs typeface="Arial"/>
                      </a:endParaRPr>
                    </a:p>
                  </a:txBody>
                  <a:tcPr marL="68580" marR="68580" marT="0" marB="0" anchor="ctr">
                    <a:lnL w="12700" cap="flat" cmpd="sng" algn="ctr">
                      <a:solidFill>
                        <a:schemeClr val="tx1"/>
                      </a:solidFill>
                      <a:prstDash val="solid"/>
                      <a:round/>
                      <a:headEnd type="none" w="med" len="med"/>
                      <a:tailEnd type="none" w="med" len="med"/>
                    </a:lnL>
                    <a:solidFill>
                      <a:schemeClr val="tx1">
                        <a:lumMod val="50000"/>
                        <a:lumOff val="50000"/>
                      </a:schemeClr>
                    </a:solidFill>
                  </a:tcPr>
                </a:tc>
                <a:tc>
                  <a:txBody>
                    <a:bodyPr/>
                    <a:lstStyle/>
                    <a:p>
                      <a:pPr algn="ctr">
                        <a:lnSpc>
                          <a:spcPct val="115000"/>
                        </a:lnSpc>
                        <a:spcAft>
                          <a:spcPts val="0"/>
                        </a:spcAft>
                      </a:pPr>
                      <a:r>
                        <a:rPr lang="en-US" sz="1600">
                          <a:effectLst/>
                        </a:rPr>
                        <a:t>Floods</a:t>
                      </a:r>
                      <a:endParaRPr lang="en-IN" sz="1600">
                        <a:effectLst/>
                        <a:latin typeface="Calibri"/>
                        <a:ea typeface="Calibri"/>
                        <a:cs typeface="Arial"/>
                      </a:endParaRPr>
                    </a:p>
                  </a:txBody>
                  <a:tcPr marL="68580" marR="68580" marT="0" marB="0"/>
                </a:tc>
                <a:tc>
                  <a:txBody>
                    <a:bodyPr/>
                    <a:lstStyle/>
                    <a:p>
                      <a:pPr algn="ctr">
                        <a:lnSpc>
                          <a:spcPct val="115000"/>
                        </a:lnSpc>
                        <a:spcAft>
                          <a:spcPts val="0"/>
                        </a:spcAft>
                      </a:pPr>
                      <a:r>
                        <a:rPr lang="en-US" sz="1600">
                          <a:effectLst/>
                        </a:rPr>
                        <a:t>Earthquake</a:t>
                      </a:r>
                      <a:endParaRPr lang="en-IN" sz="1600">
                        <a:effectLst/>
                        <a:latin typeface="Calibri"/>
                        <a:ea typeface="Calibri"/>
                        <a:cs typeface="Arial"/>
                      </a:endParaRPr>
                    </a:p>
                  </a:txBody>
                  <a:tcPr marL="68580" marR="68580" marT="0" marB="0"/>
                </a:tc>
                <a:tc>
                  <a:txBody>
                    <a:bodyPr/>
                    <a:lstStyle/>
                    <a:p>
                      <a:pPr algn="ctr">
                        <a:lnSpc>
                          <a:spcPct val="115000"/>
                        </a:lnSpc>
                        <a:spcAft>
                          <a:spcPts val="0"/>
                        </a:spcAft>
                      </a:pPr>
                      <a:r>
                        <a:rPr lang="en-US" sz="1600">
                          <a:effectLst/>
                        </a:rPr>
                        <a:t>Landslides</a:t>
                      </a:r>
                      <a:endParaRPr lang="en-IN" sz="1600">
                        <a:effectLst/>
                        <a:latin typeface="Calibri"/>
                        <a:ea typeface="Calibri"/>
                        <a:cs typeface="Arial"/>
                      </a:endParaRPr>
                    </a:p>
                  </a:txBody>
                  <a:tcPr marL="68580" marR="68580" marT="0" marB="0"/>
                </a:tc>
                <a:tc>
                  <a:txBody>
                    <a:bodyPr/>
                    <a:lstStyle/>
                    <a:p>
                      <a:pPr algn="ctr">
                        <a:lnSpc>
                          <a:spcPct val="115000"/>
                        </a:lnSpc>
                        <a:spcAft>
                          <a:spcPts val="0"/>
                        </a:spcAft>
                      </a:pPr>
                      <a:r>
                        <a:rPr lang="en-US" sz="1600" dirty="0">
                          <a:effectLst/>
                        </a:rPr>
                        <a:t>Fire &amp; Industrial</a:t>
                      </a:r>
                      <a:endParaRPr lang="en-IN" sz="1600" dirty="0">
                        <a:effectLst/>
                        <a:latin typeface="Calibri"/>
                        <a:ea typeface="Calibri"/>
                        <a:cs typeface="Arial"/>
                      </a:endParaRPr>
                    </a:p>
                  </a:txBody>
                  <a:tcPr marL="68580" marR="68580" marT="0" marB="0">
                    <a:lnR w="12700" cap="flat" cmpd="sng" algn="ctr">
                      <a:solidFill>
                        <a:schemeClr val="tx1"/>
                      </a:solidFill>
                      <a:prstDash val="solid"/>
                      <a:round/>
                      <a:headEnd type="none" w="med" len="med"/>
                      <a:tailEnd type="none" w="med" len="med"/>
                    </a:lnR>
                  </a:tcPr>
                </a:tc>
              </a:tr>
              <a:tr h="266952">
                <a:tc>
                  <a:txBody>
                    <a:bodyPr/>
                    <a:lstStyle/>
                    <a:p>
                      <a:pPr>
                        <a:lnSpc>
                          <a:spcPct val="115000"/>
                        </a:lnSpc>
                        <a:spcAft>
                          <a:spcPts val="0"/>
                        </a:spcAft>
                      </a:pPr>
                      <a:r>
                        <a:rPr lang="en-US" sz="1600" dirty="0" err="1">
                          <a:effectLst/>
                        </a:rPr>
                        <a:t>Aundh</a:t>
                      </a:r>
                      <a:endParaRPr lang="en-IN" sz="1600" dirty="0">
                        <a:solidFill>
                          <a:schemeClr val="tx1"/>
                        </a:solidFill>
                        <a:effectLst/>
                        <a:latin typeface="Calibri"/>
                        <a:ea typeface="Calibri"/>
                        <a:cs typeface="Arial"/>
                      </a:endParaRPr>
                    </a:p>
                  </a:txBody>
                  <a:tcPr marL="68580" marR="68580" marT="0" marB="0" anchor="b">
                    <a:lnL w="12700" cap="flat" cmpd="sng" algn="ctr">
                      <a:solidFill>
                        <a:schemeClr val="tx1"/>
                      </a:solidFill>
                      <a:prstDash val="solid"/>
                      <a:round/>
                      <a:headEnd type="none" w="med" len="med"/>
                      <a:tailEnd type="none" w="med" len="med"/>
                    </a:lnL>
                    <a:solidFill>
                      <a:schemeClr val="tx1">
                        <a:lumMod val="50000"/>
                        <a:lumOff val="50000"/>
                      </a:schemeClr>
                    </a:solidFill>
                  </a:tcPr>
                </a:tc>
                <a:tc>
                  <a:txBody>
                    <a:bodyPr/>
                    <a:lstStyle/>
                    <a:p>
                      <a:pPr algn="ctr">
                        <a:lnSpc>
                          <a:spcPct val="115000"/>
                        </a:lnSpc>
                        <a:spcAft>
                          <a:spcPts val="0"/>
                        </a:spcAft>
                      </a:pPr>
                      <a:r>
                        <a:rPr lang="en-US" sz="1600" dirty="0">
                          <a:effectLst/>
                        </a:rPr>
                        <a:t>H</a:t>
                      </a:r>
                      <a:endParaRPr lang="en-IN" sz="1600" dirty="0">
                        <a:effectLst/>
                        <a:latin typeface="Calibri"/>
                        <a:ea typeface="Calibri"/>
                        <a:cs typeface="Arial"/>
                      </a:endParaRPr>
                    </a:p>
                  </a:txBody>
                  <a:tcPr marL="68580" marR="68580" marT="0" marB="0" anchor="b">
                    <a:solidFill>
                      <a:srgbClr val="FF0000"/>
                    </a:solidFill>
                  </a:tcPr>
                </a:tc>
                <a:tc>
                  <a:txBody>
                    <a:bodyPr/>
                    <a:lstStyle/>
                    <a:p>
                      <a:pPr algn="ctr">
                        <a:lnSpc>
                          <a:spcPct val="115000"/>
                        </a:lnSpc>
                        <a:spcAft>
                          <a:spcPts val="0"/>
                        </a:spcAft>
                      </a:pPr>
                      <a:r>
                        <a:rPr lang="en-US" sz="1600" dirty="0">
                          <a:effectLst/>
                        </a:rPr>
                        <a:t>M</a:t>
                      </a:r>
                      <a:endParaRPr lang="en-IN" sz="1600" dirty="0">
                        <a:effectLst/>
                        <a:latin typeface="Calibri"/>
                        <a:ea typeface="Calibri"/>
                        <a:cs typeface="Arial"/>
                      </a:endParaRPr>
                    </a:p>
                  </a:txBody>
                  <a:tcPr marL="68580" marR="68580" marT="0" marB="0" anchor="b">
                    <a:solidFill>
                      <a:srgbClr val="FFC000"/>
                    </a:solidFill>
                  </a:tcPr>
                </a:tc>
                <a:tc>
                  <a:txBody>
                    <a:bodyPr/>
                    <a:lstStyle/>
                    <a:p>
                      <a:pPr algn="ctr">
                        <a:lnSpc>
                          <a:spcPct val="115000"/>
                        </a:lnSpc>
                        <a:spcAft>
                          <a:spcPts val="0"/>
                        </a:spcAft>
                      </a:pPr>
                      <a:r>
                        <a:rPr lang="en-US" sz="1600" dirty="0">
                          <a:effectLst/>
                        </a:rPr>
                        <a:t>H</a:t>
                      </a:r>
                      <a:endParaRPr lang="en-IN" sz="1600" dirty="0">
                        <a:effectLst/>
                        <a:latin typeface="Calibri"/>
                        <a:ea typeface="Calibri"/>
                        <a:cs typeface="Arial"/>
                      </a:endParaRPr>
                    </a:p>
                  </a:txBody>
                  <a:tcPr marL="68580" marR="68580" marT="0" marB="0" anchor="b">
                    <a:solidFill>
                      <a:srgbClr val="FF0000"/>
                    </a:solidFill>
                  </a:tcPr>
                </a:tc>
                <a:tc>
                  <a:txBody>
                    <a:bodyPr/>
                    <a:lstStyle/>
                    <a:p>
                      <a:pPr algn="ctr">
                        <a:lnSpc>
                          <a:spcPct val="115000"/>
                        </a:lnSpc>
                        <a:spcAft>
                          <a:spcPts val="0"/>
                        </a:spcAft>
                      </a:pPr>
                      <a:r>
                        <a:rPr lang="en-US" sz="1600" dirty="0">
                          <a:effectLst/>
                        </a:rPr>
                        <a:t>L</a:t>
                      </a:r>
                      <a:endParaRPr lang="en-IN" sz="1600" dirty="0">
                        <a:effectLst/>
                        <a:latin typeface="Calibri"/>
                        <a:ea typeface="Calibri"/>
                        <a:cs typeface="Arial"/>
                      </a:endParaRPr>
                    </a:p>
                  </a:txBody>
                  <a:tcPr marL="68580" marR="68580" marT="0" marB="0" anchor="b">
                    <a:lnR w="12700" cap="flat" cmpd="sng" algn="ctr">
                      <a:solidFill>
                        <a:schemeClr val="tx1"/>
                      </a:solidFill>
                      <a:prstDash val="solid"/>
                      <a:round/>
                      <a:headEnd type="none" w="med" len="med"/>
                      <a:tailEnd type="none" w="med" len="med"/>
                    </a:lnR>
                    <a:solidFill>
                      <a:srgbClr val="92D050"/>
                    </a:solidFill>
                  </a:tcPr>
                </a:tc>
              </a:tr>
              <a:tr h="266952">
                <a:tc>
                  <a:txBody>
                    <a:bodyPr/>
                    <a:lstStyle/>
                    <a:p>
                      <a:pPr>
                        <a:lnSpc>
                          <a:spcPct val="115000"/>
                        </a:lnSpc>
                        <a:spcAft>
                          <a:spcPts val="0"/>
                        </a:spcAft>
                      </a:pPr>
                      <a:r>
                        <a:rPr lang="en-US" sz="1600" dirty="0" err="1">
                          <a:effectLst/>
                        </a:rPr>
                        <a:t>Kothrud</a:t>
                      </a:r>
                      <a:endParaRPr lang="en-IN" sz="1600" dirty="0">
                        <a:solidFill>
                          <a:schemeClr val="tx1"/>
                        </a:solidFill>
                        <a:effectLst/>
                        <a:latin typeface="Calibri"/>
                        <a:ea typeface="Calibri"/>
                        <a:cs typeface="Arial"/>
                      </a:endParaRPr>
                    </a:p>
                  </a:txBody>
                  <a:tcPr marL="68580" marR="68580" marT="0" marB="0" anchor="b">
                    <a:lnL w="12700" cap="flat" cmpd="sng" algn="ctr">
                      <a:solidFill>
                        <a:schemeClr val="tx1"/>
                      </a:solidFill>
                      <a:prstDash val="solid"/>
                      <a:round/>
                      <a:headEnd type="none" w="med" len="med"/>
                      <a:tailEnd type="none" w="med" len="med"/>
                    </a:lnL>
                    <a:solidFill>
                      <a:schemeClr val="tx1">
                        <a:lumMod val="50000"/>
                        <a:lumOff val="50000"/>
                      </a:schemeClr>
                    </a:solidFill>
                  </a:tcPr>
                </a:tc>
                <a:tc>
                  <a:txBody>
                    <a:bodyPr/>
                    <a:lstStyle/>
                    <a:p>
                      <a:pPr algn="ctr">
                        <a:lnSpc>
                          <a:spcPct val="115000"/>
                        </a:lnSpc>
                        <a:spcAft>
                          <a:spcPts val="0"/>
                        </a:spcAft>
                      </a:pPr>
                      <a:r>
                        <a:rPr lang="en-US" sz="1600" dirty="0">
                          <a:effectLst/>
                        </a:rPr>
                        <a:t>M</a:t>
                      </a:r>
                      <a:endParaRPr lang="en-IN" sz="1600" dirty="0">
                        <a:effectLst/>
                        <a:latin typeface="Calibri"/>
                        <a:ea typeface="Calibri"/>
                        <a:cs typeface="Arial"/>
                      </a:endParaRPr>
                    </a:p>
                  </a:txBody>
                  <a:tcPr marL="68580" marR="68580" marT="0" marB="0" anchor="b">
                    <a:solidFill>
                      <a:srgbClr val="FFC000"/>
                    </a:solidFill>
                  </a:tcPr>
                </a:tc>
                <a:tc>
                  <a:txBody>
                    <a:bodyPr/>
                    <a:lstStyle/>
                    <a:p>
                      <a:pPr algn="ctr">
                        <a:lnSpc>
                          <a:spcPct val="115000"/>
                        </a:lnSpc>
                        <a:spcAft>
                          <a:spcPts val="0"/>
                        </a:spcAft>
                      </a:pPr>
                      <a:r>
                        <a:rPr lang="en-US" sz="1600" dirty="0">
                          <a:effectLst/>
                        </a:rPr>
                        <a:t>M</a:t>
                      </a:r>
                      <a:endParaRPr lang="en-IN" sz="1600" dirty="0">
                        <a:effectLst/>
                        <a:latin typeface="Calibri"/>
                        <a:ea typeface="Calibri"/>
                        <a:cs typeface="Arial"/>
                      </a:endParaRPr>
                    </a:p>
                  </a:txBody>
                  <a:tcPr marL="68580" marR="68580" marT="0" marB="0" anchor="b">
                    <a:solidFill>
                      <a:srgbClr val="FFC000"/>
                    </a:solidFill>
                  </a:tcPr>
                </a:tc>
                <a:tc>
                  <a:txBody>
                    <a:bodyPr/>
                    <a:lstStyle/>
                    <a:p>
                      <a:pPr algn="ctr">
                        <a:lnSpc>
                          <a:spcPct val="115000"/>
                        </a:lnSpc>
                        <a:spcAft>
                          <a:spcPts val="0"/>
                        </a:spcAft>
                      </a:pPr>
                      <a:r>
                        <a:rPr lang="en-US" sz="1600" dirty="0">
                          <a:effectLst/>
                        </a:rPr>
                        <a:t>H</a:t>
                      </a:r>
                      <a:endParaRPr lang="en-IN" sz="1600" dirty="0">
                        <a:effectLst/>
                        <a:latin typeface="Calibri"/>
                        <a:ea typeface="Calibri"/>
                        <a:cs typeface="Arial"/>
                      </a:endParaRPr>
                    </a:p>
                  </a:txBody>
                  <a:tcPr marL="68580" marR="68580" marT="0" marB="0" anchor="b">
                    <a:solidFill>
                      <a:srgbClr val="FF0000"/>
                    </a:solidFill>
                  </a:tcPr>
                </a:tc>
                <a:tc>
                  <a:txBody>
                    <a:bodyPr/>
                    <a:lstStyle/>
                    <a:p>
                      <a:pPr algn="ctr">
                        <a:lnSpc>
                          <a:spcPct val="115000"/>
                        </a:lnSpc>
                        <a:spcAft>
                          <a:spcPts val="0"/>
                        </a:spcAft>
                      </a:pPr>
                      <a:r>
                        <a:rPr lang="en-US" sz="1600" dirty="0">
                          <a:effectLst/>
                        </a:rPr>
                        <a:t>M</a:t>
                      </a:r>
                      <a:endParaRPr lang="en-IN" sz="1600" dirty="0">
                        <a:effectLst/>
                        <a:latin typeface="Calibri"/>
                        <a:ea typeface="Calibri"/>
                        <a:cs typeface="Arial"/>
                      </a:endParaRPr>
                    </a:p>
                  </a:txBody>
                  <a:tcPr marL="68580" marR="68580" marT="0" marB="0" anchor="b">
                    <a:lnR w="12700" cap="flat" cmpd="sng" algn="ctr">
                      <a:solidFill>
                        <a:schemeClr val="tx1"/>
                      </a:solidFill>
                      <a:prstDash val="solid"/>
                      <a:round/>
                      <a:headEnd type="none" w="med" len="med"/>
                      <a:tailEnd type="none" w="med" len="med"/>
                    </a:lnR>
                    <a:solidFill>
                      <a:srgbClr val="FFC000"/>
                    </a:solidFill>
                  </a:tcPr>
                </a:tc>
              </a:tr>
              <a:tr h="266952">
                <a:tc>
                  <a:txBody>
                    <a:bodyPr/>
                    <a:lstStyle/>
                    <a:p>
                      <a:pPr>
                        <a:lnSpc>
                          <a:spcPct val="115000"/>
                        </a:lnSpc>
                        <a:spcAft>
                          <a:spcPts val="0"/>
                        </a:spcAft>
                      </a:pPr>
                      <a:r>
                        <a:rPr lang="en-US" sz="1600">
                          <a:effectLst/>
                        </a:rPr>
                        <a:t>Ghole road</a:t>
                      </a:r>
                      <a:endParaRPr lang="en-IN" sz="1600">
                        <a:solidFill>
                          <a:schemeClr val="tx1"/>
                        </a:solidFill>
                        <a:effectLst/>
                        <a:latin typeface="Calibri"/>
                        <a:ea typeface="Calibri"/>
                        <a:cs typeface="Arial"/>
                      </a:endParaRPr>
                    </a:p>
                  </a:txBody>
                  <a:tcPr marL="68580" marR="68580" marT="0" marB="0" anchor="b">
                    <a:lnL w="12700" cap="flat" cmpd="sng" algn="ctr">
                      <a:solidFill>
                        <a:schemeClr val="tx1"/>
                      </a:solidFill>
                      <a:prstDash val="solid"/>
                      <a:round/>
                      <a:headEnd type="none" w="med" len="med"/>
                      <a:tailEnd type="none" w="med" len="med"/>
                    </a:lnL>
                    <a:solidFill>
                      <a:schemeClr val="tx1">
                        <a:lumMod val="50000"/>
                        <a:lumOff val="50000"/>
                      </a:schemeClr>
                    </a:solidFill>
                  </a:tcPr>
                </a:tc>
                <a:tc>
                  <a:txBody>
                    <a:bodyPr/>
                    <a:lstStyle/>
                    <a:p>
                      <a:pPr algn="ctr">
                        <a:lnSpc>
                          <a:spcPct val="115000"/>
                        </a:lnSpc>
                        <a:spcAft>
                          <a:spcPts val="0"/>
                        </a:spcAft>
                      </a:pPr>
                      <a:r>
                        <a:rPr lang="en-US" sz="1600" dirty="0">
                          <a:effectLst/>
                        </a:rPr>
                        <a:t>H</a:t>
                      </a:r>
                      <a:endParaRPr lang="en-IN" sz="1600" dirty="0">
                        <a:effectLst/>
                        <a:latin typeface="Calibri"/>
                        <a:ea typeface="Calibri"/>
                        <a:cs typeface="Arial"/>
                      </a:endParaRPr>
                    </a:p>
                  </a:txBody>
                  <a:tcPr marL="68580" marR="68580" marT="0" marB="0" anchor="b">
                    <a:solidFill>
                      <a:srgbClr val="FF0000"/>
                    </a:solidFill>
                  </a:tcPr>
                </a:tc>
                <a:tc>
                  <a:txBody>
                    <a:bodyPr/>
                    <a:lstStyle/>
                    <a:p>
                      <a:pPr algn="ctr">
                        <a:lnSpc>
                          <a:spcPct val="115000"/>
                        </a:lnSpc>
                        <a:spcAft>
                          <a:spcPts val="0"/>
                        </a:spcAft>
                      </a:pPr>
                      <a:r>
                        <a:rPr lang="en-US" sz="1600" dirty="0">
                          <a:effectLst/>
                        </a:rPr>
                        <a:t>M</a:t>
                      </a:r>
                      <a:endParaRPr lang="en-IN" sz="1600" dirty="0">
                        <a:effectLst/>
                        <a:latin typeface="Calibri"/>
                        <a:ea typeface="Calibri"/>
                        <a:cs typeface="Arial"/>
                      </a:endParaRPr>
                    </a:p>
                  </a:txBody>
                  <a:tcPr marL="68580" marR="68580" marT="0" marB="0" anchor="b">
                    <a:solidFill>
                      <a:srgbClr val="FFC000"/>
                    </a:solidFill>
                  </a:tcPr>
                </a:tc>
                <a:tc>
                  <a:txBody>
                    <a:bodyPr/>
                    <a:lstStyle/>
                    <a:p>
                      <a:pPr algn="ctr">
                        <a:lnSpc>
                          <a:spcPct val="115000"/>
                        </a:lnSpc>
                        <a:spcAft>
                          <a:spcPts val="0"/>
                        </a:spcAft>
                      </a:pPr>
                      <a:r>
                        <a:rPr lang="en-US" sz="1600" dirty="0">
                          <a:effectLst/>
                        </a:rPr>
                        <a:t>L</a:t>
                      </a:r>
                      <a:endParaRPr lang="en-IN" sz="1600" dirty="0">
                        <a:effectLst/>
                        <a:latin typeface="Calibri"/>
                        <a:ea typeface="Calibri"/>
                        <a:cs typeface="Arial"/>
                      </a:endParaRPr>
                    </a:p>
                  </a:txBody>
                  <a:tcPr marL="68580" marR="68580" marT="0" marB="0" anchor="b">
                    <a:solidFill>
                      <a:srgbClr val="92D050"/>
                    </a:solidFill>
                  </a:tcPr>
                </a:tc>
                <a:tc>
                  <a:txBody>
                    <a:bodyPr/>
                    <a:lstStyle/>
                    <a:p>
                      <a:pPr algn="ctr">
                        <a:lnSpc>
                          <a:spcPct val="115000"/>
                        </a:lnSpc>
                        <a:spcAft>
                          <a:spcPts val="0"/>
                        </a:spcAft>
                      </a:pPr>
                      <a:r>
                        <a:rPr lang="en-US" sz="1600" dirty="0">
                          <a:effectLst/>
                        </a:rPr>
                        <a:t>L</a:t>
                      </a:r>
                      <a:endParaRPr lang="en-IN" sz="1600" dirty="0">
                        <a:effectLst/>
                        <a:latin typeface="Calibri"/>
                        <a:ea typeface="Calibri"/>
                        <a:cs typeface="Arial"/>
                      </a:endParaRPr>
                    </a:p>
                  </a:txBody>
                  <a:tcPr marL="68580" marR="68580" marT="0" marB="0" anchor="b">
                    <a:lnR w="12700" cap="flat" cmpd="sng" algn="ctr">
                      <a:solidFill>
                        <a:schemeClr val="tx1"/>
                      </a:solidFill>
                      <a:prstDash val="solid"/>
                      <a:round/>
                      <a:headEnd type="none" w="med" len="med"/>
                      <a:tailEnd type="none" w="med" len="med"/>
                    </a:lnR>
                    <a:solidFill>
                      <a:srgbClr val="92D050"/>
                    </a:solidFill>
                  </a:tcPr>
                </a:tc>
              </a:tr>
              <a:tr h="266952">
                <a:tc>
                  <a:txBody>
                    <a:bodyPr/>
                    <a:lstStyle/>
                    <a:p>
                      <a:pPr>
                        <a:lnSpc>
                          <a:spcPct val="115000"/>
                        </a:lnSpc>
                        <a:spcAft>
                          <a:spcPts val="0"/>
                        </a:spcAft>
                      </a:pPr>
                      <a:r>
                        <a:rPr lang="en-US" sz="1600" dirty="0" err="1">
                          <a:effectLst/>
                        </a:rPr>
                        <a:t>Warje</a:t>
                      </a:r>
                      <a:r>
                        <a:rPr lang="en-US" sz="1600" dirty="0">
                          <a:effectLst/>
                        </a:rPr>
                        <a:t> – </a:t>
                      </a:r>
                      <a:r>
                        <a:rPr lang="en-US" sz="1600" dirty="0" err="1">
                          <a:effectLst/>
                        </a:rPr>
                        <a:t>Karve</a:t>
                      </a:r>
                      <a:r>
                        <a:rPr lang="en-US" sz="1600" dirty="0">
                          <a:effectLst/>
                        </a:rPr>
                        <a:t> Naga</a:t>
                      </a:r>
                      <a:endParaRPr lang="en-IN" sz="1600" dirty="0">
                        <a:solidFill>
                          <a:schemeClr val="tx1"/>
                        </a:solidFill>
                        <a:effectLst/>
                        <a:latin typeface="Calibri"/>
                        <a:ea typeface="Calibri"/>
                        <a:cs typeface="Arial"/>
                      </a:endParaRPr>
                    </a:p>
                  </a:txBody>
                  <a:tcPr marL="68580" marR="68580" marT="0" marB="0" anchor="b">
                    <a:lnL w="12700" cap="flat" cmpd="sng" algn="ctr">
                      <a:solidFill>
                        <a:schemeClr val="tx1"/>
                      </a:solidFill>
                      <a:prstDash val="solid"/>
                      <a:round/>
                      <a:headEnd type="none" w="med" len="med"/>
                      <a:tailEnd type="none" w="med" len="med"/>
                    </a:lnL>
                    <a:solidFill>
                      <a:schemeClr val="tx1">
                        <a:lumMod val="50000"/>
                        <a:lumOff val="50000"/>
                      </a:schemeClr>
                    </a:solidFill>
                  </a:tcPr>
                </a:tc>
                <a:tc>
                  <a:txBody>
                    <a:bodyPr/>
                    <a:lstStyle/>
                    <a:p>
                      <a:pPr algn="ctr">
                        <a:lnSpc>
                          <a:spcPct val="115000"/>
                        </a:lnSpc>
                        <a:spcAft>
                          <a:spcPts val="0"/>
                        </a:spcAft>
                      </a:pPr>
                      <a:r>
                        <a:rPr lang="en-US" sz="1600" dirty="0">
                          <a:effectLst/>
                        </a:rPr>
                        <a:t>H</a:t>
                      </a:r>
                      <a:endParaRPr lang="en-IN" sz="1600" dirty="0">
                        <a:effectLst/>
                        <a:latin typeface="Calibri"/>
                        <a:ea typeface="Calibri"/>
                        <a:cs typeface="Arial"/>
                      </a:endParaRPr>
                    </a:p>
                  </a:txBody>
                  <a:tcPr marL="68580" marR="68580" marT="0" marB="0" anchor="b">
                    <a:solidFill>
                      <a:srgbClr val="FF0000"/>
                    </a:solidFill>
                  </a:tcPr>
                </a:tc>
                <a:tc>
                  <a:txBody>
                    <a:bodyPr/>
                    <a:lstStyle/>
                    <a:p>
                      <a:pPr algn="ctr">
                        <a:lnSpc>
                          <a:spcPct val="115000"/>
                        </a:lnSpc>
                        <a:spcAft>
                          <a:spcPts val="0"/>
                        </a:spcAft>
                      </a:pPr>
                      <a:r>
                        <a:rPr lang="en-US" sz="1600" dirty="0">
                          <a:effectLst/>
                        </a:rPr>
                        <a:t>M</a:t>
                      </a:r>
                      <a:endParaRPr lang="en-IN" sz="1600" dirty="0">
                        <a:effectLst/>
                        <a:latin typeface="Calibri"/>
                        <a:ea typeface="Calibri"/>
                        <a:cs typeface="Arial"/>
                      </a:endParaRPr>
                    </a:p>
                  </a:txBody>
                  <a:tcPr marL="68580" marR="68580" marT="0" marB="0" anchor="b">
                    <a:solidFill>
                      <a:srgbClr val="FFC000"/>
                    </a:solidFill>
                  </a:tcPr>
                </a:tc>
                <a:tc>
                  <a:txBody>
                    <a:bodyPr/>
                    <a:lstStyle/>
                    <a:p>
                      <a:pPr algn="ctr">
                        <a:lnSpc>
                          <a:spcPct val="115000"/>
                        </a:lnSpc>
                        <a:spcAft>
                          <a:spcPts val="0"/>
                        </a:spcAft>
                      </a:pPr>
                      <a:r>
                        <a:rPr lang="en-US" sz="1600" dirty="0">
                          <a:effectLst/>
                        </a:rPr>
                        <a:t>M</a:t>
                      </a:r>
                      <a:endParaRPr lang="en-IN" sz="1600" dirty="0">
                        <a:effectLst/>
                        <a:latin typeface="Calibri"/>
                        <a:ea typeface="Calibri"/>
                        <a:cs typeface="Arial"/>
                      </a:endParaRPr>
                    </a:p>
                  </a:txBody>
                  <a:tcPr marL="68580" marR="68580" marT="0" marB="0" anchor="b">
                    <a:solidFill>
                      <a:srgbClr val="FFC000"/>
                    </a:solidFill>
                  </a:tcPr>
                </a:tc>
                <a:tc>
                  <a:txBody>
                    <a:bodyPr/>
                    <a:lstStyle/>
                    <a:p>
                      <a:pPr algn="ctr">
                        <a:lnSpc>
                          <a:spcPct val="115000"/>
                        </a:lnSpc>
                        <a:spcAft>
                          <a:spcPts val="0"/>
                        </a:spcAft>
                      </a:pPr>
                      <a:r>
                        <a:rPr lang="en-US" sz="1600" dirty="0">
                          <a:effectLst/>
                        </a:rPr>
                        <a:t>M</a:t>
                      </a:r>
                      <a:endParaRPr lang="en-IN" sz="1600" dirty="0">
                        <a:effectLst/>
                        <a:latin typeface="Calibri"/>
                        <a:ea typeface="Calibri"/>
                        <a:cs typeface="Arial"/>
                      </a:endParaRPr>
                    </a:p>
                  </a:txBody>
                  <a:tcPr marL="68580" marR="68580" marT="0" marB="0" anchor="b">
                    <a:lnR w="12700" cap="flat" cmpd="sng" algn="ctr">
                      <a:solidFill>
                        <a:schemeClr val="tx1"/>
                      </a:solidFill>
                      <a:prstDash val="solid"/>
                      <a:round/>
                      <a:headEnd type="none" w="med" len="med"/>
                      <a:tailEnd type="none" w="med" len="med"/>
                    </a:lnR>
                    <a:solidFill>
                      <a:srgbClr val="FFC000"/>
                    </a:solidFill>
                  </a:tcPr>
                </a:tc>
              </a:tr>
              <a:tr h="266952">
                <a:tc>
                  <a:txBody>
                    <a:bodyPr/>
                    <a:lstStyle/>
                    <a:p>
                      <a:pPr>
                        <a:lnSpc>
                          <a:spcPct val="115000"/>
                        </a:lnSpc>
                        <a:spcAft>
                          <a:spcPts val="0"/>
                        </a:spcAft>
                      </a:pPr>
                      <a:r>
                        <a:rPr lang="en-US" sz="1600" dirty="0">
                          <a:effectLst/>
                        </a:rPr>
                        <a:t>Dhole </a:t>
                      </a:r>
                      <a:r>
                        <a:rPr lang="en-US" sz="1600" dirty="0" err="1">
                          <a:effectLst/>
                        </a:rPr>
                        <a:t>Patil</a:t>
                      </a:r>
                      <a:r>
                        <a:rPr lang="en-US" sz="1600" dirty="0">
                          <a:effectLst/>
                        </a:rPr>
                        <a:t> Road</a:t>
                      </a:r>
                      <a:endParaRPr lang="en-IN" sz="1600" dirty="0">
                        <a:solidFill>
                          <a:schemeClr val="tx1"/>
                        </a:solidFill>
                        <a:effectLst/>
                        <a:latin typeface="Calibri"/>
                        <a:ea typeface="Calibri"/>
                        <a:cs typeface="Arial"/>
                      </a:endParaRPr>
                    </a:p>
                  </a:txBody>
                  <a:tcPr marL="68580" marR="68580" marT="0" marB="0" anchor="b">
                    <a:lnL w="12700" cap="flat" cmpd="sng" algn="ctr">
                      <a:solidFill>
                        <a:schemeClr val="tx1"/>
                      </a:solidFill>
                      <a:prstDash val="solid"/>
                      <a:round/>
                      <a:headEnd type="none" w="med" len="med"/>
                      <a:tailEnd type="none" w="med" len="med"/>
                    </a:lnL>
                    <a:solidFill>
                      <a:schemeClr val="tx1">
                        <a:lumMod val="50000"/>
                        <a:lumOff val="50000"/>
                      </a:schemeClr>
                    </a:solidFill>
                  </a:tcPr>
                </a:tc>
                <a:tc>
                  <a:txBody>
                    <a:bodyPr/>
                    <a:lstStyle/>
                    <a:p>
                      <a:pPr algn="ctr">
                        <a:lnSpc>
                          <a:spcPct val="115000"/>
                        </a:lnSpc>
                        <a:spcAft>
                          <a:spcPts val="0"/>
                        </a:spcAft>
                      </a:pPr>
                      <a:r>
                        <a:rPr lang="en-US" sz="1600" dirty="0">
                          <a:effectLst/>
                        </a:rPr>
                        <a:t>H</a:t>
                      </a:r>
                      <a:endParaRPr lang="en-IN" sz="1600" dirty="0">
                        <a:effectLst/>
                        <a:latin typeface="Calibri"/>
                        <a:ea typeface="Calibri"/>
                        <a:cs typeface="Arial"/>
                      </a:endParaRPr>
                    </a:p>
                  </a:txBody>
                  <a:tcPr marL="68580" marR="68580" marT="0" marB="0" anchor="b">
                    <a:solidFill>
                      <a:srgbClr val="FF0000"/>
                    </a:solidFill>
                  </a:tcPr>
                </a:tc>
                <a:tc>
                  <a:txBody>
                    <a:bodyPr/>
                    <a:lstStyle/>
                    <a:p>
                      <a:pPr algn="ctr">
                        <a:lnSpc>
                          <a:spcPct val="115000"/>
                        </a:lnSpc>
                        <a:spcAft>
                          <a:spcPts val="0"/>
                        </a:spcAft>
                      </a:pPr>
                      <a:r>
                        <a:rPr lang="en-US" sz="1600" dirty="0">
                          <a:effectLst/>
                        </a:rPr>
                        <a:t>L</a:t>
                      </a:r>
                      <a:endParaRPr lang="en-IN" sz="1600" dirty="0">
                        <a:effectLst/>
                        <a:latin typeface="Calibri"/>
                        <a:ea typeface="Calibri"/>
                        <a:cs typeface="Arial"/>
                      </a:endParaRPr>
                    </a:p>
                  </a:txBody>
                  <a:tcPr marL="68580" marR="68580" marT="0" marB="0" anchor="b">
                    <a:solidFill>
                      <a:srgbClr val="92D050"/>
                    </a:solidFill>
                  </a:tcPr>
                </a:tc>
                <a:tc>
                  <a:txBody>
                    <a:bodyPr/>
                    <a:lstStyle/>
                    <a:p>
                      <a:pPr algn="ctr">
                        <a:lnSpc>
                          <a:spcPct val="115000"/>
                        </a:lnSpc>
                        <a:spcAft>
                          <a:spcPts val="0"/>
                        </a:spcAft>
                      </a:pPr>
                      <a:r>
                        <a:rPr lang="en-US" sz="1600" dirty="0">
                          <a:effectLst/>
                        </a:rPr>
                        <a:t>L</a:t>
                      </a:r>
                      <a:endParaRPr lang="en-IN" sz="1600" dirty="0">
                        <a:effectLst/>
                        <a:latin typeface="Calibri"/>
                        <a:ea typeface="Calibri"/>
                        <a:cs typeface="Arial"/>
                      </a:endParaRPr>
                    </a:p>
                  </a:txBody>
                  <a:tcPr marL="68580" marR="68580" marT="0" marB="0" anchor="b">
                    <a:solidFill>
                      <a:srgbClr val="92D050"/>
                    </a:solidFill>
                  </a:tcPr>
                </a:tc>
                <a:tc>
                  <a:txBody>
                    <a:bodyPr/>
                    <a:lstStyle/>
                    <a:p>
                      <a:pPr algn="ctr">
                        <a:lnSpc>
                          <a:spcPct val="115000"/>
                        </a:lnSpc>
                        <a:spcAft>
                          <a:spcPts val="0"/>
                        </a:spcAft>
                      </a:pPr>
                      <a:r>
                        <a:rPr lang="en-US" sz="1600" dirty="0">
                          <a:effectLst/>
                        </a:rPr>
                        <a:t>L</a:t>
                      </a:r>
                      <a:endParaRPr lang="en-IN" sz="1600" dirty="0">
                        <a:effectLst/>
                        <a:latin typeface="Calibri"/>
                        <a:ea typeface="Calibri"/>
                        <a:cs typeface="Arial"/>
                      </a:endParaRPr>
                    </a:p>
                  </a:txBody>
                  <a:tcPr marL="68580" marR="68580" marT="0" marB="0" anchor="b">
                    <a:lnR w="12700" cap="flat" cmpd="sng" algn="ctr">
                      <a:solidFill>
                        <a:schemeClr val="tx1"/>
                      </a:solidFill>
                      <a:prstDash val="solid"/>
                      <a:round/>
                      <a:headEnd type="none" w="med" len="med"/>
                      <a:tailEnd type="none" w="med" len="med"/>
                    </a:lnR>
                    <a:solidFill>
                      <a:srgbClr val="92D050"/>
                    </a:solidFill>
                  </a:tcPr>
                </a:tc>
              </a:tr>
              <a:tr h="266952">
                <a:tc>
                  <a:txBody>
                    <a:bodyPr/>
                    <a:lstStyle/>
                    <a:p>
                      <a:pPr>
                        <a:lnSpc>
                          <a:spcPct val="115000"/>
                        </a:lnSpc>
                        <a:spcAft>
                          <a:spcPts val="0"/>
                        </a:spcAft>
                      </a:pPr>
                      <a:r>
                        <a:rPr lang="en-US" sz="1600" dirty="0" err="1">
                          <a:effectLst/>
                        </a:rPr>
                        <a:t>Hadapsar</a:t>
                      </a:r>
                      <a:endParaRPr lang="en-IN" sz="1600" dirty="0">
                        <a:solidFill>
                          <a:schemeClr val="tx1"/>
                        </a:solidFill>
                        <a:effectLst/>
                        <a:latin typeface="Calibri"/>
                        <a:ea typeface="Calibri"/>
                        <a:cs typeface="Arial"/>
                      </a:endParaRPr>
                    </a:p>
                  </a:txBody>
                  <a:tcPr marL="68580" marR="68580" marT="0" marB="0" anchor="b">
                    <a:lnL w="12700" cap="flat" cmpd="sng" algn="ctr">
                      <a:solidFill>
                        <a:schemeClr val="tx1"/>
                      </a:solidFill>
                      <a:prstDash val="solid"/>
                      <a:round/>
                      <a:headEnd type="none" w="med" len="med"/>
                      <a:tailEnd type="none" w="med" len="med"/>
                    </a:lnL>
                    <a:solidFill>
                      <a:schemeClr val="tx1">
                        <a:lumMod val="50000"/>
                        <a:lumOff val="50000"/>
                      </a:schemeClr>
                    </a:solidFill>
                  </a:tcPr>
                </a:tc>
                <a:tc>
                  <a:txBody>
                    <a:bodyPr/>
                    <a:lstStyle/>
                    <a:p>
                      <a:pPr algn="ctr">
                        <a:lnSpc>
                          <a:spcPct val="115000"/>
                        </a:lnSpc>
                        <a:spcAft>
                          <a:spcPts val="0"/>
                        </a:spcAft>
                      </a:pPr>
                      <a:r>
                        <a:rPr lang="en-US" sz="1600" dirty="0">
                          <a:effectLst/>
                        </a:rPr>
                        <a:t>H</a:t>
                      </a:r>
                      <a:endParaRPr lang="en-IN" sz="1600" dirty="0">
                        <a:effectLst/>
                        <a:latin typeface="Calibri"/>
                        <a:ea typeface="Calibri"/>
                        <a:cs typeface="Arial"/>
                      </a:endParaRPr>
                    </a:p>
                  </a:txBody>
                  <a:tcPr marL="68580" marR="68580" marT="0" marB="0" anchor="b">
                    <a:solidFill>
                      <a:srgbClr val="FF0000"/>
                    </a:solidFill>
                  </a:tcPr>
                </a:tc>
                <a:tc>
                  <a:txBody>
                    <a:bodyPr/>
                    <a:lstStyle/>
                    <a:p>
                      <a:pPr algn="ctr">
                        <a:lnSpc>
                          <a:spcPct val="115000"/>
                        </a:lnSpc>
                        <a:spcAft>
                          <a:spcPts val="0"/>
                        </a:spcAft>
                      </a:pPr>
                      <a:r>
                        <a:rPr lang="en-US" sz="1600" dirty="0">
                          <a:effectLst/>
                        </a:rPr>
                        <a:t>H</a:t>
                      </a:r>
                      <a:endParaRPr lang="en-IN" sz="1600" dirty="0">
                        <a:effectLst/>
                        <a:latin typeface="Calibri"/>
                        <a:ea typeface="Calibri"/>
                        <a:cs typeface="Arial"/>
                      </a:endParaRPr>
                    </a:p>
                  </a:txBody>
                  <a:tcPr marL="68580" marR="68580" marT="0" marB="0" anchor="b">
                    <a:solidFill>
                      <a:srgbClr val="FF0000"/>
                    </a:solidFill>
                  </a:tcPr>
                </a:tc>
                <a:tc>
                  <a:txBody>
                    <a:bodyPr/>
                    <a:lstStyle/>
                    <a:p>
                      <a:pPr algn="ctr">
                        <a:lnSpc>
                          <a:spcPct val="115000"/>
                        </a:lnSpc>
                        <a:spcAft>
                          <a:spcPts val="0"/>
                        </a:spcAft>
                      </a:pPr>
                      <a:r>
                        <a:rPr lang="en-US" sz="1600" dirty="0">
                          <a:effectLst/>
                        </a:rPr>
                        <a:t>M</a:t>
                      </a:r>
                      <a:endParaRPr lang="en-IN" sz="1600" dirty="0">
                        <a:effectLst/>
                        <a:latin typeface="Calibri"/>
                        <a:ea typeface="Calibri"/>
                        <a:cs typeface="Arial"/>
                      </a:endParaRPr>
                    </a:p>
                  </a:txBody>
                  <a:tcPr marL="68580" marR="68580" marT="0" marB="0" anchor="b">
                    <a:solidFill>
                      <a:srgbClr val="FFC000"/>
                    </a:solidFill>
                  </a:tcPr>
                </a:tc>
                <a:tc>
                  <a:txBody>
                    <a:bodyPr/>
                    <a:lstStyle/>
                    <a:p>
                      <a:pPr algn="ctr">
                        <a:lnSpc>
                          <a:spcPct val="115000"/>
                        </a:lnSpc>
                        <a:spcAft>
                          <a:spcPts val="0"/>
                        </a:spcAft>
                      </a:pPr>
                      <a:r>
                        <a:rPr lang="en-US" sz="1600" dirty="0">
                          <a:effectLst/>
                        </a:rPr>
                        <a:t>M</a:t>
                      </a:r>
                      <a:endParaRPr lang="en-IN" sz="1600" dirty="0">
                        <a:effectLst/>
                        <a:latin typeface="Calibri"/>
                        <a:ea typeface="Calibri"/>
                        <a:cs typeface="Arial"/>
                      </a:endParaRPr>
                    </a:p>
                  </a:txBody>
                  <a:tcPr marL="68580" marR="68580" marT="0" marB="0" anchor="b">
                    <a:lnR w="12700" cap="flat" cmpd="sng" algn="ctr">
                      <a:solidFill>
                        <a:schemeClr val="tx1"/>
                      </a:solidFill>
                      <a:prstDash val="solid"/>
                      <a:round/>
                      <a:headEnd type="none" w="med" len="med"/>
                      <a:tailEnd type="none" w="med" len="med"/>
                    </a:lnR>
                    <a:solidFill>
                      <a:srgbClr val="FFC000"/>
                    </a:solidFill>
                  </a:tcPr>
                </a:tc>
              </a:tr>
              <a:tr h="266952">
                <a:tc>
                  <a:txBody>
                    <a:bodyPr/>
                    <a:lstStyle/>
                    <a:p>
                      <a:pPr>
                        <a:lnSpc>
                          <a:spcPct val="115000"/>
                        </a:lnSpc>
                        <a:spcAft>
                          <a:spcPts val="0"/>
                        </a:spcAft>
                      </a:pPr>
                      <a:r>
                        <a:rPr lang="en-US" sz="1600" dirty="0">
                          <a:effectLst/>
                        </a:rPr>
                        <a:t>Nagar Road</a:t>
                      </a:r>
                      <a:endParaRPr lang="en-IN" sz="1600" dirty="0">
                        <a:solidFill>
                          <a:schemeClr val="tx1"/>
                        </a:solidFill>
                        <a:effectLst/>
                        <a:latin typeface="Calibri"/>
                        <a:ea typeface="Calibri"/>
                        <a:cs typeface="Arial"/>
                      </a:endParaRPr>
                    </a:p>
                  </a:txBody>
                  <a:tcPr marL="68580" marR="68580" marT="0" marB="0" anchor="b">
                    <a:lnL w="12700" cap="flat" cmpd="sng" algn="ctr">
                      <a:solidFill>
                        <a:schemeClr val="tx1"/>
                      </a:solidFill>
                      <a:prstDash val="solid"/>
                      <a:round/>
                      <a:headEnd type="none" w="med" len="med"/>
                      <a:tailEnd type="none" w="med" len="med"/>
                    </a:lnL>
                    <a:solidFill>
                      <a:schemeClr val="tx1">
                        <a:lumMod val="50000"/>
                        <a:lumOff val="50000"/>
                      </a:schemeClr>
                    </a:solidFill>
                  </a:tcPr>
                </a:tc>
                <a:tc>
                  <a:txBody>
                    <a:bodyPr/>
                    <a:lstStyle/>
                    <a:p>
                      <a:pPr algn="ctr">
                        <a:lnSpc>
                          <a:spcPct val="115000"/>
                        </a:lnSpc>
                        <a:spcAft>
                          <a:spcPts val="0"/>
                        </a:spcAft>
                      </a:pPr>
                      <a:r>
                        <a:rPr lang="en-US" sz="1600" dirty="0">
                          <a:effectLst/>
                        </a:rPr>
                        <a:t>L</a:t>
                      </a:r>
                      <a:endParaRPr lang="en-IN" sz="1600" dirty="0">
                        <a:effectLst/>
                        <a:latin typeface="Calibri"/>
                        <a:ea typeface="Calibri"/>
                        <a:cs typeface="Arial"/>
                      </a:endParaRPr>
                    </a:p>
                  </a:txBody>
                  <a:tcPr marL="68580" marR="68580" marT="0" marB="0" anchor="b">
                    <a:solidFill>
                      <a:srgbClr val="92D050"/>
                    </a:solidFill>
                  </a:tcPr>
                </a:tc>
                <a:tc>
                  <a:txBody>
                    <a:bodyPr/>
                    <a:lstStyle/>
                    <a:p>
                      <a:pPr algn="ctr">
                        <a:lnSpc>
                          <a:spcPct val="115000"/>
                        </a:lnSpc>
                        <a:spcAft>
                          <a:spcPts val="0"/>
                        </a:spcAft>
                      </a:pPr>
                      <a:r>
                        <a:rPr lang="en-US" sz="1600" dirty="0">
                          <a:effectLst/>
                        </a:rPr>
                        <a:t>L</a:t>
                      </a:r>
                      <a:endParaRPr lang="en-IN" sz="1600" dirty="0">
                        <a:effectLst/>
                        <a:latin typeface="Calibri"/>
                        <a:ea typeface="Calibri"/>
                        <a:cs typeface="Arial"/>
                      </a:endParaRPr>
                    </a:p>
                  </a:txBody>
                  <a:tcPr marL="68580" marR="68580" marT="0" marB="0" anchor="b">
                    <a:solidFill>
                      <a:srgbClr val="92D050"/>
                    </a:solidFill>
                  </a:tcPr>
                </a:tc>
                <a:tc>
                  <a:txBody>
                    <a:bodyPr/>
                    <a:lstStyle/>
                    <a:p>
                      <a:pPr algn="ctr">
                        <a:lnSpc>
                          <a:spcPct val="115000"/>
                        </a:lnSpc>
                        <a:spcAft>
                          <a:spcPts val="0"/>
                        </a:spcAft>
                      </a:pPr>
                      <a:r>
                        <a:rPr lang="en-US" sz="1600" dirty="0">
                          <a:effectLst/>
                        </a:rPr>
                        <a:t>L</a:t>
                      </a:r>
                      <a:endParaRPr lang="en-IN" sz="1600" dirty="0">
                        <a:effectLst/>
                        <a:latin typeface="Calibri"/>
                        <a:ea typeface="Calibri"/>
                        <a:cs typeface="Arial"/>
                      </a:endParaRPr>
                    </a:p>
                  </a:txBody>
                  <a:tcPr marL="68580" marR="68580" marT="0" marB="0" anchor="b">
                    <a:solidFill>
                      <a:srgbClr val="92D050"/>
                    </a:solidFill>
                  </a:tcPr>
                </a:tc>
                <a:tc>
                  <a:txBody>
                    <a:bodyPr/>
                    <a:lstStyle/>
                    <a:p>
                      <a:pPr algn="ctr">
                        <a:lnSpc>
                          <a:spcPct val="115000"/>
                        </a:lnSpc>
                        <a:spcAft>
                          <a:spcPts val="0"/>
                        </a:spcAft>
                      </a:pPr>
                      <a:r>
                        <a:rPr lang="en-US" sz="1600">
                          <a:effectLst/>
                        </a:rPr>
                        <a:t>H</a:t>
                      </a:r>
                      <a:endParaRPr lang="en-IN" sz="1600">
                        <a:effectLst/>
                        <a:latin typeface="Calibri"/>
                        <a:ea typeface="Calibri"/>
                        <a:cs typeface="Arial"/>
                      </a:endParaRPr>
                    </a:p>
                  </a:txBody>
                  <a:tcPr marL="68580" marR="68580" marT="0" marB="0" anchor="b">
                    <a:lnR w="12700" cap="flat" cmpd="sng" algn="ctr">
                      <a:solidFill>
                        <a:schemeClr val="tx1"/>
                      </a:solidFill>
                      <a:prstDash val="solid"/>
                      <a:round/>
                      <a:headEnd type="none" w="med" len="med"/>
                      <a:tailEnd type="none" w="med" len="med"/>
                    </a:lnR>
                    <a:solidFill>
                      <a:srgbClr val="FF0000"/>
                    </a:solidFill>
                  </a:tcPr>
                </a:tc>
              </a:tr>
              <a:tr h="266952">
                <a:tc>
                  <a:txBody>
                    <a:bodyPr/>
                    <a:lstStyle/>
                    <a:p>
                      <a:pPr>
                        <a:lnSpc>
                          <a:spcPct val="115000"/>
                        </a:lnSpc>
                        <a:spcAft>
                          <a:spcPts val="0"/>
                        </a:spcAft>
                      </a:pPr>
                      <a:r>
                        <a:rPr lang="en-US" sz="1600" dirty="0" err="1">
                          <a:effectLst/>
                        </a:rPr>
                        <a:t>Sangamwadi</a:t>
                      </a:r>
                      <a:endParaRPr lang="en-IN" sz="1600" dirty="0">
                        <a:solidFill>
                          <a:schemeClr val="tx1"/>
                        </a:solidFill>
                        <a:effectLst/>
                        <a:latin typeface="Calibri"/>
                        <a:ea typeface="Calibri"/>
                        <a:cs typeface="Arial"/>
                      </a:endParaRPr>
                    </a:p>
                  </a:txBody>
                  <a:tcPr marL="68580" marR="68580" marT="0" marB="0" anchor="b">
                    <a:lnL w="12700" cap="flat" cmpd="sng" algn="ctr">
                      <a:solidFill>
                        <a:schemeClr val="tx1"/>
                      </a:solidFill>
                      <a:prstDash val="solid"/>
                      <a:round/>
                      <a:headEnd type="none" w="med" len="med"/>
                      <a:tailEnd type="none" w="med" len="med"/>
                    </a:lnL>
                    <a:solidFill>
                      <a:schemeClr val="tx1">
                        <a:lumMod val="50000"/>
                        <a:lumOff val="50000"/>
                      </a:schemeClr>
                    </a:solidFill>
                  </a:tcPr>
                </a:tc>
                <a:tc>
                  <a:txBody>
                    <a:bodyPr/>
                    <a:lstStyle/>
                    <a:p>
                      <a:pPr algn="ctr">
                        <a:lnSpc>
                          <a:spcPct val="115000"/>
                        </a:lnSpc>
                        <a:spcAft>
                          <a:spcPts val="0"/>
                        </a:spcAft>
                      </a:pPr>
                      <a:r>
                        <a:rPr lang="en-US" sz="1600" dirty="0">
                          <a:effectLst/>
                        </a:rPr>
                        <a:t>L</a:t>
                      </a:r>
                      <a:endParaRPr lang="en-IN" sz="1600" dirty="0">
                        <a:effectLst/>
                        <a:latin typeface="Calibri"/>
                        <a:ea typeface="Calibri"/>
                        <a:cs typeface="Arial"/>
                      </a:endParaRPr>
                    </a:p>
                  </a:txBody>
                  <a:tcPr marL="68580" marR="68580" marT="0" marB="0" anchor="b">
                    <a:solidFill>
                      <a:srgbClr val="92D050"/>
                    </a:solidFill>
                  </a:tcPr>
                </a:tc>
                <a:tc>
                  <a:txBody>
                    <a:bodyPr/>
                    <a:lstStyle/>
                    <a:p>
                      <a:pPr algn="ctr">
                        <a:lnSpc>
                          <a:spcPct val="115000"/>
                        </a:lnSpc>
                        <a:spcAft>
                          <a:spcPts val="0"/>
                        </a:spcAft>
                      </a:pPr>
                      <a:r>
                        <a:rPr lang="en-US" sz="1600" dirty="0">
                          <a:effectLst/>
                        </a:rPr>
                        <a:t>L</a:t>
                      </a:r>
                      <a:endParaRPr lang="en-IN" sz="1600" dirty="0">
                        <a:effectLst/>
                        <a:latin typeface="Calibri"/>
                        <a:ea typeface="Calibri"/>
                        <a:cs typeface="Arial"/>
                      </a:endParaRPr>
                    </a:p>
                  </a:txBody>
                  <a:tcPr marL="68580" marR="68580" marT="0" marB="0" anchor="b">
                    <a:solidFill>
                      <a:srgbClr val="92D050"/>
                    </a:solidFill>
                  </a:tcPr>
                </a:tc>
                <a:tc>
                  <a:txBody>
                    <a:bodyPr/>
                    <a:lstStyle/>
                    <a:p>
                      <a:pPr algn="ctr">
                        <a:lnSpc>
                          <a:spcPct val="115000"/>
                        </a:lnSpc>
                        <a:spcAft>
                          <a:spcPts val="0"/>
                        </a:spcAft>
                      </a:pPr>
                      <a:r>
                        <a:rPr lang="en-US" sz="1600" dirty="0">
                          <a:effectLst/>
                        </a:rPr>
                        <a:t>L</a:t>
                      </a:r>
                      <a:endParaRPr lang="en-IN" sz="1600" dirty="0">
                        <a:effectLst/>
                        <a:latin typeface="Calibri"/>
                        <a:ea typeface="Calibri"/>
                        <a:cs typeface="Arial"/>
                      </a:endParaRPr>
                    </a:p>
                  </a:txBody>
                  <a:tcPr marL="68580" marR="68580" marT="0" marB="0" anchor="b">
                    <a:solidFill>
                      <a:srgbClr val="92D050"/>
                    </a:solidFill>
                  </a:tcPr>
                </a:tc>
                <a:tc>
                  <a:txBody>
                    <a:bodyPr/>
                    <a:lstStyle/>
                    <a:p>
                      <a:pPr algn="ctr">
                        <a:lnSpc>
                          <a:spcPct val="115000"/>
                        </a:lnSpc>
                        <a:spcAft>
                          <a:spcPts val="0"/>
                        </a:spcAft>
                      </a:pPr>
                      <a:r>
                        <a:rPr lang="en-US" sz="1600">
                          <a:effectLst/>
                        </a:rPr>
                        <a:t>H</a:t>
                      </a:r>
                      <a:endParaRPr lang="en-IN" sz="1600">
                        <a:effectLst/>
                        <a:latin typeface="Calibri"/>
                        <a:ea typeface="Calibri"/>
                        <a:cs typeface="Arial"/>
                      </a:endParaRPr>
                    </a:p>
                  </a:txBody>
                  <a:tcPr marL="68580" marR="68580" marT="0" marB="0" anchor="b">
                    <a:lnR w="12700" cap="flat" cmpd="sng" algn="ctr">
                      <a:solidFill>
                        <a:schemeClr val="tx1"/>
                      </a:solidFill>
                      <a:prstDash val="solid"/>
                      <a:round/>
                      <a:headEnd type="none" w="med" len="med"/>
                      <a:tailEnd type="none" w="med" len="med"/>
                    </a:lnR>
                    <a:solidFill>
                      <a:srgbClr val="FF0000"/>
                    </a:solidFill>
                  </a:tcPr>
                </a:tc>
              </a:tr>
              <a:tr h="266952">
                <a:tc>
                  <a:txBody>
                    <a:bodyPr/>
                    <a:lstStyle/>
                    <a:p>
                      <a:pPr>
                        <a:lnSpc>
                          <a:spcPct val="115000"/>
                        </a:lnSpc>
                        <a:spcAft>
                          <a:spcPts val="0"/>
                        </a:spcAft>
                      </a:pPr>
                      <a:r>
                        <a:rPr lang="en-US" sz="1600" dirty="0" err="1">
                          <a:effectLst/>
                        </a:rPr>
                        <a:t>BhavaniPeth</a:t>
                      </a:r>
                      <a:endParaRPr lang="en-IN" sz="1600" dirty="0">
                        <a:solidFill>
                          <a:schemeClr val="tx1"/>
                        </a:solidFill>
                        <a:effectLst/>
                        <a:latin typeface="Calibri"/>
                        <a:ea typeface="Calibri"/>
                        <a:cs typeface="Arial"/>
                      </a:endParaRPr>
                    </a:p>
                  </a:txBody>
                  <a:tcPr marL="68580" marR="68580" marT="0" marB="0" anchor="b">
                    <a:lnL w="12700" cap="flat" cmpd="sng" algn="ctr">
                      <a:solidFill>
                        <a:schemeClr val="tx1"/>
                      </a:solidFill>
                      <a:prstDash val="solid"/>
                      <a:round/>
                      <a:headEnd type="none" w="med" len="med"/>
                      <a:tailEnd type="none" w="med" len="med"/>
                    </a:lnL>
                    <a:solidFill>
                      <a:schemeClr val="tx1">
                        <a:lumMod val="50000"/>
                        <a:lumOff val="50000"/>
                      </a:schemeClr>
                    </a:solidFill>
                  </a:tcPr>
                </a:tc>
                <a:tc>
                  <a:txBody>
                    <a:bodyPr/>
                    <a:lstStyle/>
                    <a:p>
                      <a:pPr algn="ctr">
                        <a:lnSpc>
                          <a:spcPct val="115000"/>
                        </a:lnSpc>
                        <a:spcAft>
                          <a:spcPts val="0"/>
                        </a:spcAft>
                      </a:pPr>
                      <a:r>
                        <a:rPr lang="en-US" sz="1600" dirty="0">
                          <a:effectLst/>
                        </a:rPr>
                        <a:t>L</a:t>
                      </a:r>
                      <a:endParaRPr lang="en-IN" sz="1600" dirty="0">
                        <a:effectLst/>
                        <a:latin typeface="Calibri"/>
                        <a:ea typeface="Calibri"/>
                        <a:cs typeface="Arial"/>
                      </a:endParaRPr>
                    </a:p>
                  </a:txBody>
                  <a:tcPr marL="68580" marR="68580" marT="0" marB="0" anchor="b">
                    <a:solidFill>
                      <a:srgbClr val="92D050"/>
                    </a:solidFill>
                  </a:tcPr>
                </a:tc>
                <a:tc>
                  <a:txBody>
                    <a:bodyPr/>
                    <a:lstStyle/>
                    <a:p>
                      <a:pPr algn="ctr">
                        <a:lnSpc>
                          <a:spcPct val="115000"/>
                        </a:lnSpc>
                        <a:spcAft>
                          <a:spcPts val="0"/>
                        </a:spcAft>
                      </a:pPr>
                      <a:r>
                        <a:rPr lang="en-US" sz="1600">
                          <a:effectLst/>
                        </a:rPr>
                        <a:t>H</a:t>
                      </a:r>
                      <a:endParaRPr lang="en-IN" sz="1600">
                        <a:effectLst/>
                        <a:latin typeface="Calibri"/>
                        <a:ea typeface="Calibri"/>
                        <a:cs typeface="Arial"/>
                      </a:endParaRPr>
                    </a:p>
                  </a:txBody>
                  <a:tcPr marL="68580" marR="68580" marT="0" marB="0" anchor="b">
                    <a:solidFill>
                      <a:srgbClr val="FF0000"/>
                    </a:solidFill>
                  </a:tcPr>
                </a:tc>
                <a:tc>
                  <a:txBody>
                    <a:bodyPr/>
                    <a:lstStyle/>
                    <a:p>
                      <a:pPr algn="ctr">
                        <a:lnSpc>
                          <a:spcPct val="115000"/>
                        </a:lnSpc>
                        <a:spcAft>
                          <a:spcPts val="0"/>
                        </a:spcAft>
                      </a:pPr>
                      <a:r>
                        <a:rPr lang="en-US" sz="1600">
                          <a:effectLst/>
                        </a:rPr>
                        <a:t>L</a:t>
                      </a:r>
                      <a:endParaRPr lang="en-IN" sz="1600">
                        <a:effectLst/>
                        <a:latin typeface="Calibri"/>
                        <a:ea typeface="Calibri"/>
                        <a:cs typeface="Arial"/>
                      </a:endParaRPr>
                    </a:p>
                  </a:txBody>
                  <a:tcPr marL="68580" marR="68580" marT="0" marB="0" anchor="b">
                    <a:solidFill>
                      <a:srgbClr val="92D050"/>
                    </a:solidFill>
                  </a:tcPr>
                </a:tc>
                <a:tc>
                  <a:txBody>
                    <a:bodyPr/>
                    <a:lstStyle/>
                    <a:p>
                      <a:pPr algn="ctr">
                        <a:lnSpc>
                          <a:spcPct val="115000"/>
                        </a:lnSpc>
                        <a:spcAft>
                          <a:spcPts val="0"/>
                        </a:spcAft>
                      </a:pPr>
                      <a:r>
                        <a:rPr lang="en-US" sz="1600">
                          <a:effectLst/>
                        </a:rPr>
                        <a:t>H</a:t>
                      </a:r>
                      <a:endParaRPr lang="en-IN" sz="1600">
                        <a:effectLst/>
                        <a:latin typeface="Calibri"/>
                        <a:ea typeface="Calibri"/>
                        <a:cs typeface="Arial"/>
                      </a:endParaRPr>
                    </a:p>
                  </a:txBody>
                  <a:tcPr marL="68580" marR="68580" marT="0" marB="0" anchor="b">
                    <a:lnR w="12700" cap="flat" cmpd="sng" algn="ctr">
                      <a:solidFill>
                        <a:schemeClr val="tx1"/>
                      </a:solidFill>
                      <a:prstDash val="solid"/>
                      <a:round/>
                      <a:headEnd type="none" w="med" len="med"/>
                      <a:tailEnd type="none" w="med" len="med"/>
                    </a:lnR>
                    <a:solidFill>
                      <a:srgbClr val="FF0000"/>
                    </a:solidFill>
                  </a:tcPr>
                </a:tc>
              </a:tr>
              <a:tr h="266952">
                <a:tc>
                  <a:txBody>
                    <a:bodyPr/>
                    <a:lstStyle/>
                    <a:p>
                      <a:pPr>
                        <a:lnSpc>
                          <a:spcPct val="115000"/>
                        </a:lnSpc>
                        <a:spcAft>
                          <a:spcPts val="0"/>
                        </a:spcAft>
                      </a:pPr>
                      <a:r>
                        <a:rPr lang="en-US" sz="1600" dirty="0" err="1">
                          <a:effectLst/>
                        </a:rPr>
                        <a:t>Kasba-VishramBaag</a:t>
                      </a:r>
                      <a:endParaRPr lang="en-IN" sz="1600" dirty="0">
                        <a:solidFill>
                          <a:schemeClr val="tx1"/>
                        </a:solidFill>
                        <a:effectLst/>
                        <a:latin typeface="Calibri"/>
                        <a:ea typeface="Calibri"/>
                        <a:cs typeface="Arial"/>
                      </a:endParaRPr>
                    </a:p>
                  </a:txBody>
                  <a:tcPr marL="68580" marR="68580" marT="0" marB="0" anchor="b">
                    <a:lnL w="12700" cap="flat" cmpd="sng" algn="ctr">
                      <a:solidFill>
                        <a:schemeClr val="tx1"/>
                      </a:solidFill>
                      <a:prstDash val="solid"/>
                      <a:round/>
                      <a:headEnd type="none" w="med" len="med"/>
                      <a:tailEnd type="none" w="med" len="med"/>
                    </a:lnL>
                    <a:solidFill>
                      <a:schemeClr val="tx1">
                        <a:lumMod val="50000"/>
                        <a:lumOff val="50000"/>
                      </a:schemeClr>
                    </a:solidFill>
                  </a:tcPr>
                </a:tc>
                <a:tc>
                  <a:txBody>
                    <a:bodyPr/>
                    <a:lstStyle/>
                    <a:p>
                      <a:pPr algn="ctr">
                        <a:lnSpc>
                          <a:spcPct val="115000"/>
                        </a:lnSpc>
                        <a:spcAft>
                          <a:spcPts val="0"/>
                        </a:spcAft>
                      </a:pPr>
                      <a:r>
                        <a:rPr lang="en-US" sz="1600" dirty="0">
                          <a:effectLst/>
                        </a:rPr>
                        <a:t>L</a:t>
                      </a:r>
                      <a:endParaRPr lang="en-IN" sz="1600" dirty="0">
                        <a:effectLst/>
                        <a:latin typeface="Calibri"/>
                        <a:ea typeface="Calibri"/>
                        <a:cs typeface="Arial"/>
                      </a:endParaRPr>
                    </a:p>
                  </a:txBody>
                  <a:tcPr marL="68580" marR="68580" marT="0" marB="0" anchor="b">
                    <a:solidFill>
                      <a:srgbClr val="92D050"/>
                    </a:solidFill>
                  </a:tcPr>
                </a:tc>
                <a:tc>
                  <a:txBody>
                    <a:bodyPr/>
                    <a:lstStyle/>
                    <a:p>
                      <a:pPr algn="ctr">
                        <a:lnSpc>
                          <a:spcPct val="115000"/>
                        </a:lnSpc>
                        <a:spcAft>
                          <a:spcPts val="0"/>
                        </a:spcAft>
                      </a:pPr>
                      <a:r>
                        <a:rPr lang="en-US" sz="1600" dirty="0">
                          <a:effectLst/>
                        </a:rPr>
                        <a:t>H</a:t>
                      </a:r>
                      <a:endParaRPr lang="en-IN" sz="1600" dirty="0">
                        <a:effectLst/>
                        <a:latin typeface="Calibri"/>
                        <a:ea typeface="Calibri"/>
                        <a:cs typeface="Arial"/>
                      </a:endParaRPr>
                    </a:p>
                  </a:txBody>
                  <a:tcPr marL="68580" marR="68580" marT="0" marB="0" anchor="b">
                    <a:solidFill>
                      <a:srgbClr val="FF0000"/>
                    </a:solidFill>
                  </a:tcPr>
                </a:tc>
                <a:tc>
                  <a:txBody>
                    <a:bodyPr/>
                    <a:lstStyle/>
                    <a:p>
                      <a:pPr algn="ctr">
                        <a:lnSpc>
                          <a:spcPct val="115000"/>
                        </a:lnSpc>
                        <a:spcAft>
                          <a:spcPts val="0"/>
                        </a:spcAft>
                      </a:pPr>
                      <a:r>
                        <a:rPr lang="en-US" sz="1600" dirty="0">
                          <a:effectLst/>
                        </a:rPr>
                        <a:t>L</a:t>
                      </a:r>
                      <a:endParaRPr lang="en-IN" sz="1600" dirty="0">
                        <a:effectLst/>
                        <a:latin typeface="Calibri"/>
                        <a:ea typeface="Calibri"/>
                        <a:cs typeface="Arial"/>
                      </a:endParaRPr>
                    </a:p>
                  </a:txBody>
                  <a:tcPr marL="68580" marR="68580" marT="0" marB="0" anchor="b">
                    <a:solidFill>
                      <a:srgbClr val="92D050"/>
                    </a:solidFill>
                  </a:tcPr>
                </a:tc>
                <a:tc>
                  <a:txBody>
                    <a:bodyPr/>
                    <a:lstStyle/>
                    <a:p>
                      <a:pPr algn="ctr">
                        <a:lnSpc>
                          <a:spcPct val="115000"/>
                        </a:lnSpc>
                        <a:spcAft>
                          <a:spcPts val="0"/>
                        </a:spcAft>
                      </a:pPr>
                      <a:r>
                        <a:rPr lang="en-US" sz="1600" dirty="0">
                          <a:effectLst/>
                        </a:rPr>
                        <a:t>H</a:t>
                      </a:r>
                      <a:endParaRPr lang="en-IN" sz="1600" dirty="0">
                        <a:effectLst/>
                        <a:latin typeface="Calibri"/>
                        <a:ea typeface="Calibri"/>
                        <a:cs typeface="Arial"/>
                      </a:endParaRPr>
                    </a:p>
                  </a:txBody>
                  <a:tcPr marL="68580" marR="68580" marT="0" marB="0" anchor="b">
                    <a:lnR w="12700" cap="flat" cmpd="sng" algn="ctr">
                      <a:solidFill>
                        <a:schemeClr val="tx1"/>
                      </a:solidFill>
                      <a:prstDash val="solid"/>
                      <a:round/>
                      <a:headEnd type="none" w="med" len="med"/>
                      <a:tailEnd type="none" w="med" len="med"/>
                    </a:lnR>
                    <a:solidFill>
                      <a:srgbClr val="FF0000"/>
                    </a:solidFill>
                  </a:tcPr>
                </a:tc>
              </a:tr>
              <a:tr h="266952">
                <a:tc>
                  <a:txBody>
                    <a:bodyPr/>
                    <a:lstStyle/>
                    <a:p>
                      <a:pPr>
                        <a:lnSpc>
                          <a:spcPct val="115000"/>
                        </a:lnSpc>
                        <a:spcAft>
                          <a:spcPts val="0"/>
                        </a:spcAft>
                      </a:pPr>
                      <a:r>
                        <a:rPr lang="en-US" sz="1600" dirty="0" err="1">
                          <a:effectLst/>
                        </a:rPr>
                        <a:t>Sahakar</a:t>
                      </a:r>
                      <a:r>
                        <a:rPr lang="en-US" sz="1600" dirty="0">
                          <a:effectLst/>
                        </a:rPr>
                        <a:t> Nagar</a:t>
                      </a:r>
                      <a:endParaRPr lang="en-IN" sz="1600" dirty="0">
                        <a:solidFill>
                          <a:schemeClr val="tx1"/>
                        </a:solidFill>
                        <a:effectLst/>
                        <a:latin typeface="Calibri"/>
                        <a:ea typeface="Calibri"/>
                        <a:cs typeface="Arial"/>
                      </a:endParaRPr>
                    </a:p>
                  </a:txBody>
                  <a:tcPr marL="68580" marR="68580" marT="0" marB="0" anchor="b">
                    <a:lnL w="12700" cap="flat" cmpd="sng" algn="ctr">
                      <a:solidFill>
                        <a:schemeClr val="tx1"/>
                      </a:solidFill>
                      <a:prstDash val="solid"/>
                      <a:round/>
                      <a:headEnd type="none" w="med" len="med"/>
                      <a:tailEnd type="none" w="med" len="med"/>
                    </a:lnL>
                    <a:solidFill>
                      <a:schemeClr val="tx1">
                        <a:lumMod val="50000"/>
                        <a:lumOff val="50000"/>
                      </a:schemeClr>
                    </a:solidFill>
                  </a:tcPr>
                </a:tc>
                <a:tc>
                  <a:txBody>
                    <a:bodyPr/>
                    <a:lstStyle/>
                    <a:p>
                      <a:pPr algn="ctr">
                        <a:lnSpc>
                          <a:spcPct val="115000"/>
                        </a:lnSpc>
                        <a:spcAft>
                          <a:spcPts val="0"/>
                        </a:spcAft>
                      </a:pPr>
                      <a:r>
                        <a:rPr lang="en-US" sz="1600" dirty="0">
                          <a:effectLst/>
                        </a:rPr>
                        <a:t>L</a:t>
                      </a:r>
                      <a:endParaRPr lang="en-IN" sz="1600" dirty="0">
                        <a:effectLst/>
                        <a:latin typeface="Calibri"/>
                        <a:ea typeface="Calibri"/>
                        <a:cs typeface="Arial"/>
                      </a:endParaRPr>
                    </a:p>
                  </a:txBody>
                  <a:tcPr marL="68580" marR="68580" marT="0" marB="0" anchor="b">
                    <a:solidFill>
                      <a:srgbClr val="92D050"/>
                    </a:solidFill>
                  </a:tcPr>
                </a:tc>
                <a:tc>
                  <a:txBody>
                    <a:bodyPr/>
                    <a:lstStyle/>
                    <a:p>
                      <a:pPr algn="ctr">
                        <a:lnSpc>
                          <a:spcPct val="115000"/>
                        </a:lnSpc>
                        <a:spcAft>
                          <a:spcPts val="0"/>
                        </a:spcAft>
                      </a:pPr>
                      <a:r>
                        <a:rPr lang="en-US" sz="1600" dirty="0">
                          <a:effectLst/>
                        </a:rPr>
                        <a:t>H</a:t>
                      </a:r>
                      <a:endParaRPr lang="en-IN" sz="1600" dirty="0">
                        <a:effectLst/>
                        <a:latin typeface="Calibri"/>
                        <a:ea typeface="Calibri"/>
                        <a:cs typeface="Arial"/>
                      </a:endParaRPr>
                    </a:p>
                  </a:txBody>
                  <a:tcPr marL="68580" marR="68580" marT="0" marB="0" anchor="b">
                    <a:solidFill>
                      <a:srgbClr val="FF0000"/>
                    </a:solidFill>
                  </a:tcPr>
                </a:tc>
                <a:tc>
                  <a:txBody>
                    <a:bodyPr/>
                    <a:lstStyle/>
                    <a:p>
                      <a:pPr algn="ctr">
                        <a:lnSpc>
                          <a:spcPct val="115000"/>
                        </a:lnSpc>
                        <a:spcAft>
                          <a:spcPts val="0"/>
                        </a:spcAft>
                      </a:pPr>
                      <a:r>
                        <a:rPr lang="en-US" sz="1600" dirty="0">
                          <a:effectLst/>
                        </a:rPr>
                        <a:t>L</a:t>
                      </a:r>
                      <a:endParaRPr lang="en-IN" sz="1600" dirty="0">
                        <a:effectLst/>
                        <a:latin typeface="Calibri"/>
                        <a:ea typeface="Calibri"/>
                        <a:cs typeface="Arial"/>
                      </a:endParaRPr>
                    </a:p>
                  </a:txBody>
                  <a:tcPr marL="68580" marR="68580" marT="0" marB="0" anchor="b">
                    <a:solidFill>
                      <a:srgbClr val="92D050"/>
                    </a:solidFill>
                  </a:tcPr>
                </a:tc>
                <a:tc>
                  <a:txBody>
                    <a:bodyPr/>
                    <a:lstStyle/>
                    <a:p>
                      <a:pPr algn="ctr">
                        <a:lnSpc>
                          <a:spcPct val="115000"/>
                        </a:lnSpc>
                        <a:spcAft>
                          <a:spcPts val="0"/>
                        </a:spcAft>
                      </a:pPr>
                      <a:r>
                        <a:rPr lang="en-US" sz="1600">
                          <a:effectLst/>
                        </a:rPr>
                        <a:t>M</a:t>
                      </a:r>
                      <a:endParaRPr lang="en-IN" sz="1600">
                        <a:effectLst/>
                        <a:latin typeface="Calibri"/>
                        <a:ea typeface="Calibri"/>
                        <a:cs typeface="Arial"/>
                      </a:endParaRPr>
                    </a:p>
                  </a:txBody>
                  <a:tcPr marL="68580" marR="68580" marT="0" marB="0" anchor="b">
                    <a:lnR w="12700" cap="flat" cmpd="sng" algn="ctr">
                      <a:solidFill>
                        <a:schemeClr val="tx1"/>
                      </a:solidFill>
                      <a:prstDash val="solid"/>
                      <a:round/>
                      <a:headEnd type="none" w="med" len="med"/>
                      <a:tailEnd type="none" w="med" len="med"/>
                    </a:lnR>
                    <a:solidFill>
                      <a:srgbClr val="FFC000"/>
                    </a:solidFill>
                  </a:tcPr>
                </a:tc>
              </a:tr>
              <a:tr h="266952">
                <a:tc>
                  <a:txBody>
                    <a:bodyPr/>
                    <a:lstStyle/>
                    <a:p>
                      <a:pPr>
                        <a:lnSpc>
                          <a:spcPct val="115000"/>
                        </a:lnSpc>
                        <a:spcAft>
                          <a:spcPts val="0"/>
                        </a:spcAft>
                      </a:pPr>
                      <a:r>
                        <a:rPr lang="en-US" sz="1600" dirty="0" err="1">
                          <a:effectLst/>
                        </a:rPr>
                        <a:t>Tilak</a:t>
                      </a:r>
                      <a:r>
                        <a:rPr lang="en-US" sz="1600" dirty="0">
                          <a:effectLst/>
                        </a:rPr>
                        <a:t> Road</a:t>
                      </a:r>
                      <a:endParaRPr lang="en-IN" sz="1600" dirty="0">
                        <a:solidFill>
                          <a:schemeClr val="tx1"/>
                        </a:solidFill>
                        <a:effectLst/>
                        <a:latin typeface="Calibri"/>
                        <a:ea typeface="Calibri"/>
                        <a:cs typeface="Arial"/>
                      </a:endParaRPr>
                    </a:p>
                  </a:txBody>
                  <a:tcPr marL="68580" marR="68580" marT="0" marB="0" anchor="b">
                    <a:lnL w="12700" cap="flat" cmpd="sng" algn="ctr">
                      <a:solidFill>
                        <a:schemeClr val="tx1"/>
                      </a:solidFill>
                      <a:prstDash val="solid"/>
                      <a:round/>
                      <a:headEnd type="none" w="med" len="med"/>
                      <a:tailEnd type="none" w="med" len="med"/>
                    </a:lnL>
                    <a:solidFill>
                      <a:schemeClr val="tx1">
                        <a:lumMod val="50000"/>
                        <a:lumOff val="50000"/>
                      </a:schemeClr>
                    </a:solidFill>
                  </a:tcPr>
                </a:tc>
                <a:tc>
                  <a:txBody>
                    <a:bodyPr/>
                    <a:lstStyle/>
                    <a:p>
                      <a:pPr algn="ctr">
                        <a:lnSpc>
                          <a:spcPct val="115000"/>
                        </a:lnSpc>
                        <a:spcAft>
                          <a:spcPts val="0"/>
                        </a:spcAft>
                      </a:pPr>
                      <a:r>
                        <a:rPr lang="en-US" sz="1600" dirty="0">
                          <a:effectLst/>
                        </a:rPr>
                        <a:t>M</a:t>
                      </a:r>
                      <a:endParaRPr lang="en-IN" sz="1600" dirty="0">
                        <a:effectLst/>
                        <a:latin typeface="Calibri"/>
                        <a:ea typeface="Calibri"/>
                        <a:cs typeface="Arial"/>
                      </a:endParaRPr>
                    </a:p>
                  </a:txBody>
                  <a:tcPr marL="68580" marR="68580" marT="0" marB="0" anchor="b">
                    <a:solidFill>
                      <a:srgbClr val="FFC000"/>
                    </a:solidFill>
                  </a:tcPr>
                </a:tc>
                <a:tc>
                  <a:txBody>
                    <a:bodyPr/>
                    <a:lstStyle/>
                    <a:p>
                      <a:pPr algn="ctr">
                        <a:lnSpc>
                          <a:spcPct val="115000"/>
                        </a:lnSpc>
                        <a:spcAft>
                          <a:spcPts val="0"/>
                        </a:spcAft>
                      </a:pPr>
                      <a:r>
                        <a:rPr lang="en-US" sz="1600">
                          <a:effectLst/>
                        </a:rPr>
                        <a:t>H</a:t>
                      </a:r>
                      <a:endParaRPr lang="en-IN" sz="1600">
                        <a:effectLst/>
                        <a:latin typeface="Calibri"/>
                        <a:ea typeface="Calibri"/>
                        <a:cs typeface="Arial"/>
                      </a:endParaRPr>
                    </a:p>
                  </a:txBody>
                  <a:tcPr marL="68580" marR="68580" marT="0" marB="0" anchor="b">
                    <a:solidFill>
                      <a:srgbClr val="FF0000"/>
                    </a:solidFill>
                  </a:tcPr>
                </a:tc>
                <a:tc>
                  <a:txBody>
                    <a:bodyPr/>
                    <a:lstStyle/>
                    <a:p>
                      <a:pPr algn="ctr">
                        <a:lnSpc>
                          <a:spcPct val="115000"/>
                        </a:lnSpc>
                        <a:spcAft>
                          <a:spcPts val="0"/>
                        </a:spcAft>
                      </a:pPr>
                      <a:r>
                        <a:rPr lang="en-US" sz="1600" dirty="0">
                          <a:effectLst/>
                        </a:rPr>
                        <a:t>L</a:t>
                      </a:r>
                      <a:endParaRPr lang="en-IN" sz="1600" dirty="0">
                        <a:effectLst/>
                        <a:latin typeface="Calibri"/>
                        <a:ea typeface="Calibri"/>
                        <a:cs typeface="Arial"/>
                      </a:endParaRPr>
                    </a:p>
                  </a:txBody>
                  <a:tcPr marL="68580" marR="68580" marT="0" marB="0" anchor="b">
                    <a:solidFill>
                      <a:srgbClr val="92D050"/>
                    </a:solidFill>
                  </a:tcPr>
                </a:tc>
                <a:tc>
                  <a:txBody>
                    <a:bodyPr/>
                    <a:lstStyle/>
                    <a:p>
                      <a:pPr algn="ctr">
                        <a:lnSpc>
                          <a:spcPct val="115000"/>
                        </a:lnSpc>
                        <a:spcAft>
                          <a:spcPts val="0"/>
                        </a:spcAft>
                      </a:pPr>
                      <a:r>
                        <a:rPr lang="en-US" sz="1600" dirty="0">
                          <a:effectLst/>
                        </a:rPr>
                        <a:t>M</a:t>
                      </a:r>
                      <a:endParaRPr lang="en-IN" sz="1600" dirty="0">
                        <a:effectLst/>
                        <a:latin typeface="Calibri"/>
                        <a:ea typeface="Calibri"/>
                        <a:cs typeface="Arial"/>
                      </a:endParaRPr>
                    </a:p>
                  </a:txBody>
                  <a:tcPr marL="68580" marR="68580" marT="0" marB="0" anchor="b">
                    <a:lnR w="12700" cap="flat" cmpd="sng" algn="ctr">
                      <a:solidFill>
                        <a:schemeClr val="tx1"/>
                      </a:solidFill>
                      <a:prstDash val="solid"/>
                      <a:round/>
                      <a:headEnd type="none" w="med" len="med"/>
                      <a:tailEnd type="none" w="med" len="med"/>
                    </a:lnR>
                    <a:solidFill>
                      <a:srgbClr val="FFC000"/>
                    </a:solidFill>
                  </a:tcPr>
                </a:tc>
              </a:tr>
              <a:tr h="266952">
                <a:tc>
                  <a:txBody>
                    <a:bodyPr/>
                    <a:lstStyle/>
                    <a:p>
                      <a:pPr>
                        <a:lnSpc>
                          <a:spcPct val="115000"/>
                        </a:lnSpc>
                        <a:spcAft>
                          <a:spcPts val="0"/>
                        </a:spcAft>
                      </a:pPr>
                      <a:r>
                        <a:rPr lang="en-US" sz="1600" dirty="0" err="1">
                          <a:effectLst/>
                        </a:rPr>
                        <a:t>Bibvewadi</a:t>
                      </a:r>
                      <a:endParaRPr lang="en-IN" sz="1600" dirty="0">
                        <a:solidFill>
                          <a:schemeClr val="tx1"/>
                        </a:solidFill>
                        <a:effectLst/>
                        <a:latin typeface="Calibri"/>
                        <a:ea typeface="Calibri"/>
                        <a:cs typeface="Arial"/>
                      </a:endParaRPr>
                    </a:p>
                  </a:txBody>
                  <a:tcPr marL="68580" marR="68580" marT="0" marB="0" anchor="b">
                    <a:lnL w="12700" cap="flat" cmpd="sng" algn="ctr">
                      <a:solidFill>
                        <a:schemeClr val="tx1"/>
                      </a:solidFill>
                      <a:prstDash val="solid"/>
                      <a:round/>
                      <a:headEnd type="none" w="med" len="med"/>
                      <a:tailEnd type="none" w="med" len="med"/>
                    </a:lnL>
                    <a:solidFill>
                      <a:schemeClr val="tx1">
                        <a:lumMod val="50000"/>
                        <a:lumOff val="50000"/>
                      </a:schemeClr>
                    </a:solidFill>
                  </a:tcPr>
                </a:tc>
                <a:tc>
                  <a:txBody>
                    <a:bodyPr/>
                    <a:lstStyle/>
                    <a:p>
                      <a:pPr algn="ctr">
                        <a:lnSpc>
                          <a:spcPct val="115000"/>
                        </a:lnSpc>
                        <a:spcAft>
                          <a:spcPts val="0"/>
                        </a:spcAft>
                      </a:pPr>
                      <a:r>
                        <a:rPr lang="en-US" sz="1600" dirty="0">
                          <a:effectLst/>
                        </a:rPr>
                        <a:t>L</a:t>
                      </a:r>
                      <a:endParaRPr lang="en-IN" sz="1600" dirty="0">
                        <a:effectLst/>
                        <a:latin typeface="Calibri"/>
                        <a:ea typeface="Calibri"/>
                        <a:cs typeface="Arial"/>
                      </a:endParaRPr>
                    </a:p>
                  </a:txBody>
                  <a:tcPr marL="68580" marR="68580" marT="0" marB="0" anchor="b">
                    <a:solidFill>
                      <a:srgbClr val="92D050"/>
                    </a:solidFill>
                  </a:tcPr>
                </a:tc>
                <a:tc>
                  <a:txBody>
                    <a:bodyPr/>
                    <a:lstStyle/>
                    <a:p>
                      <a:pPr algn="ctr">
                        <a:lnSpc>
                          <a:spcPct val="115000"/>
                        </a:lnSpc>
                        <a:spcAft>
                          <a:spcPts val="0"/>
                        </a:spcAft>
                      </a:pPr>
                      <a:r>
                        <a:rPr lang="en-US" sz="1600" dirty="0">
                          <a:effectLst/>
                        </a:rPr>
                        <a:t>H</a:t>
                      </a:r>
                      <a:endParaRPr lang="en-IN" sz="1600" dirty="0">
                        <a:effectLst/>
                        <a:latin typeface="Calibri"/>
                        <a:ea typeface="Calibri"/>
                        <a:cs typeface="Arial"/>
                      </a:endParaRPr>
                    </a:p>
                  </a:txBody>
                  <a:tcPr marL="68580" marR="68580" marT="0" marB="0" anchor="b">
                    <a:solidFill>
                      <a:srgbClr val="FF0000"/>
                    </a:solidFill>
                  </a:tcPr>
                </a:tc>
                <a:tc>
                  <a:txBody>
                    <a:bodyPr/>
                    <a:lstStyle/>
                    <a:p>
                      <a:pPr algn="ctr">
                        <a:lnSpc>
                          <a:spcPct val="115000"/>
                        </a:lnSpc>
                        <a:spcAft>
                          <a:spcPts val="0"/>
                        </a:spcAft>
                      </a:pPr>
                      <a:r>
                        <a:rPr lang="en-US" sz="1600" dirty="0">
                          <a:effectLst/>
                        </a:rPr>
                        <a:t>L</a:t>
                      </a:r>
                      <a:endParaRPr lang="en-IN" sz="1600" dirty="0">
                        <a:effectLst/>
                        <a:latin typeface="Calibri"/>
                        <a:ea typeface="Calibri"/>
                        <a:cs typeface="Arial"/>
                      </a:endParaRPr>
                    </a:p>
                  </a:txBody>
                  <a:tcPr marL="68580" marR="68580" marT="0" marB="0" anchor="b">
                    <a:solidFill>
                      <a:srgbClr val="92D050"/>
                    </a:solidFill>
                  </a:tcPr>
                </a:tc>
                <a:tc>
                  <a:txBody>
                    <a:bodyPr/>
                    <a:lstStyle/>
                    <a:p>
                      <a:pPr algn="ctr">
                        <a:lnSpc>
                          <a:spcPct val="115000"/>
                        </a:lnSpc>
                        <a:spcAft>
                          <a:spcPts val="0"/>
                        </a:spcAft>
                      </a:pPr>
                      <a:r>
                        <a:rPr lang="en-US" sz="1600" dirty="0">
                          <a:effectLst/>
                        </a:rPr>
                        <a:t>L</a:t>
                      </a:r>
                      <a:endParaRPr lang="en-IN" sz="1600" dirty="0">
                        <a:effectLst/>
                        <a:latin typeface="Calibri"/>
                        <a:ea typeface="Calibri"/>
                        <a:cs typeface="Arial"/>
                      </a:endParaRPr>
                    </a:p>
                  </a:txBody>
                  <a:tcPr marL="68580" marR="68580" marT="0" marB="0" anchor="b">
                    <a:lnR w="12700" cap="flat" cmpd="sng" algn="ctr">
                      <a:solidFill>
                        <a:schemeClr val="tx1"/>
                      </a:solidFill>
                      <a:prstDash val="solid"/>
                      <a:round/>
                      <a:headEnd type="none" w="med" len="med"/>
                      <a:tailEnd type="none" w="med" len="med"/>
                    </a:lnR>
                    <a:solidFill>
                      <a:srgbClr val="92D050"/>
                    </a:solidFill>
                  </a:tcPr>
                </a:tc>
              </a:tr>
              <a:tr h="266952">
                <a:tc>
                  <a:txBody>
                    <a:bodyPr/>
                    <a:lstStyle/>
                    <a:p>
                      <a:pPr>
                        <a:lnSpc>
                          <a:spcPct val="115000"/>
                        </a:lnSpc>
                        <a:spcAft>
                          <a:spcPts val="0"/>
                        </a:spcAft>
                      </a:pPr>
                      <a:r>
                        <a:rPr lang="en-US" sz="1600" dirty="0" err="1">
                          <a:effectLst/>
                        </a:rPr>
                        <a:t>Dhankawadi</a:t>
                      </a:r>
                      <a:endParaRPr lang="en-IN" sz="1600" dirty="0">
                        <a:solidFill>
                          <a:schemeClr val="tx1"/>
                        </a:solidFill>
                        <a:effectLst/>
                        <a:latin typeface="Calibri"/>
                        <a:ea typeface="Calibri"/>
                        <a:cs typeface="Arial"/>
                      </a:endParaRPr>
                    </a:p>
                  </a:txBody>
                  <a:tcPr marL="68580" marR="68580" marT="0" marB="0" anchor="b">
                    <a:lnL w="12700" cap="flat" cmpd="sng" algn="ctr">
                      <a:solidFill>
                        <a:schemeClr val="tx1"/>
                      </a:solidFill>
                      <a:prstDash val="solid"/>
                      <a:round/>
                      <a:headEnd type="none" w="med" len="med"/>
                      <a:tailEnd type="none" w="med" len="med"/>
                    </a:lnL>
                    <a:solidFill>
                      <a:schemeClr val="tx1">
                        <a:lumMod val="50000"/>
                        <a:lumOff val="50000"/>
                      </a:schemeClr>
                    </a:solidFill>
                  </a:tcPr>
                </a:tc>
                <a:tc>
                  <a:txBody>
                    <a:bodyPr/>
                    <a:lstStyle/>
                    <a:p>
                      <a:pPr algn="ctr">
                        <a:lnSpc>
                          <a:spcPct val="115000"/>
                        </a:lnSpc>
                        <a:spcAft>
                          <a:spcPts val="0"/>
                        </a:spcAft>
                      </a:pPr>
                      <a:r>
                        <a:rPr lang="en-US" sz="1600" dirty="0">
                          <a:effectLst/>
                        </a:rPr>
                        <a:t>L</a:t>
                      </a:r>
                      <a:endParaRPr lang="en-IN" sz="1600" dirty="0">
                        <a:effectLst/>
                        <a:latin typeface="Calibri"/>
                        <a:ea typeface="Calibri"/>
                        <a:cs typeface="Arial"/>
                      </a:endParaRPr>
                    </a:p>
                  </a:txBody>
                  <a:tcPr marL="68580" marR="68580" marT="0" marB="0" anchor="b">
                    <a:solidFill>
                      <a:srgbClr val="92D050"/>
                    </a:solidFill>
                  </a:tcPr>
                </a:tc>
                <a:tc>
                  <a:txBody>
                    <a:bodyPr/>
                    <a:lstStyle/>
                    <a:p>
                      <a:pPr algn="ctr">
                        <a:lnSpc>
                          <a:spcPct val="115000"/>
                        </a:lnSpc>
                        <a:spcAft>
                          <a:spcPts val="0"/>
                        </a:spcAft>
                      </a:pPr>
                      <a:r>
                        <a:rPr lang="en-US" sz="1600" dirty="0">
                          <a:effectLst/>
                        </a:rPr>
                        <a:t>M</a:t>
                      </a:r>
                      <a:endParaRPr lang="en-IN" sz="1600" dirty="0">
                        <a:effectLst/>
                        <a:latin typeface="Calibri"/>
                        <a:ea typeface="Calibri"/>
                        <a:cs typeface="Arial"/>
                      </a:endParaRPr>
                    </a:p>
                  </a:txBody>
                  <a:tcPr marL="68580" marR="68580" marT="0" marB="0" anchor="b">
                    <a:solidFill>
                      <a:srgbClr val="FFC000"/>
                    </a:solidFill>
                  </a:tcPr>
                </a:tc>
                <a:tc>
                  <a:txBody>
                    <a:bodyPr/>
                    <a:lstStyle/>
                    <a:p>
                      <a:pPr algn="ctr">
                        <a:lnSpc>
                          <a:spcPct val="115000"/>
                        </a:lnSpc>
                        <a:spcAft>
                          <a:spcPts val="0"/>
                        </a:spcAft>
                      </a:pPr>
                      <a:r>
                        <a:rPr lang="en-US" sz="1600" dirty="0">
                          <a:effectLst/>
                        </a:rPr>
                        <a:t>H</a:t>
                      </a:r>
                      <a:endParaRPr lang="en-IN" sz="1600" dirty="0">
                        <a:effectLst/>
                        <a:latin typeface="Calibri"/>
                        <a:ea typeface="Calibri"/>
                        <a:cs typeface="Arial"/>
                      </a:endParaRPr>
                    </a:p>
                  </a:txBody>
                  <a:tcPr marL="68580" marR="68580" marT="0" marB="0" anchor="b">
                    <a:solidFill>
                      <a:srgbClr val="FF0000"/>
                    </a:solidFill>
                  </a:tcPr>
                </a:tc>
                <a:tc>
                  <a:txBody>
                    <a:bodyPr/>
                    <a:lstStyle/>
                    <a:p>
                      <a:pPr algn="ctr">
                        <a:lnSpc>
                          <a:spcPct val="115000"/>
                        </a:lnSpc>
                        <a:spcAft>
                          <a:spcPts val="0"/>
                        </a:spcAft>
                      </a:pPr>
                      <a:r>
                        <a:rPr lang="en-US" sz="1600" dirty="0">
                          <a:effectLst/>
                        </a:rPr>
                        <a:t>L</a:t>
                      </a:r>
                      <a:endParaRPr lang="en-IN" sz="1600" dirty="0">
                        <a:effectLst/>
                        <a:latin typeface="Calibri"/>
                        <a:ea typeface="Calibri"/>
                        <a:cs typeface="Arial"/>
                      </a:endParaRPr>
                    </a:p>
                  </a:txBody>
                  <a:tcPr marL="68580" marR="68580" marT="0" marB="0" anchor="b">
                    <a:lnR w="12700" cap="flat" cmpd="sng" algn="ctr">
                      <a:solidFill>
                        <a:schemeClr val="tx1"/>
                      </a:solidFill>
                      <a:prstDash val="solid"/>
                      <a:round/>
                      <a:headEnd type="none" w="med" len="med"/>
                      <a:tailEnd type="none" w="med" len="med"/>
                    </a:lnR>
                    <a:solidFill>
                      <a:srgbClr val="92D050"/>
                    </a:solidFill>
                  </a:tcPr>
                </a:tc>
              </a:tr>
              <a:tr h="800857">
                <a:tc gridSpan="5">
                  <a:txBody>
                    <a:bodyPr/>
                    <a:lstStyle/>
                    <a:p>
                      <a:pPr>
                        <a:lnSpc>
                          <a:spcPct val="115000"/>
                        </a:lnSpc>
                        <a:spcAft>
                          <a:spcPts val="0"/>
                        </a:spcAft>
                      </a:pPr>
                      <a:r>
                        <a:rPr lang="en-US" sz="1600" dirty="0">
                          <a:effectLst/>
                        </a:rPr>
                        <a:t>Source: Pune City Disaster Management Plan-2012</a:t>
                      </a:r>
                      <a:endParaRPr lang="en-IN" sz="1600" dirty="0">
                        <a:effectLst/>
                      </a:endParaRPr>
                    </a:p>
                    <a:p>
                      <a:pPr>
                        <a:lnSpc>
                          <a:spcPct val="115000"/>
                        </a:lnSpc>
                        <a:spcAft>
                          <a:spcPts val="0"/>
                        </a:spcAft>
                      </a:pPr>
                      <a:r>
                        <a:rPr lang="en-US" sz="1600" dirty="0">
                          <a:effectLst/>
                        </a:rPr>
                        <a:t>Note: The exposure to risk is categorized in high (H), medium (M) and low (L). The darker shades of the color represent high risk, the lighter shade represents low risk.</a:t>
                      </a:r>
                      <a:endParaRPr lang="en-IN" sz="1600" dirty="0">
                        <a:effectLst/>
                        <a:latin typeface="Calibri"/>
                        <a:ea typeface="Calibri"/>
                        <a:cs typeface="Ari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1">
                        <a:lumMod val="50000"/>
                        <a:lumOff val="50000"/>
                      </a:schemeClr>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bl>
          </a:graphicData>
        </a:graphic>
      </p:graphicFrame>
      <p:sp>
        <p:nvSpPr>
          <p:cNvPr id="2" name="Rectangle 1"/>
          <p:cNvSpPr/>
          <p:nvPr/>
        </p:nvSpPr>
        <p:spPr>
          <a:xfrm>
            <a:off x="71406" y="699306"/>
            <a:ext cx="9739346" cy="729430"/>
          </a:xfrm>
          <a:prstGeom prst="rect">
            <a:avLst/>
          </a:prstGeom>
        </p:spPr>
        <p:txBody>
          <a:bodyPr wrap="square">
            <a:spAutoFit/>
          </a:bodyPr>
          <a:lstStyle/>
          <a:p>
            <a:pPr>
              <a:lnSpc>
                <a:spcPct val="115000"/>
              </a:lnSpc>
              <a:spcAft>
                <a:spcPts val="0"/>
              </a:spcAft>
            </a:pPr>
            <a:r>
              <a:rPr lang="en-US" dirty="0" smtClean="0"/>
              <a:t>A  ward </a:t>
            </a:r>
            <a:r>
              <a:rPr lang="en-US" dirty="0"/>
              <a:t>wise </a:t>
            </a:r>
            <a:r>
              <a:rPr lang="en-US" dirty="0" smtClean="0"/>
              <a:t>disaster </a:t>
            </a:r>
            <a:r>
              <a:rPr lang="en-US" dirty="0"/>
              <a:t>exposure and risk areas in </a:t>
            </a:r>
            <a:r>
              <a:rPr lang="en-US" dirty="0" smtClean="0"/>
              <a:t>Pune show that most of the wards are </a:t>
            </a:r>
          </a:p>
          <a:p>
            <a:pPr>
              <a:lnSpc>
                <a:spcPct val="115000"/>
              </a:lnSpc>
              <a:spcAft>
                <a:spcPts val="0"/>
              </a:spcAft>
            </a:pPr>
            <a:r>
              <a:rPr lang="en-US" dirty="0" smtClean="0"/>
              <a:t>exposed to hazards like earthquake, floods, landslides due to construction and fire accidents</a:t>
            </a:r>
            <a:endParaRPr lang="en-IN" dirty="0">
              <a:ea typeface="Calibri"/>
              <a:cs typeface="Arial"/>
            </a:endParaRPr>
          </a:p>
        </p:txBody>
      </p:sp>
      <p:sp>
        <p:nvSpPr>
          <p:cNvPr id="6" name="Title 5"/>
          <p:cNvSpPr>
            <a:spLocks noGrp="1"/>
          </p:cNvSpPr>
          <p:nvPr>
            <p:ph type="title"/>
          </p:nvPr>
        </p:nvSpPr>
        <p:spPr>
          <a:xfrm>
            <a:off x="457200" y="71414"/>
            <a:ext cx="8229600" cy="642918"/>
          </a:xfrm>
        </p:spPr>
        <p:txBody>
          <a:bodyPr/>
          <a:lstStyle/>
          <a:p>
            <a:r>
              <a:rPr lang="en-US" dirty="0" smtClean="0"/>
              <a:t>EXPOSURE TO HAZARDS</a:t>
            </a:r>
            <a:endParaRPr lang="en-IN" dirty="0"/>
          </a:p>
        </p:txBody>
      </p:sp>
    </p:spTree>
    <p:extLst>
      <p:ext uri="{BB962C8B-B14F-4D97-AF65-F5344CB8AC3E}">
        <p14:creationId xmlns:p14="http://schemas.microsoft.com/office/powerpoint/2010/main" val="12617367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27" y="785794"/>
            <a:ext cx="3578795" cy="5355312"/>
          </a:xfrm>
          <a:prstGeom prst="rect">
            <a:avLst/>
          </a:prstGeom>
        </p:spPr>
        <p:txBody>
          <a:bodyPr wrap="square">
            <a:spAutoFit/>
          </a:bodyPr>
          <a:lstStyle/>
          <a:p>
            <a:pPr marL="285750" indent="-285750">
              <a:buFont typeface="Arial" pitchFamily="34" charset="0"/>
              <a:buChar char="•"/>
            </a:pPr>
            <a:r>
              <a:rPr lang="en-US" dirty="0"/>
              <a:t>F</a:t>
            </a:r>
            <a:r>
              <a:rPr lang="en-US" dirty="0" smtClean="0"/>
              <a:t>loods </a:t>
            </a:r>
            <a:r>
              <a:rPr lang="en-US" dirty="0"/>
              <a:t>have played a critical role in shaping Pune’s character to a great </a:t>
            </a:r>
            <a:r>
              <a:rPr lang="en-US" dirty="0" smtClean="0"/>
              <a:t>extent</a:t>
            </a:r>
          </a:p>
          <a:p>
            <a:endParaRPr lang="en-IN" dirty="0" smtClean="0"/>
          </a:p>
          <a:p>
            <a:pPr marL="285750" indent="-285750">
              <a:buFont typeface="Arial" pitchFamily="34" charset="0"/>
              <a:buChar char="•"/>
            </a:pPr>
            <a:r>
              <a:rPr lang="en-US" dirty="0"/>
              <a:t>The ongoing urbanization will result in more run- </a:t>
            </a:r>
            <a:r>
              <a:rPr lang="en-US" dirty="0" smtClean="0"/>
              <a:t>off</a:t>
            </a:r>
          </a:p>
          <a:p>
            <a:pPr marL="285750" indent="-285750">
              <a:buFont typeface="Arial" pitchFamily="34" charset="0"/>
              <a:buChar char="•"/>
            </a:pPr>
            <a:endParaRPr lang="en-US" dirty="0" smtClean="0"/>
          </a:p>
          <a:p>
            <a:pPr marL="285750" indent="-285750">
              <a:buFont typeface="Arial" pitchFamily="34" charset="0"/>
              <a:buChar char="•"/>
            </a:pPr>
            <a:r>
              <a:rPr lang="en-US" dirty="0"/>
              <a:t>The city is also surrounded by dams </a:t>
            </a:r>
            <a:r>
              <a:rPr lang="en-US" dirty="0" smtClean="0"/>
              <a:t>and  </a:t>
            </a:r>
            <a:r>
              <a:rPr lang="en-US" dirty="0"/>
              <a:t>overflowing of these dams is the main cause of flooding in </a:t>
            </a:r>
            <a:r>
              <a:rPr lang="en-US" dirty="0" smtClean="0"/>
              <a:t>Pune</a:t>
            </a:r>
          </a:p>
          <a:p>
            <a:pPr marL="285750" indent="-285750">
              <a:buFont typeface="Arial" pitchFamily="34" charset="0"/>
              <a:buChar char="•"/>
            </a:pPr>
            <a:endParaRPr lang="en-US" dirty="0" smtClean="0"/>
          </a:p>
          <a:p>
            <a:pPr marL="285750" lvl="0" indent="-285750">
              <a:buFont typeface="Arial" pitchFamily="34" charset="0"/>
              <a:buChar char="•"/>
            </a:pPr>
            <a:r>
              <a:rPr lang="en-IN" dirty="0"/>
              <a:t>Low lying areas are the major affects of floods. The probability of floods is moderate and intensity is low to moderate.</a:t>
            </a:r>
          </a:p>
          <a:p>
            <a:pPr marL="285750" indent="-285750">
              <a:buFont typeface="Arial" pitchFamily="34" charset="0"/>
              <a:buChar char="•"/>
            </a:pPr>
            <a:endParaRPr lang="en-US" dirty="0" smtClean="0"/>
          </a:p>
          <a:p>
            <a:pPr marL="285750" indent="-285750">
              <a:buFont typeface="Arial" pitchFamily="34" charset="0"/>
              <a:buChar char="•"/>
            </a:pPr>
            <a:endParaRPr lang="en-US" dirty="0"/>
          </a:p>
        </p:txBody>
      </p:sp>
      <p:pic>
        <p:nvPicPr>
          <p:cNvPr id="5" name="Picture 4" descr="Vulnerability Assessment Map.jpg"/>
          <p:cNvPicPr/>
          <p:nvPr/>
        </p:nvPicPr>
        <p:blipFill rotWithShape="1">
          <a:blip r:embed="rId2" cstate="print"/>
          <a:srcRect l="2667" t="2114"/>
          <a:stretch/>
        </p:blipFill>
        <p:spPr>
          <a:xfrm>
            <a:off x="3786182" y="1214422"/>
            <a:ext cx="5214942" cy="4429156"/>
          </a:xfrm>
          <a:prstGeom prst="rect">
            <a:avLst/>
          </a:prstGeom>
          <a:ln>
            <a:solidFill>
              <a:schemeClr val="tx1"/>
            </a:solidFill>
          </a:ln>
        </p:spPr>
      </p:pic>
      <p:sp>
        <p:nvSpPr>
          <p:cNvPr id="3" name="Rectangle 2"/>
          <p:cNvSpPr/>
          <p:nvPr/>
        </p:nvSpPr>
        <p:spPr>
          <a:xfrm>
            <a:off x="4413383" y="845090"/>
            <a:ext cx="3659079" cy="369332"/>
          </a:xfrm>
          <a:prstGeom prst="rect">
            <a:avLst/>
          </a:prstGeom>
        </p:spPr>
        <p:txBody>
          <a:bodyPr wrap="none">
            <a:spAutoFit/>
          </a:bodyPr>
          <a:lstStyle/>
          <a:p>
            <a:r>
              <a:rPr lang="en-US" b="1" dirty="0" smtClean="0"/>
              <a:t>Flood </a:t>
            </a:r>
            <a:r>
              <a:rPr lang="en-US" b="1" dirty="0"/>
              <a:t>Vulnerability Assessment Map</a:t>
            </a:r>
            <a:endParaRPr lang="en-IN" dirty="0"/>
          </a:p>
        </p:txBody>
      </p:sp>
      <p:sp>
        <p:nvSpPr>
          <p:cNvPr id="6" name="Rectangle 5"/>
          <p:cNvSpPr/>
          <p:nvPr/>
        </p:nvSpPr>
        <p:spPr>
          <a:xfrm>
            <a:off x="-32" y="5568751"/>
            <a:ext cx="9137073" cy="646331"/>
          </a:xfrm>
          <a:prstGeom prst="rect">
            <a:avLst/>
          </a:prstGeom>
        </p:spPr>
        <p:txBody>
          <a:bodyPr wrap="square">
            <a:spAutoFit/>
          </a:bodyPr>
          <a:lstStyle/>
          <a:p>
            <a:pPr marL="285750" indent="-285750">
              <a:buFont typeface="Arial" pitchFamily="34" charset="0"/>
              <a:buChar char="•"/>
            </a:pPr>
            <a:r>
              <a:rPr lang="en-IN" dirty="0" smtClean="0"/>
              <a:t>Pune </a:t>
            </a:r>
            <a:r>
              <a:rPr lang="en-IN" dirty="0"/>
              <a:t>has always been known for its good climate, but in the last few years the city has been receiving heavy rainfall which has given rise to yearly floods in Pune. </a:t>
            </a:r>
          </a:p>
        </p:txBody>
      </p:sp>
      <p:sp>
        <p:nvSpPr>
          <p:cNvPr id="8" name="Title 7"/>
          <p:cNvSpPr>
            <a:spLocks noGrp="1"/>
          </p:cNvSpPr>
          <p:nvPr>
            <p:ph type="title"/>
          </p:nvPr>
        </p:nvSpPr>
        <p:spPr>
          <a:xfrm>
            <a:off x="428596" y="-24"/>
            <a:ext cx="8229600" cy="714356"/>
          </a:xfrm>
        </p:spPr>
        <p:txBody>
          <a:bodyPr/>
          <a:lstStyle/>
          <a:p>
            <a:r>
              <a:rPr lang="en-US" dirty="0" smtClean="0"/>
              <a:t>KEY FINDINGS</a:t>
            </a:r>
            <a:endParaRPr lang="en-IN" dirty="0"/>
          </a:p>
        </p:txBody>
      </p:sp>
    </p:spTree>
    <p:extLst>
      <p:ext uri="{BB962C8B-B14F-4D97-AF65-F5344CB8AC3E}">
        <p14:creationId xmlns:p14="http://schemas.microsoft.com/office/powerpoint/2010/main" val="26717836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ulnerable Social Groups.jpg"/>
          <p:cNvPicPr/>
          <p:nvPr/>
        </p:nvPicPr>
        <p:blipFill>
          <a:blip r:embed="rId2" cstate="print"/>
          <a:srcRect l="832" r="832"/>
          <a:stretch>
            <a:fillRect/>
          </a:stretch>
        </p:blipFill>
        <p:spPr>
          <a:xfrm>
            <a:off x="3279141" y="407849"/>
            <a:ext cx="5793453" cy="5164291"/>
          </a:xfrm>
          <a:prstGeom prst="rect">
            <a:avLst/>
          </a:prstGeom>
          <a:ln>
            <a:solidFill>
              <a:schemeClr val="tx1"/>
            </a:solidFill>
          </a:ln>
        </p:spPr>
      </p:pic>
      <p:sp>
        <p:nvSpPr>
          <p:cNvPr id="5" name="Rectangle 4"/>
          <p:cNvSpPr/>
          <p:nvPr/>
        </p:nvSpPr>
        <p:spPr>
          <a:xfrm>
            <a:off x="3912882" y="13855"/>
            <a:ext cx="4232825" cy="369332"/>
          </a:xfrm>
          <a:prstGeom prst="rect">
            <a:avLst/>
          </a:prstGeom>
        </p:spPr>
        <p:txBody>
          <a:bodyPr wrap="none">
            <a:spAutoFit/>
          </a:bodyPr>
          <a:lstStyle/>
          <a:p>
            <a:r>
              <a:rPr lang="en-US" b="1" dirty="0" smtClean="0"/>
              <a:t>Location of  slums and flood zones in Pune</a:t>
            </a:r>
            <a:endParaRPr lang="en-IN" dirty="0"/>
          </a:p>
        </p:txBody>
      </p:sp>
      <p:sp>
        <p:nvSpPr>
          <p:cNvPr id="6" name="Rectangle 5"/>
          <p:cNvSpPr/>
          <p:nvPr/>
        </p:nvSpPr>
        <p:spPr>
          <a:xfrm>
            <a:off x="0" y="304800"/>
            <a:ext cx="3429000" cy="4247317"/>
          </a:xfrm>
          <a:prstGeom prst="rect">
            <a:avLst/>
          </a:prstGeom>
        </p:spPr>
        <p:txBody>
          <a:bodyPr wrap="square">
            <a:spAutoFit/>
          </a:bodyPr>
          <a:lstStyle/>
          <a:p>
            <a:pPr marL="285750" indent="-285750">
              <a:buFont typeface="Arial" pitchFamily="34" charset="0"/>
              <a:buChar char="•"/>
            </a:pPr>
            <a:r>
              <a:rPr lang="en-US" dirty="0"/>
              <a:t>There was a net increase of around 5.33% in the built up </a:t>
            </a:r>
            <a:r>
              <a:rPr lang="en-US" dirty="0" smtClean="0"/>
              <a:t>area</a:t>
            </a:r>
          </a:p>
          <a:p>
            <a:pPr marL="285750" indent="-285750">
              <a:buFont typeface="Arial" pitchFamily="34" charset="0"/>
              <a:buChar char="•"/>
            </a:pPr>
            <a:endParaRPr lang="en-US" dirty="0" smtClean="0"/>
          </a:p>
          <a:p>
            <a:pPr marL="285750" indent="-285750">
              <a:buFont typeface="Arial" pitchFamily="34" charset="0"/>
              <a:buChar char="•"/>
            </a:pPr>
            <a:r>
              <a:rPr lang="en-US" dirty="0"/>
              <a:t>In most of the construction about 40 to 50 % in </a:t>
            </a:r>
            <a:r>
              <a:rPr lang="en-US" dirty="0" smtClean="0"/>
              <a:t>some wards are </a:t>
            </a:r>
            <a:r>
              <a:rPr lang="en-US" dirty="0"/>
              <a:t>weak structures and houses are old types, located in </a:t>
            </a:r>
            <a:r>
              <a:rPr lang="en-US" dirty="0" smtClean="0"/>
              <a:t>slums</a:t>
            </a:r>
          </a:p>
          <a:p>
            <a:pPr marL="285750" indent="-285750">
              <a:buFont typeface="Arial" pitchFamily="34" charset="0"/>
              <a:buChar char="•"/>
            </a:pPr>
            <a:endParaRPr lang="en-US" dirty="0" smtClean="0"/>
          </a:p>
          <a:p>
            <a:pPr marL="285750" indent="-285750">
              <a:buFont typeface="Arial" pitchFamily="34" charset="0"/>
              <a:buChar char="•"/>
            </a:pPr>
            <a:r>
              <a:rPr lang="en-US" dirty="0"/>
              <a:t>Around 40% of the population lives in slums </a:t>
            </a:r>
            <a:endParaRPr lang="en-US" dirty="0" smtClean="0"/>
          </a:p>
          <a:p>
            <a:pPr marL="285750" indent="-285750">
              <a:buFont typeface="Arial" pitchFamily="34" charset="0"/>
              <a:buChar char="•"/>
            </a:pPr>
            <a:endParaRPr lang="en-US" dirty="0"/>
          </a:p>
          <a:p>
            <a:pPr marL="285750" indent="-285750">
              <a:buFont typeface="Arial" pitchFamily="34" charset="0"/>
              <a:buChar char="•"/>
            </a:pPr>
            <a:r>
              <a:rPr lang="en-US" dirty="0" smtClean="0"/>
              <a:t>These slums lack basic services </a:t>
            </a:r>
          </a:p>
          <a:p>
            <a:pPr marL="285750" indent="-285750">
              <a:buFont typeface="Arial" pitchFamily="34" charset="0"/>
              <a:buChar char="•"/>
            </a:pPr>
            <a:endParaRPr lang="en-US" dirty="0"/>
          </a:p>
        </p:txBody>
      </p:sp>
      <p:sp>
        <p:nvSpPr>
          <p:cNvPr id="7" name="Rectangle 6"/>
          <p:cNvSpPr/>
          <p:nvPr/>
        </p:nvSpPr>
        <p:spPr>
          <a:xfrm>
            <a:off x="-1" y="5560874"/>
            <a:ext cx="9109363" cy="1200329"/>
          </a:xfrm>
          <a:prstGeom prst="rect">
            <a:avLst/>
          </a:prstGeom>
        </p:spPr>
        <p:txBody>
          <a:bodyPr wrap="square">
            <a:spAutoFit/>
          </a:bodyPr>
          <a:lstStyle/>
          <a:p>
            <a:pPr marL="285750" indent="-285750">
              <a:buFont typeface="Arial" pitchFamily="34" charset="0"/>
              <a:buChar char="•"/>
            </a:pPr>
            <a:r>
              <a:rPr lang="en-US" dirty="0" smtClean="0"/>
              <a:t>Adequacy </a:t>
            </a:r>
            <a:r>
              <a:rPr lang="en-US" dirty="0"/>
              <a:t>of the cities treatment capacity of waste water is just 71% which indicates that 29% of wastewater is still untreated and disposed into various streams in the city</a:t>
            </a:r>
          </a:p>
          <a:p>
            <a:pPr marL="285750" indent="-285750">
              <a:buFont typeface="Arial" pitchFamily="34" charset="0"/>
              <a:buChar char="•"/>
            </a:pPr>
            <a:endParaRPr lang="en-US" dirty="0"/>
          </a:p>
          <a:p>
            <a:pPr marL="285750" indent="-285750">
              <a:buFont typeface="Arial" pitchFamily="34" charset="0"/>
              <a:buChar char="•"/>
            </a:pPr>
            <a:endParaRPr lang="en-IN" dirty="0"/>
          </a:p>
        </p:txBody>
      </p:sp>
      <p:sp>
        <p:nvSpPr>
          <p:cNvPr id="9" name="Rectangle 8"/>
          <p:cNvSpPr/>
          <p:nvPr/>
        </p:nvSpPr>
        <p:spPr>
          <a:xfrm>
            <a:off x="76200" y="4552117"/>
            <a:ext cx="2983865" cy="923330"/>
          </a:xfrm>
          <a:prstGeom prst="rect">
            <a:avLst/>
          </a:prstGeom>
        </p:spPr>
        <p:txBody>
          <a:bodyPr wrap="square">
            <a:spAutoFit/>
          </a:bodyPr>
          <a:lstStyle/>
          <a:p>
            <a:pPr marL="285750" indent="-285750">
              <a:buFont typeface="Arial" pitchFamily="34" charset="0"/>
              <a:buChar char="•"/>
            </a:pPr>
            <a:r>
              <a:rPr lang="en-US" dirty="0"/>
              <a:t>The coverage of drains to roads is only 52 </a:t>
            </a:r>
            <a:r>
              <a:rPr lang="en-US" dirty="0" smtClean="0"/>
              <a:t>percent in the city</a:t>
            </a:r>
            <a:endParaRPr lang="en-US" dirty="0"/>
          </a:p>
        </p:txBody>
      </p:sp>
    </p:spTree>
    <p:extLst>
      <p:ext uri="{BB962C8B-B14F-4D97-AF65-F5344CB8AC3E}">
        <p14:creationId xmlns:p14="http://schemas.microsoft.com/office/powerpoint/2010/main" val="30597187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1876019"/>
              </p:ext>
            </p:extLst>
          </p:nvPr>
        </p:nvGraphicFramePr>
        <p:xfrm>
          <a:off x="124690" y="855219"/>
          <a:ext cx="8991600" cy="4608917"/>
        </p:xfrm>
        <a:graphic>
          <a:graphicData uri="http://schemas.openxmlformats.org/drawingml/2006/table">
            <a:tbl>
              <a:tblPr>
                <a:tableStyleId>{BC89EF96-8CEA-46FF-86C4-4CE0E7609802}</a:tableStyleId>
              </a:tblPr>
              <a:tblGrid>
                <a:gridCol w="4267200"/>
                <a:gridCol w="1447800"/>
                <a:gridCol w="990600"/>
                <a:gridCol w="990600"/>
                <a:gridCol w="1295400"/>
              </a:tblGrid>
              <a:tr h="152400">
                <a:tc gridSpan="5">
                  <a:txBody>
                    <a:bodyPr/>
                    <a:lstStyle/>
                    <a:p>
                      <a:pPr algn="ctr" fontAlgn="b"/>
                      <a:r>
                        <a:rPr lang="en-US" sz="1800" b="1" i="0" u="none" strike="noStrike" dirty="0" smtClean="0">
                          <a:solidFill>
                            <a:schemeClr val="tx1"/>
                          </a:solidFill>
                          <a:latin typeface="Cambria" pitchFamily="18" charset="0"/>
                        </a:rPr>
                        <a:t>Status</a:t>
                      </a:r>
                      <a:r>
                        <a:rPr lang="en-US" sz="1800" b="1" i="0" u="none" strike="noStrike" baseline="0" dirty="0" smtClean="0">
                          <a:solidFill>
                            <a:schemeClr val="tx1"/>
                          </a:solidFill>
                          <a:latin typeface="Cambria" pitchFamily="18" charset="0"/>
                        </a:rPr>
                        <a:t> of Service Level Benchmark in Pune  City </a:t>
                      </a:r>
                      <a:endParaRPr lang="en-US" sz="1800" b="1" i="0" u="none" strike="noStrike" dirty="0">
                        <a:solidFill>
                          <a:srgbClr val="000000"/>
                        </a:solidFill>
                        <a:latin typeface="Cambria" pitchFamily="18" charset="0"/>
                      </a:endParaRPr>
                    </a:p>
                  </a:txBody>
                  <a:tcPr marL="9525" marR="9525" marT="9525" marB="0" anchor="b">
                    <a:solidFill>
                      <a:schemeClr val="accent3">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8234">
                <a:tc>
                  <a:txBody>
                    <a:bodyPr/>
                    <a:lstStyle/>
                    <a:p>
                      <a:pPr algn="l" fontAlgn="b"/>
                      <a:r>
                        <a:rPr lang="en-US" sz="1400" u="none" strike="noStrike" dirty="0"/>
                        <a:t> </a:t>
                      </a:r>
                      <a:endParaRPr lang="en-US" sz="1400" b="0" i="0" u="none" strike="noStrike" dirty="0">
                        <a:solidFill>
                          <a:srgbClr val="000000"/>
                        </a:solidFill>
                        <a:latin typeface="Calibri"/>
                      </a:endParaRPr>
                    </a:p>
                  </a:txBody>
                  <a:tcPr marL="9525" marR="9525" marT="9525" marB="0" anchor="b"/>
                </a:tc>
                <a:tc>
                  <a:txBody>
                    <a:bodyPr/>
                    <a:lstStyle/>
                    <a:p>
                      <a:pPr algn="l" fontAlgn="b"/>
                      <a:r>
                        <a:rPr lang="en-US" sz="1400" u="none" strike="noStrike" dirty="0"/>
                        <a:t> </a:t>
                      </a:r>
                      <a:endParaRPr lang="en-US" sz="1400" b="0" i="0" u="none" strike="noStrike" dirty="0">
                        <a:solidFill>
                          <a:srgbClr val="000000"/>
                        </a:solidFill>
                        <a:latin typeface="Calibri"/>
                      </a:endParaRPr>
                    </a:p>
                  </a:txBody>
                  <a:tcPr marL="9525" marR="9525" marT="9525" marB="0" anchor="b"/>
                </a:tc>
                <a:tc gridSpan="3">
                  <a:txBody>
                    <a:bodyPr/>
                    <a:lstStyle/>
                    <a:p>
                      <a:pPr algn="ctr" fontAlgn="b"/>
                      <a:r>
                        <a:rPr lang="en-US" sz="1400" u="none" strike="noStrike" dirty="0"/>
                        <a:t>PUNE</a:t>
                      </a:r>
                      <a:endParaRPr lang="en-US" sz="1400" b="1" i="0" u="none" strike="noStrike" dirty="0">
                        <a:solidFill>
                          <a:srgbClr val="000000"/>
                        </a:solidFill>
                        <a:latin typeface="Calibri"/>
                      </a:endParaRPr>
                    </a:p>
                  </a:txBody>
                  <a:tcPr marL="9525" marR="9525" marT="9525" marB="0" anchor="b"/>
                </a:tc>
                <a:tc hMerge="1">
                  <a:txBody>
                    <a:bodyPr/>
                    <a:lstStyle/>
                    <a:p>
                      <a:endParaRPr lang="en-US"/>
                    </a:p>
                  </a:txBody>
                  <a:tcPr/>
                </a:tc>
                <a:tc hMerge="1">
                  <a:txBody>
                    <a:bodyPr/>
                    <a:lstStyle/>
                    <a:p>
                      <a:endParaRPr lang="en-US"/>
                    </a:p>
                  </a:txBody>
                  <a:tcPr/>
                </a:tc>
              </a:tr>
              <a:tr h="269507">
                <a:tc>
                  <a:txBody>
                    <a:bodyPr/>
                    <a:lstStyle/>
                    <a:p>
                      <a:pPr algn="ctr" fontAlgn="b"/>
                      <a:r>
                        <a:rPr lang="en-US" sz="1400" b="1" u="none" strike="noStrike" dirty="0"/>
                        <a:t>VARIABLES</a:t>
                      </a:r>
                      <a:endParaRPr lang="en-US" sz="1400" b="1" i="0" u="none" strike="noStrike" dirty="0">
                        <a:solidFill>
                          <a:srgbClr val="000000"/>
                        </a:solidFill>
                        <a:latin typeface="Calibri"/>
                      </a:endParaRPr>
                    </a:p>
                    <a:p>
                      <a:pPr algn="l" fontAlgn="b"/>
                      <a:r>
                        <a:rPr lang="en-US" sz="1400" u="none" strike="noStrike" dirty="0"/>
                        <a:t> </a:t>
                      </a:r>
                      <a:endParaRPr lang="en-US" sz="1400" b="0" i="0" u="none" strike="noStrike" dirty="0">
                        <a:solidFill>
                          <a:srgbClr val="000000"/>
                        </a:solidFill>
                        <a:latin typeface="Calibri"/>
                      </a:endParaRPr>
                    </a:p>
                  </a:txBody>
                  <a:tcPr marL="9525" marR="9525" marT="9525" marB="0" anchor="b"/>
                </a:tc>
                <a:tc>
                  <a:txBody>
                    <a:bodyPr/>
                    <a:lstStyle/>
                    <a:p>
                      <a:pPr algn="l" fontAlgn="b"/>
                      <a:r>
                        <a:rPr lang="en-US" sz="1400" u="none" strike="noStrike" dirty="0"/>
                        <a:t> </a:t>
                      </a:r>
                      <a:endParaRPr lang="en-US" sz="1400" b="0" i="0" u="none" strike="noStrike" dirty="0">
                        <a:solidFill>
                          <a:srgbClr val="000000"/>
                        </a:solidFill>
                        <a:latin typeface="Calibri"/>
                      </a:endParaRPr>
                    </a:p>
                    <a:p>
                      <a:pPr marL="0" algn="ctr" defTabSz="914400" rtl="0" eaLnBrk="1" fontAlgn="b" latinLnBrk="0" hangingPunct="1"/>
                      <a:r>
                        <a:rPr lang="en-US" sz="1400" b="1" u="none" strike="noStrike" kern="1200" dirty="0" smtClean="0">
                          <a:solidFill>
                            <a:schemeClr val="tx1"/>
                          </a:solidFill>
                          <a:latin typeface="+mn-lt"/>
                          <a:ea typeface="+mn-ea"/>
                          <a:cs typeface="+mn-cs"/>
                        </a:rPr>
                        <a:t>BENCHMARK</a:t>
                      </a:r>
                      <a:endParaRPr lang="en-US" sz="1400" b="1" u="none" strike="noStrike" kern="1200" dirty="0">
                        <a:solidFill>
                          <a:schemeClr val="tx1"/>
                        </a:solidFill>
                        <a:latin typeface="+mn-lt"/>
                        <a:ea typeface="+mn-ea"/>
                        <a:cs typeface="+mn-cs"/>
                      </a:endParaRPr>
                    </a:p>
                  </a:txBody>
                  <a:tcPr marL="9525" marR="9525" marT="9525" marB="0" anchor="b"/>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u="none" strike="noStrike" dirty="0" smtClean="0"/>
                        <a:t>5,049,968</a:t>
                      </a:r>
                      <a:endParaRPr lang="en-US" sz="1400" b="1" i="0" u="none" strike="noStrike" dirty="0" smtClean="0">
                        <a:solidFill>
                          <a:srgbClr val="000000"/>
                        </a:solidFill>
                        <a:latin typeface="+mn-lt"/>
                      </a:endParaRPr>
                    </a:p>
                    <a:p>
                      <a:pPr algn="ctr" fontAlgn="b"/>
                      <a:r>
                        <a:rPr lang="en-US" sz="1400" u="none" strike="noStrike" dirty="0" smtClean="0"/>
                        <a:t>(</a:t>
                      </a:r>
                      <a:r>
                        <a:rPr lang="en-US" sz="1400" u="none" strike="noStrike" dirty="0"/>
                        <a:t>POPULATION 2011-UA)</a:t>
                      </a:r>
                      <a:endParaRPr lang="en-US" sz="1400" b="1" i="0" u="none" strike="noStrike" dirty="0">
                        <a:solidFill>
                          <a:srgbClr val="000000"/>
                        </a:solidFill>
                        <a:latin typeface="Calibri"/>
                      </a:endParaRPr>
                    </a:p>
                  </a:txBody>
                  <a:tcPr marL="9525" marR="9525" marT="9525" marB="0" anchor="b"/>
                </a:tc>
                <a:tc hMerge="1">
                  <a:txBody>
                    <a:bodyPr/>
                    <a:lstStyle/>
                    <a:p>
                      <a:endParaRPr lang="en-US"/>
                    </a:p>
                  </a:txBody>
                  <a:tcPr/>
                </a:tc>
                <a:tc hMerge="1">
                  <a:txBody>
                    <a:bodyPr/>
                    <a:lstStyle/>
                    <a:p>
                      <a:endParaRPr lang="en-US"/>
                    </a:p>
                  </a:txBody>
                  <a:tcPr/>
                </a:tc>
              </a:tr>
              <a:tr h="309483">
                <a:tc>
                  <a:txBody>
                    <a:bodyPr/>
                    <a:lstStyle/>
                    <a:p>
                      <a:pPr algn="l" fontAlgn="b"/>
                      <a:r>
                        <a:rPr lang="en-US" sz="1600" b="1" u="none" strike="noStrike" dirty="0">
                          <a:latin typeface="+mj-lt"/>
                        </a:rPr>
                        <a:t>WATER SUPPLY</a:t>
                      </a:r>
                      <a:endParaRPr lang="en-US" sz="1600" b="1" i="0" u="none" strike="noStrike" dirty="0">
                        <a:solidFill>
                          <a:srgbClr val="000000"/>
                        </a:solidFill>
                        <a:latin typeface="+mj-lt"/>
                      </a:endParaRPr>
                    </a:p>
                  </a:txBody>
                  <a:tcPr marL="9525" marR="9525" marT="9525" marB="0" anchor="b">
                    <a:solidFill>
                      <a:schemeClr val="accent3">
                        <a:lumMod val="40000"/>
                        <a:lumOff val="60000"/>
                      </a:schemeClr>
                    </a:solidFill>
                  </a:tcPr>
                </a:tc>
                <a:tc>
                  <a:txBody>
                    <a:bodyPr/>
                    <a:lstStyle/>
                    <a:p>
                      <a:pPr algn="l" fontAlgn="b"/>
                      <a:endParaRPr lang="en-US" sz="1600" b="0" i="0" u="none" strike="noStrike" dirty="0">
                        <a:solidFill>
                          <a:srgbClr val="000000"/>
                        </a:solidFill>
                        <a:latin typeface="+mj-lt"/>
                      </a:endParaRPr>
                    </a:p>
                  </a:txBody>
                  <a:tcPr marL="9525" marR="9525" marT="9525" marB="0" anchor="b">
                    <a:solidFill>
                      <a:schemeClr val="accent3">
                        <a:lumMod val="40000"/>
                        <a:lumOff val="60000"/>
                      </a:schemeClr>
                    </a:solidFill>
                  </a:tcPr>
                </a:tc>
                <a:tc>
                  <a:txBody>
                    <a:bodyPr/>
                    <a:lstStyle/>
                    <a:p>
                      <a:pPr algn="ctr" fontAlgn="b"/>
                      <a:r>
                        <a:rPr lang="en-US" sz="1600" u="none" strike="noStrike" dirty="0">
                          <a:latin typeface="+mj-lt"/>
                        </a:rPr>
                        <a:t> </a:t>
                      </a:r>
                      <a:r>
                        <a:rPr lang="en-US" sz="1600" u="none" strike="noStrike" dirty="0" smtClean="0">
                          <a:latin typeface="+mj-lt"/>
                        </a:rPr>
                        <a:t>L</a:t>
                      </a:r>
                      <a:endParaRPr lang="en-US" sz="1600" b="0" i="0" u="none" strike="noStrike" dirty="0">
                        <a:solidFill>
                          <a:srgbClr val="000000"/>
                        </a:solidFill>
                        <a:latin typeface="+mj-lt"/>
                      </a:endParaRPr>
                    </a:p>
                  </a:txBody>
                  <a:tcPr marL="9525" marR="9525" marT="9525" marB="0" anchor="b">
                    <a:solidFill>
                      <a:srgbClr val="FFFF00"/>
                    </a:solidFill>
                  </a:tcPr>
                </a:tc>
                <a:tc>
                  <a:txBody>
                    <a:bodyPr/>
                    <a:lstStyle/>
                    <a:p>
                      <a:pPr algn="ctr" fontAlgn="b"/>
                      <a:r>
                        <a:rPr lang="en-US" sz="1600" b="0" i="0" u="none" strike="noStrike" dirty="0" smtClean="0">
                          <a:solidFill>
                            <a:srgbClr val="000000"/>
                          </a:solidFill>
                          <a:latin typeface="+mj-lt"/>
                        </a:rPr>
                        <a:t>M</a:t>
                      </a:r>
                      <a:endParaRPr lang="en-US" sz="1600" b="0" i="0" u="none" strike="noStrike" dirty="0">
                        <a:solidFill>
                          <a:srgbClr val="000000"/>
                        </a:solidFill>
                        <a:latin typeface="+mj-lt"/>
                      </a:endParaRPr>
                    </a:p>
                  </a:txBody>
                  <a:tcPr marL="9525" marR="9525" marT="9525" marB="0" anchor="b">
                    <a:solidFill>
                      <a:srgbClr val="FFC000"/>
                    </a:solidFill>
                  </a:tcPr>
                </a:tc>
                <a:tc>
                  <a:txBody>
                    <a:bodyPr/>
                    <a:lstStyle/>
                    <a:p>
                      <a:pPr algn="ctr" fontAlgn="b"/>
                      <a:r>
                        <a:rPr lang="en-US" sz="1600" b="0" i="0" u="none" strike="noStrike" dirty="0" smtClean="0">
                          <a:solidFill>
                            <a:srgbClr val="000000"/>
                          </a:solidFill>
                          <a:latin typeface="+mj-lt"/>
                        </a:rPr>
                        <a:t>H</a:t>
                      </a:r>
                      <a:endParaRPr lang="en-US" sz="1600" b="0" i="0" u="none" strike="noStrike" dirty="0">
                        <a:solidFill>
                          <a:srgbClr val="000000"/>
                        </a:solidFill>
                        <a:latin typeface="+mj-lt"/>
                      </a:endParaRPr>
                    </a:p>
                  </a:txBody>
                  <a:tcPr marL="9525" marR="9525" marT="9525" marB="0" anchor="b">
                    <a:solidFill>
                      <a:srgbClr val="FF0000"/>
                    </a:solidFill>
                  </a:tcPr>
                </a:tc>
              </a:tr>
              <a:tr h="309483">
                <a:tc>
                  <a:txBody>
                    <a:bodyPr/>
                    <a:lstStyle/>
                    <a:p>
                      <a:pPr algn="l" fontAlgn="b"/>
                      <a:r>
                        <a:rPr lang="en-US" sz="1600" u="none" strike="noStrike" dirty="0">
                          <a:latin typeface="+mj-lt"/>
                        </a:rPr>
                        <a:t>Coverage of water supply</a:t>
                      </a:r>
                      <a:endParaRPr lang="en-US" sz="1600" b="0" i="0" u="none" strike="noStrike" dirty="0">
                        <a:solidFill>
                          <a:srgbClr val="000000"/>
                        </a:solidFill>
                        <a:latin typeface="+mj-lt"/>
                      </a:endParaRPr>
                    </a:p>
                  </a:txBody>
                  <a:tcPr marL="9525" marR="9525" marT="9525" marB="0" anchor="b"/>
                </a:tc>
                <a:tc>
                  <a:txBody>
                    <a:bodyPr/>
                    <a:lstStyle/>
                    <a:p>
                      <a:pPr algn="ctr" fontAlgn="b"/>
                      <a:r>
                        <a:rPr lang="en-US" sz="1600" u="none" strike="noStrike">
                          <a:latin typeface="+mj-lt"/>
                        </a:rPr>
                        <a:t>100</a:t>
                      </a:r>
                      <a:endParaRPr lang="en-US" sz="1600" b="0" i="0" u="none" strike="noStrike">
                        <a:solidFill>
                          <a:srgbClr val="000000"/>
                        </a:solidFill>
                        <a:latin typeface="+mj-lt"/>
                      </a:endParaRPr>
                    </a:p>
                  </a:txBody>
                  <a:tcPr marL="9525" marR="9525" marT="9525" marB="0" anchor="b"/>
                </a:tc>
                <a:tc gridSpan="3">
                  <a:txBody>
                    <a:bodyPr/>
                    <a:lstStyle/>
                    <a:p>
                      <a:pPr algn="ctr" fontAlgn="b"/>
                      <a:r>
                        <a:rPr lang="en-US" sz="1600" u="none" strike="noStrike" dirty="0">
                          <a:latin typeface="+mj-lt"/>
                        </a:rPr>
                        <a:t>94.2</a:t>
                      </a:r>
                      <a:endParaRPr lang="en-US" sz="1600" b="0" i="0" u="none" strike="noStrike" dirty="0">
                        <a:solidFill>
                          <a:srgbClr val="000000"/>
                        </a:solidFill>
                        <a:latin typeface="+mj-lt"/>
                      </a:endParaRPr>
                    </a:p>
                  </a:txBody>
                  <a:tcPr marL="9525" marR="9525" marT="9525" marB="0" anchor="b">
                    <a:solidFill>
                      <a:srgbClr val="FFFF00"/>
                    </a:solidFill>
                  </a:tcPr>
                </a:tc>
                <a:tc hMerge="1">
                  <a:txBody>
                    <a:bodyPr/>
                    <a:lstStyle/>
                    <a:p>
                      <a:endParaRPr lang="en-US"/>
                    </a:p>
                  </a:txBody>
                  <a:tcPr/>
                </a:tc>
                <a:tc hMerge="1">
                  <a:txBody>
                    <a:bodyPr/>
                    <a:lstStyle/>
                    <a:p>
                      <a:endParaRPr lang="en-US"/>
                    </a:p>
                  </a:txBody>
                  <a:tcPr/>
                </a:tc>
              </a:tr>
              <a:tr h="309483">
                <a:tc>
                  <a:txBody>
                    <a:bodyPr/>
                    <a:lstStyle/>
                    <a:p>
                      <a:pPr algn="l" fontAlgn="b"/>
                      <a:r>
                        <a:rPr lang="en-US" sz="1600" u="none" strike="noStrike" dirty="0">
                          <a:latin typeface="+mj-lt"/>
                        </a:rPr>
                        <a:t>Per capita water supply</a:t>
                      </a:r>
                      <a:endParaRPr lang="en-US" sz="1600" b="0" i="0" u="none" strike="noStrike" dirty="0">
                        <a:solidFill>
                          <a:srgbClr val="000000"/>
                        </a:solidFill>
                        <a:latin typeface="+mj-lt"/>
                      </a:endParaRPr>
                    </a:p>
                  </a:txBody>
                  <a:tcPr marL="9525" marR="9525" marT="9525" marB="0" anchor="b"/>
                </a:tc>
                <a:tc>
                  <a:txBody>
                    <a:bodyPr/>
                    <a:lstStyle/>
                    <a:p>
                      <a:pPr algn="ctr" fontAlgn="b"/>
                      <a:r>
                        <a:rPr lang="en-US" sz="1600" u="none" strike="noStrike" dirty="0">
                          <a:latin typeface="+mj-lt"/>
                        </a:rPr>
                        <a:t>135 LPCD</a:t>
                      </a:r>
                      <a:endParaRPr lang="en-US" sz="1600" b="0" i="0" u="none" strike="noStrike" dirty="0">
                        <a:solidFill>
                          <a:srgbClr val="000000"/>
                        </a:solidFill>
                        <a:latin typeface="+mj-lt"/>
                      </a:endParaRPr>
                    </a:p>
                  </a:txBody>
                  <a:tcPr marL="9525" marR="9525" marT="9525" marB="0" anchor="b"/>
                </a:tc>
                <a:tc gridSpan="3">
                  <a:txBody>
                    <a:bodyPr/>
                    <a:lstStyle/>
                    <a:p>
                      <a:pPr algn="ctr" fontAlgn="b"/>
                      <a:r>
                        <a:rPr lang="en-US" sz="1600" u="none" strike="noStrike" dirty="0">
                          <a:latin typeface="+mj-lt"/>
                        </a:rPr>
                        <a:t>194 </a:t>
                      </a:r>
                      <a:r>
                        <a:rPr lang="en-US" sz="1600" u="none" strike="noStrike" dirty="0" err="1">
                          <a:latin typeface="+mj-lt"/>
                        </a:rPr>
                        <a:t>lpcd</a:t>
                      </a:r>
                      <a:endParaRPr lang="en-US" sz="1600" b="0" i="0" u="none" strike="noStrike" dirty="0">
                        <a:solidFill>
                          <a:srgbClr val="000000"/>
                        </a:solidFill>
                        <a:latin typeface="+mj-lt"/>
                      </a:endParaRPr>
                    </a:p>
                  </a:txBody>
                  <a:tcPr marL="9525" marR="9525" marT="9525" marB="0" anchor="b">
                    <a:solidFill>
                      <a:srgbClr val="FFFF00"/>
                    </a:solidFill>
                  </a:tcPr>
                </a:tc>
                <a:tc hMerge="1">
                  <a:txBody>
                    <a:bodyPr/>
                    <a:lstStyle/>
                    <a:p>
                      <a:endParaRPr lang="en-US"/>
                    </a:p>
                  </a:txBody>
                  <a:tcPr/>
                </a:tc>
                <a:tc hMerge="1">
                  <a:txBody>
                    <a:bodyPr/>
                    <a:lstStyle/>
                    <a:p>
                      <a:endParaRPr lang="en-US"/>
                    </a:p>
                  </a:txBody>
                  <a:tcPr/>
                </a:tc>
              </a:tr>
              <a:tr h="309483">
                <a:tc>
                  <a:txBody>
                    <a:bodyPr/>
                    <a:lstStyle/>
                    <a:p>
                      <a:pPr algn="l" fontAlgn="b"/>
                      <a:r>
                        <a:rPr lang="en-US" sz="1600" b="1" u="none" strike="noStrike" dirty="0">
                          <a:latin typeface="+mj-lt"/>
                        </a:rPr>
                        <a:t>SEWERAGE SYSTEM </a:t>
                      </a:r>
                      <a:endParaRPr lang="en-US" sz="1600" b="1" i="0" u="none" strike="noStrike" dirty="0">
                        <a:solidFill>
                          <a:srgbClr val="000000"/>
                        </a:solidFill>
                        <a:latin typeface="+mj-lt"/>
                      </a:endParaRPr>
                    </a:p>
                  </a:txBody>
                  <a:tcPr marL="9525" marR="9525" marT="9525" marB="0" anchor="b">
                    <a:solidFill>
                      <a:schemeClr val="accent3">
                        <a:lumMod val="40000"/>
                        <a:lumOff val="60000"/>
                      </a:schemeClr>
                    </a:solidFill>
                  </a:tcPr>
                </a:tc>
                <a:tc>
                  <a:txBody>
                    <a:bodyPr/>
                    <a:lstStyle/>
                    <a:p>
                      <a:pPr algn="ctr" fontAlgn="b"/>
                      <a:r>
                        <a:rPr lang="en-US" sz="1600" u="none" strike="noStrike" dirty="0">
                          <a:latin typeface="+mj-lt"/>
                        </a:rPr>
                        <a:t> </a:t>
                      </a:r>
                      <a:endParaRPr lang="en-US" sz="1600" b="0" i="0" u="none" strike="noStrike" dirty="0">
                        <a:solidFill>
                          <a:srgbClr val="000000"/>
                        </a:solidFill>
                        <a:latin typeface="+mj-lt"/>
                      </a:endParaRPr>
                    </a:p>
                  </a:txBody>
                  <a:tcPr marL="9525" marR="9525" marT="9525" marB="0" anchor="b">
                    <a:solidFill>
                      <a:schemeClr val="accent3">
                        <a:lumMod val="40000"/>
                        <a:lumOff val="60000"/>
                      </a:schemeClr>
                    </a:solidFill>
                  </a:tcPr>
                </a:tc>
                <a:tc gridSpan="3">
                  <a:txBody>
                    <a:bodyPr/>
                    <a:lstStyle/>
                    <a:p>
                      <a:pPr algn="ctr" fontAlgn="b"/>
                      <a:r>
                        <a:rPr lang="en-US" sz="1600" u="none" strike="noStrike" dirty="0">
                          <a:latin typeface="+mj-lt"/>
                        </a:rPr>
                        <a:t> </a:t>
                      </a:r>
                      <a:endParaRPr lang="en-US" sz="1600" b="0" i="0" u="none" strike="noStrike" dirty="0">
                        <a:solidFill>
                          <a:srgbClr val="000000"/>
                        </a:solidFill>
                        <a:latin typeface="+mj-lt"/>
                      </a:endParaRPr>
                    </a:p>
                  </a:txBody>
                  <a:tcPr marL="9525" marR="9525" marT="9525" marB="0" anchor="b">
                    <a:solidFill>
                      <a:schemeClr val="accent3">
                        <a:lumMod val="40000"/>
                        <a:lumOff val="60000"/>
                      </a:schemeClr>
                    </a:solidFill>
                  </a:tcPr>
                </a:tc>
                <a:tc hMerge="1">
                  <a:txBody>
                    <a:bodyPr/>
                    <a:lstStyle/>
                    <a:p>
                      <a:endParaRPr lang="en-US"/>
                    </a:p>
                  </a:txBody>
                  <a:tcPr/>
                </a:tc>
                <a:tc hMerge="1">
                  <a:txBody>
                    <a:bodyPr/>
                    <a:lstStyle/>
                    <a:p>
                      <a:endParaRPr lang="en-US"/>
                    </a:p>
                  </a:txBody>
                  <a:tcPr/>
                </a:tc>
              </a:tr>
              <a:tr h="309483">
                <a:tc>
                  <a:txBody>
                    <a:bodyPr/>
                    <a:lstStyle/>
                    <a:p>
                      <a:pPr algn="l" fontAlgn="b"/>
                      <a:r>
                        <a:rPr lang="en-US" sz="1600" u="none" strike="noStrike">
                          <a:latin typeface="+mj-lt"/>
                        </a:rPr>
                        <a:t>Coverage of waste water network services</a:t>
                      </a:r>
                      <a:endParaRPr lang="en-US" sz="1600" b="0" i="0" u="none" strike="noStrike">
                        <a:solidFill>
                          <a:srgbClr val="000000"/>
                        </a:solidFill>
                        <a:latin typeface="+mj-lt"/>
                      </a:endParaRPr>
                    </a:p>
                  </a:txBody>
                  <a:tcPr marL="9525" marR="9525" marT="9525" marB="0" anchor="b"/>
                </a:tc>
                <a:tc>
                  <a:txBody>
                    <a:bodyPr/>
                    <a:lstStyle/>
                    <a:p>
                      <a:pPr algn="ctr" fontAlgn="b"/>
                      <a:r>
                        <a:rPr lang="en-US" sz="1600" u="none" strike="noStrike">
                          <a:latin typeface="+mj-lt"/>
                        </a:rPr>
                        <a:t>100</a:t>
                      </a:r>
                      <a:endParaRPr lang="en-US" sz="1600" b="0" i="0" u="none" strike="noStrike">
                        <a:solidFill>
                          <a:srgbClr val="000000"/>
                        </a:solidFill>
                        <a:latin typeface="+mj-lt"/>
                      </a:endParaRPr>
                    </a:p>
                  </a:txBody>
                  <a:tcPr marL="9525" marR="9525" marT="9525" marB="0" anchor="b"/>
                </a:tc>
                <a:tc gridSpan="3">
                  <a:txBody>
                    <a:bodyPr/>
                    <a:lstStyle/>
                    <a:p>
                      <a:pPr algn="ctr" fontAlgn="b"/>
                      <a:r>
                        <a:rPr lang="en-US" sz="1600" u="none" strike="noStrike" dirty="0">
                          <a:latin typeface="+mj-lt"/>
                        </a:rPr>
                        <a:t>97</a:t>
                      </a:r>
                      <a:endParaRPr lang="en-US" sz="1600" b="0" i="0" u="none" strike="noStrike" dirty="0">
                        <a:solidFill>
                          <a:srgbClr val="000000"/>
                        </a:solidFill>
                        <a:latin typeface="+mj-lt"/>
                      </a:endParaRPr>
                    </a:p>
                  </a:txBody>
                  <a:tcPr marL="9525" marR="9525" marT="9525" marB="0" anchor="b">
                    <a:solidFill>
                      <a:srgbClr val="FFFF00"/>
                    </a:solidFill>
                  </a:tcPr>
                </a:tc>
                <a:tc hMerge="1">
                  <a:txBody>
                    <a:bodyPr/>
                    <a:lstStyle/>
                    <a:p>
                      <a:endParaRPr lang="en-US"/>
                    </a:p>
                  </a:txBody>
                  <a:tcPr/>
                </a:tc>
                <a:tc hMerge="1">
                  <a:txBody>
                    <a:bodyPr/>
                    <a:lstStyle/>
                    <a:p>
                      <a:endParaRPr lang="en-US"/>
                    </a:p>
                  </a:txBody>
                  <a:tcPr/>
                </a:tc>
              </a:tr>
              <a:tr h="270081">
                <a:tc>
                  <a:txBody>
                    <a:bodyPr/>
                    <a:lstStyle/>
                    <a:p>
                      <a:pPr algn="l" fontAlgn="b"/>
                      <a:r>
                        <a:rPr lang="en-US" sz="1600" u="none" strike="noStrike">
                          <a:latin typeface="+mj-lt"/>
                        </a:rPr>
                        <a:t>Coverage of toilets</a:t>
                      </a:r>
                      <a:endParaRPr lang="en-US" sz="1600" b="0" i="0" u="none" strike="noStrike">
                        <a:solidFill>
                          <a:srgbClr val="000000"/>
                        </a:solidFill>
                        <a:latin typeface="+mj-lt"/>
                      </a:endParaRPr>
                    </a:p>
                  </a:txBody>
                  <a:tcPr marL="9525" marR="9525" marT="9525" marB="0" anchor="b"/>
                </a:tc>
                <a:tc>
                  <a:txBody>
                    <a:bodyPr/>
                    <a:lstStyle/>
                    <a:p>
                      <a:pPr algn="ctr" fontAlgn="b"/>
                      <a:r>
                        <a:rPr lang="en-US" sz="1600" u="none" strike="noStrike">
                          <a:latin typeface="+mj-lt"/>
                        </a:rPr>
                        <a:t>100</a:t>
                      </a:r>
                      <a:endParaRPr lang="en-US" sz="1600" b="0" i="0" u="none" strike="noStrike">
                        <a:solidFill>
                          <a:srgbClr val="000000"/>
                        </a:solidFill>
                        <a:latin typeface="+mj-lt"/>
                      </a:endParaRPr>
                    </a:p>
                  </a:txBody>
                  <a:tcPr marL="9525" marR="9525" marT="9525" marB="0" anchor="b"/>
                </a:tc>
                <a:tc gridSpan="3">
                  <a:txBody>
                    <a:bodyPr/>
                    <a:lstStyle/>
                    <a:p>
                      <a:pPr algn="ctr" fontAlgn="b"/>
                      <a:r>
                        <a:rPr lang="en-US" sz="1600" u="none" strike="noStrike" dirty="0">
                          <a:latin typeface="+mj-lt"/>
                        </a:rPr>
                        <a:t>97</a:t>
                      </a:r>
                      <a:endParaRPr lang="en-US" sz="1600" b="0" i="0" u="none" strike="noStrike" dirty="0">
                        <a:solidFill>
                          <a:srgbClr val="000000"/>
                        </a:solidFill>
                        <a:latin typeface="+mj-lt"/>
                      </a:endParaRPr>
                    </a:p>
                  </a:txBody>
                  <a:tcPr marL="9525" marR="9525" marT="9525" marB="0" anchor="b">
                    <a:solidFill>
                      <a:srgbClr val="FFFF00"/>
                    </a:solidFill>
                  </a:tcPr>
                </a:tc>
                <a:tc hMerge="1">
                  <a:txBody>
                    <a:bodyPr/>
                    <a:lstStyle/>
                    <a:p>
                      <a:endParaRPr lang="en-US"/>
                    </a:p>
                  </a:txBody>
                  <a:tcPr/>
                </a:tc>
                <a:tc hMerge="1">
                  <a:txBody>
                    <a:bodyPr/>
                    <a:lstStyle/>
                    <a:p>
                      <a:endParaRPr lang="en-US"/>
                    </a:p>
                  </a:txBody>
                  <a:tcPr/>
                </a:tc>
              </a:tr>
              <a:tr h="309483">
                <a:tc>
                  <a:txBody>
                    <a:bodyPr/>
                    <a:lstStyle/>
                    <a:p>
                      <a:pPr algn="l" fontAlgn="b"/>
                      <a:r>
                        <a:rPr lang="en-US" sz="1600" b="1" u="none" strike="noStrike" dirty="0">
                          <a:latin typeface="+mj-lt"/>
                        </a:rPr>
                        <a:t>SOLID WASTE MANAGEMNT SYSTEM</a:t>
                      </a:r>
                      <a:endParaRPr lang="en-US" sz="1600" b="1" i="0" u="none" strike="noStrike" dirty="0">
                        <a:solidFill>
                          <a:srgbClr val="000000"/>
                        </a:solidFill>
                        <a:latin typeface="+mj-lt"/>
                      </a:endParaRPr>
                    </a:p>
                  </a:txBody>
                  <a:tcPr marL="9525" marR="9525" marT="9525" marB="0" anchor="b">
                    <a:solidFill>
                      <a:schemeClr val="accent3">
                        <a:lumMod val="40000"/>
                        <a:lumOff val="60000"/>
                      </a:schemeClr>
                    </a:solidFill>
                  </a:tcPr>
                </a:tc>
                <a:tc>
                  <a:txBody>
                    <a:bodyPr/>
                    <a:lstStyle/>
                    <a:p>
                      <a:pPr algn="ctr" fontAlgn="b"/>
                      <a:r>
                        <a:rPr lang="en-US" sz="1600" u="none" strike="noStrike" dirty="0">
                          <a:latin typeface="+mj-lt"/>
                        </a:rPr>
                        <a:t> </a:t>
                      </a:r>
                      <a:endParaRPr lang="en-US" sz="1600" b="0" i="0" u="none" strike="noStrike" dirty="0">
                        <a:solidFill>
                          <a:srgbClr val="000000"/>
                        </a:solidFill>
                        <a:latin typeface="+mj-lt"/>
                      </a:endParaRPr>
                    </a:p>
                  </a:txBody>
                  <a:tcPr marL="9525" marR="9525" marT="9525" marB="0" anchor="b">
                    <a:solidFill>
                      <a:schemeClr val="accent3">
                        <a:lumMod val="40000"/>
                        <a:lumOff val="60000"/>
                      </a:schemeClr>
                    </a:solidFill>
                  </a:tcPr>
                </a:tc>
                <a:tc gridSpan="3">
                  <a:txBody>
                    <a:bodyPr/>
                    <a:lstStyle/>
                    <a:p>
                      <a:pPr algn="ctr" fontAlgn="b"/>
                      <a:r>
                        <a:rPr lang="en-US" sz="1600" u="none" strike="noStrike" dirty="0">
                          <a:latin typeface="+mj-lt"/>
                        </a:rPr>
                        <a:t> </a:t>
                      </a:r>
                      <a:endParaRPr lang="en-US" sz="1600" b="0" i="0" u="none" strike="noStrike" dirty="0">
                        <a:solidFill>
                          <a:srgbClr val="000000"/>
                        </a:solidFill>
                        <a:latin typeface="+mj-lt"/>
                      </a:endParaRPr>
                    </a:p>
                  </a:txBody>
                  <a:tcPr marL="9525" marR="9525" marT="9525" marB="0" anchor="b">
                    <a:solidFill>
                      <a:schemeClr val="accent3">
                        <a:lumMod val="40000"/>
                        <a:lumOff val="60000"/>
                      </a:schemeClr>
                    </a:solidFill>
                  </a:tcPr>
                </a:tc>
                <a:tc hMerge="1">
                  <a:txBody>
                    <a:bodyPr/>
                    <a:lstStyle/>
                    <a:p>
                      <a:endParaRPr lang="en-US"/>
                    </a:p>
                  </a:txBody>
                  <a:tcPr/>
                </a:tc>
                <a:tc hMerge="1">
                  <a:txBody>
                    <a:bodyPr/>
                    <a:lstStyle/>
                    <a:p>
                      <a:endParaRPr lang="en-US"/>
                    </a:p>
                  </a:txBody>
                  <a:tcPr/>
                </a:tc>
              </a:tr>
              <a:tr h="309483">
                <a:tc>
                  <a:txBody>
                    <a:bodyPr/>
                    <a:lstStyle/>
                    <a:p>
                      <a:pPr algn="l" fontAlgn="b"/>
                      <a:r>
                        <a:rPr lang="en-US" sz="1600" u="none" strike="noStrike">
                          <a:latin typeface="+mj-lt"/>
                        </a:rPr>
                        <a:t>Household coverage to collect MSW</a:t>
                      </a:r>
                      <a:endParaRPr lang="en-US" sz="1600" b="0" i="0" u="none" strike="noStrike">
                        <a:solidFill>
                          <a:srgbClr val="000000"/>
                        </a:solidFill>
                        <a:latin typeface="+mj-lt"/>
                      </a:endParaRPr>
                    </a:p>
                  </a:txBody>
                  <a:tcPr marL="9525" marR="9525" marT="9525" marB="0" anchor="b"/>
                </a:tc>
                <a:tc>
                  <a:txBody>
                    <a:bodyPr/>
                    <a:lstStyle/>
                    <a:p>
                      <a:pPr algn="ctr" fontAlgn="t"/>
                      <a:r>
                        <a:rPr lang="en-IN" sz="1600" u="none" strike="noStrike">
                          <a:latin typeface="+mj-lt"/>
                        </a:rPr>
                        <a:t>100%</a:t>
                      </a:r>
                      <a:endParaRPr lang="en-IN" sz="1600" b="0" i="0" u="none" strike="noStrike">
                        <a:solidFill>
                          <a:srgbClr val="000000"/>
                        </a:solidFill>
                        <a:latin typeface="+mj-lt"/>
                      </a:endParaRPr>
                    </a:p>
                  </a:txBody>
                  <a:tcPr marL="9525" marR="9525" marT="9525" marB="0"/>
                </a:tc>
                <a:tc gridSpan="3">
                  <a:txBody>
                    <a:bodyPr/>
                    <a:lstStyle/>
                    <a:p>
                      <a:pPr algn="ctr" fontAlgn="b"/>
                      <a:r>
                        <a:rPr lang="en-IN" sz="1600" u="none" strike="noStrike" dirty="0">
                          <a:latin typeface="+mj-lt"/>
                        </a:rPr>
                        <a:t>52</a:t>
                      </a:r>
                      <a:endParaRPr lang="en-IN" sz="1600" b="0" i="0" u="none" strike="noStrike" dirty="0">
                        <a:solidFill>
                          <a:srgbClr val="000000"/>
                        </a:solidFill>
                        <a:latin typeface="+mj-lt"/>
                      </a:endParaRPr>
                    </a:p>
                  </a:txBody>
                  <a:tcPr marL="9525" marR="9525" marT="9525" marB="0" anchor="b">
                    <a:solidFill>
                      <a:srgbClr val="FFC000"/>
                    </a:solidFill>
                  </a:tcPr>
                </a:tc>
                <a:tc hMerge="1">
                  <a:txBody>
                    <a:bodyPr/>
                    <a:lstStyle/>
                    <a:p>
                      <a:endParaRPr lang="en-US"/>
                    </a:p>
                  </a:txBody>
                  <a:tcPr/>
                </a:tc>
                <a:tc hMerge="1">
                  <a:txBody>
                    <a:bodyPr/>
                    <a:lstStyle/>
                    <a:p>
                      <a:endParaRPr lang="en-US"/>
                    </a:p>
                  </a:txBody>
                  <a:tcPr/>
                </a:tc>
              </a:tr>
              <a:tr h="270081">
                <a:tc>
                  <a:txBody>
                    <a:bodyPr/>
                    <a:lstStyle/>
                    <a:p>
                      <a:pPr algn="l" fontAlgn="b"/>
                      <a:r>
                        <a:rPr lang="en-US" sz="1600" u="none" strike="noStrike" dirty="0">
                          <a:latin typeface="+mj-lt"/>
                        </a:rPr>
                        <a:t>Efficiency of collection of </a:t>
                      </a:r>
                      <a:r>
                        <a:rPr lang="en-US" sz="1600" u="none" strike="noStrike" dirty="0" smtClean="0">
                          <a:latin typeface="+mj-lt"/>
                        </a:rPr>
                        <a:t>MSW</a:t>
                      </a:r>
                      <a:endParaRPr lang="en-US" sz="1600" b="0" i="0" u="none" strike="noStrike" dirty="0">
                        <a:solidFill>
                          <a:srgbClr val="000000"/>
                        </a:solidFill>
                        <a:latin typeface="+mj-lt"/>
                      </a:endParaRPr>
                    </a:p>
                  </a:txBody>
                  <a:tcPr marL="9525" marR="9525" marT="9525" marB="0" anchor="b"/>
                </a:tc>
                <a:tc>
                  <a:txBody>
                    <a:bodyPr/>
                    <a:lstStyle/>
                    <a:p>
                      <a:pPr algn="ctr" fontAlgn="t"/>
                      <a:r>
                        <a:rPr lang="en-IN" sz="1600" u="none" strike="noStrike" dirty="0">
                          <a:latin typeface="+mj-lt"/>
                        </a:rPr>
                        <a:t>100%</a:t>
                      </a:r>
                      <a:endParaRPr lang="en-IN" sz="1600" b="0" i="0" u="none" strike="noStrike" dirty="0">
                        <a:solidFill>
                          <a:srgbClr val="000000"/>
                        </a:solidFill>
                        <a:latin typeface="+mj-lt"/>
                      </a:endParaRPr>
                    </a:p>
                  </a:txBody>
                  <a:tcPr marL="9525" marR="9525" marT="9525" marB="0"/>
                </a:tc>
                <a:tc gridSpan="3">
                  <a:txBody>
                    <a:bodyPr/>
                    <a:lstStyle/>
                    <a:p>
                      <a:pPr algn="ctr" fontAlgn="b"/>
                      <a:r>
                        <a:rPr lang="en-IN" sz="1600" u="none" strike="noStrike" dirty="0">
                          <a:latin typeface="+mj-lt"/>
                        </a:rPr>
                        <a:t>100</a:t>
                      </a:r>
                      <a:endParaRPr lang="en-IN" sz="1600" b="0" i="0" u="none" strike="noStrike" dirty="0">
                        <a:solidFill>
                          <a:srgbClr val="000000"/>
                        </a:solidFill>
                        <a:latin typeface="+mj-lt"/>
                      </a:endParaRPr>
                    </a:p>
                  </a:txBody>
                  <a:tcPr marL="9525" marR="9525" marT="9525" marB="0" anchor="b">
                    <a:solidFill>
                      <a:srgbClr val="FFFF00"/>
                    </a:solidFill>
                  </a:tcPr>
                </a:tc>
                <a:tc hMerge="1">
                  <a:txBody>
                    <a:bodyPr/>
                    <a:lstStyle/>
                    <a:p>
                      <a:endParaRPr lang="en-US"/>
                    </a:p>
                  </a:txBody>
                  <a:tcPr/>
                </a:tc>
                <a:tc hMerge="1">
                  <a:txBody>
                    <a:bodyPr/>
                    <a:lstStyle/>
                    <a:p>
                      <a:endParaRPr lang="en-US"/>
                    </a:p>
                  </a:txBody>
                  <a:tcPr/>
                </a:tc>
              </a:tr>
              <a:tr h="309483">
                <a:tc>
                  <a:txBody>
                    <a:bodyPr/>
                    <a:lstStyle/>
                    <a:p>
                      <a:pPr algn="l" fontAlgn="b"/>
                      <a:r>
                        <a:rPr lang="en-IN" sz="1600" b="1" u="none" strike="noStrike" dirty="0">
                          <a:latin typeface="+mj-lt"/>
                        </a:rPr>
                        <a:t>STROM WATER DRAINAGE</a:t>
                      </a:r>
                      <a:endParaRPr lang="en-IN" sz="1600" b="1" i="0" u="none" strike="noStrike" dirty="0">
                        <a:solidFill>
                          <a:srgbClr val="000000"/>
                        </a:solidFill>
                        <a:latin typeface="+mj-lt"/>
                      </a:endParaRPr>
                    </a:p>
                  </a:txBody>
                  <a:tcPr marL="9525" marR="9525" marT="9525" marB="0" anchor="b">
                    <a:solidFill>
                      <a:schemeClr val="accent3">
                        <a:lumMod val="40000"/>
                        <a:lumOff val="60000"/>
                      </a:schemeClr>
                    </a:solidFill>
                  </a:tcPr>
                </a:tc>
                <a:tc>
                  <a:txBody>
                    <a:bodyPr/>
                    <a:lstStyle/>
                    <a:p>
                      <a:pPr algn="ctr" fontAlgn="b"/>
                      <a:r>
                        <a:rPr lang="en-IN" sz="1600" u="none" strike="noStrike" dirty="0">
                          <a:latin typeface="+mj-lt"/>
                        </a:rPr>
                        <a:t> </a:t>
                      </a:r>
                      <a:endParaRPr lang="en-IN" sz="1600" b="0" i="0" u="none" strike="noStrike" dirty="0">
                        <a:solidFill>
                          <a:srgbClr val="000000"/>
                        </a:solidFill>
                        <a:latin typeface="+mj-lt"/>
                      </a:endParaRPr>
                    </a:p>
                  </a:txBody>
                  <a:tcPr marL="9525" marR="9525" marT="9525" marB="0" anchor="b">
                    <a:solidFill>
                      <a:schemeClr val="accent3">
                        <a:lumMod val="40000"/>
                        <a:lumOff val="60000"/>
                      </a:schemeClr>
                    </a:solidFill>
                  </a:tcPr>
                </a:tc>
                <a:tc gridSpan="3">
                  <a:txBody>
                    <a:bodyPr/>
                    <a:lstStyle/>
                    <a:p>
                      <a:pPr algn="ctr" fontAlgn="b"/>
                      <a:r>
                        <a:rPr lang="en-US" sz="1600" u="none" strike="noStrike" dirty="0">
                          <a:latin typeface="+mj-lt"/>
                        </a:rPr>
                        <a:t> </a:t>
                      </a:r>
                      <a:endParaRPr lang="en-US" sz="1600" b="0" i="0" u="none" strike="noStrike" dirty="0">
                        <a:solidFill>
                          <a:srgbClr val="000000"/>
                        </a:solidFill>
                        <a:latin typeface="+mj-lt"/>
                      </a:endParaRPr>
                    </a:p>
                  </a:txBody>
                  <a:tcPr marL="9525" marR="9525" marT="9525" marB="0" anchor="b">
                    <a:solidFill>
                      <a:schemeClr val="accent3">
                        <a:lumMod val="40000"/>
                        <a:lumOff val="60000"/>
                      </a:schemeClr>
                    </a:solidFill>
                  </a:tcPr>
                </a:tc>
                <a:tc hMerge="1">
                  <a:txBody>
                    <a:bodyPr/>
                    <a:lstStyle/>
                    <a:p>
                      <a:endParaRPr lang="en-US"/>
                    </a:p>
                  </a:txBody>
                  <a:tcPr/>
                </a:tc>
                <a:tc hMerge="1">
                  <a:txBody>
                    <a:bodyPr/>
                    <a:lstStyle/>
                    <a:p>
                      <a:endParaRPr lang="en-US"/>
                    </a:p>
                  </a:txBody>
                  <a:tcPr/>
                </a:tc>
              </a:tr>
              <a:tr h="324958">
                <a:tc>
                  <a:txBody>
                    <a:bodyPr/>
                    <a:lstStyle/>
                    <a:p>
                      <a:pPr algn="l" fontAlgn="b"/>
                      <a:r>
                        <a:rPr lang="en-US" sz="1600" u="none" strike="noStrike">
                          <a:latin typeface="+mj-lt"/>
                        </a:rPr>
                        <a:t>Coverage of drainage system</a:t>
                      </a:r>
                      <a:endParaRPr lang="en-US" sz="1600" b="0" i="0" u="none" strike="noStrike">
                        <a:solidFill>
                          <a:srgbClr val="000000"/>
                        </a:solidFill>
                        <a:latin typeface="+mj-lt"/>
                      </a:endParaRPr>
                    </a:p>
                  </a:txBody>
                  <a:tcPr marL="9525" marR="9525" marT="9525" marB="0" anchor="b"/>
                </a:tc>
                <a:tc>
                  <a:txBody>
                    <a:bodyPr/>
                    <a:lstStyle/>
                    <a:p>
                      <a:pPr algn="ctr" fontAlgn="b"/>
                      <a:r>
                        <a:rPr lang="en-US" sz="1600" u="none" strike="noStrike" dirty="0">
                          <a:latin typeface="+mj-lt"/>
                        </a:rPr>
                        <a:t>100</a:t>
                      </a:r>
                      <a:endParaRPr lang="en-US" sz="1600" b="0" i="0" u="none" strike="noStrike" dirty="0">
                        <a:solidFill>
                          <a:srgbClr val="000000"/>
                        </a:solidFill>
                        <a:latin typeface="+mj-lt"/>
                      </a:endParaRPr>
                    </a:p>
                  </a:txBody>
                  <a:tcPr marL="9525" marR="9525" marT="9525" marB="0" anchor="b"/>
                </a:tc>
                <a:tc gridSpan="3">
                  <a:txBody>
                    <a:bodyPr/>
                    <a:lstStyle/>
                    <a:p>
                      <a:pPr algn="ctr" fontAlgn="b"/>
                      <a:r>
                        <a:rPr lang="en-US" sz="1600" u="none" strike="noStrike" dirty="0">
                          <a:latin typeface="+mj-lt"/>
                        </a:rPr>
                        <a:t>55</a:t>
                      </a:r>
                      <a:endParaRPr lang="en-US" sz="1600" b="0" i="0" u="none" strike="noStrike" dirty="0">
                        <a:solidFill>
                          <a:srgbClr val="000000"/>
                        </a:solidFill>
                        <a:latin typeface="+mj-lt"/>
                      </a:endParaRPr>
                    </a:p>
                  </a:txBody>
                  <a:tcPr marL="9525" marR="9525" marT="9525" marB="0" anchor="b">
                    <a:solidFill>
                      <a:srgbClr val="FFC000"/>
                    </a:solidFill>
                  </a:tcPr>
                </a:tc>
                <a:tc hMerge="1">
                  <a:txBody>
                    <a:bodyPr/>
                    <a:lstStyle/>
                    <a:p>
                      <a:endParaRPr lang="en-US"/>
                    </a:p>
                  </a:txBody>
                  <a:tcPr/>
                </a:tc>
                <a:tc hMerge="1">
                  <a:txBody>
                    <a:bodyPr/>
                    <a:lstStyle/>
                    <a:p>
                      <a:endParaRPr lang="en-US"/>
                    </a:p>
                  </a:txBody>
                  <a:tcPr/>
                </a:tc>
              </a:tr>
              <a:tr h="324958">
                <a:tc>
                  <a:txBody>
                    <a:bodyPr/>
                    <a:lstStyle/>
                    <a:p>
                      <a:pPr algn="l" fontAlgn="b"/>
                      <a:r>
                        <a:rPr lang="en-US" sz="1600" u="none" strike="noStrike" dirty="0">
                          <a:latin typeface="+mj-lt"/>
                        </a:rPr>
                        <a:t>Incident of water logging/flooding</a:t>
                      </a:r>
                      <a:endParaRPr lang="en-US" sz="1600" b="0" i="0" u="none" strike="noStrike" dirty="0">
                        <a:solidFill>
                          <a:srgbClr val="000000"/>
                        </a:solidFill>
                        <a:latin typeface="+mj-lt"/>
                      </a:endParaRPr>
                    </a:p>
                  </a:txBody>
                  <a:tcPr marL="9525" marR="9525" marT="9525" marB="0" anchor="b"/>
                </a:tc>
                <a:tc>
                  <a:txBody>
                    <a:bodyPr/>
                    <a:lstStyle/>
                    <a:p>
                      <a:pPr algn="ctr" fontAlgn="b"/>
                      <a:r>
                        <a:rPr lang="en-US" sz="1600" u="none" strike="noStrike">
                          <a:latin typeface="+mj-lt"/>
                        </a:rPr>
                        <a:t>ZERO</a:t>
                      </a:r>
                      <a:endParaRPr lang="en-US" sz="1600" b="0" i="0" u="none" strike="noStrike">
                        <a:solidFill>
                          <a:srgbClr val="000000"/>
                        </a:solidFill>
                        <a:latin typeface="+mj-lt"/>
                      </a:endParaRPr>
                    </a:p>
                  </a:txBody>
                  <a:tcPr marL="9525" marR="9525" marT="9525" marB="0" anchor="b"/>
                </a:tc>
                <a:tc gridSpan="3">
                  <a:txBody>
                    <a:bodyPr/>
                    <a:lstStyle/>
                    <a:p>
                      <a:pPr algn="ctr" fontAlgn="b"/>
                      <a:r>
                        <a:rPr lang="en-US" sz="1600" u="none" strike="noStrike" dirty="0">
                          <a:latin typeface="+mj-lt"/>
                        </a:rPr>
                        <a:t>52</a:t>
                      </a:r>
                      <a:endParaRPr lang="en-US" sz="1600" b="0" i="0" u="none" strike="noStrike" dirty="0">
                        <a:solidFill>
                          <a:srgbClr val="000000"/>
                        </a:solidFill>
                        <a:latin typeface="+mj-lt"/>
                      </a:endParaRPr>
                    </a:p>
                  </a:txBody>
                  <a:tcPr marL="9525" marR="9525" marT="9525" marB="0" anchor="b">
                    <a:solidFill>
                      <a:srgbClr val="FFC000"/>
                    </a:solidFill>
                  </a:tcPr>
                </a:tc>
                <a:tc hMerge="1">
                  <a:txBody>
                    <a:bodyPr/>
                    <a:lstStyle/>
                    <a:p>
                      <a:endParaRPr lang="en-US"/>
                    </a:p>
                  </a:txBody>
                  <a:tcPr/>
                </a:tc>
                <a:tc hMerge="1">
                  <a:txBody>
                    <a:bodyPr/>
                    <a:lstStyle/>
                    <a:p>
                      <a:endParaRPr lang="en-US"/>
                    </a:p>
                  </a:txBody>
                  <a:tcPr/>
                </a:tc>
              </a:tr>
            </a:tbl>
          </a:graphicData>
        </a:graphic>
      </p:graphicFrame>
      <p:sp>
        <p:nvSpPr>
          <p:cNvPr id="5" name="Rectangle 4"/>
          <p:cNvSpPr/>
          <p:nvPr/>
        </p:nvSpPr>
        <p:spPr>
          <a:xfrm>
            <a:off x="0" y="5519172"/>
            <a:ext cx="9116290" cy="1338828"/>
          </a:xfrm>
          <a:prstGeom prst="rect">
            <a:avLst/>
          </a:prstGeom>
        </p:spPr>
        <p:txBody>
          <a:bodyPr wrap="square">
            <a:spAutoFit/>
          </a:bodyPr>
          <a:lstStyle/>
          <a:p>
            <a:r>
              <a:rPr lang="en-IN" sz="1100" b="1" i="1" dirty="0">
                <a:solidFill>
                  <a:srgbClr val="000000"/>
                </a:solidFill>
                <a:latin typeface="Times New Roman"/>
                <a:ea typeface="Times New Roman"/>
                <a:cs typeface="Times New Roman"/>
              </a:rPr>
              <a:t>Data Source:</a:t>
            </a:r>
            <a:r>
              <a:rPr lang="en-IN" sz="1100" i="1" dirty="0">
                <a:solidFill>
                  <a:srgbClr val="000000"/>
                </a:solidFill>
                <a:latin typeface="Times New Roman"/>
                <a:ea typeface="Times New Roman"/>
                <a:cs typeface="Times New Roman"/>
              </a:rPr>
              <a:t> Infrastructure condition assessment is made by comparing SLB data for the cities to the present status of the infrastructure in the city. Data for the other variable is collected from the municipal corporation and city development plan. Other sources are city disaster management authority and city department of urban development.</a:t>
            </a:r>
            <a:endParaRPr lang="en-IN" sz="1100" dirty="0">
              <a:latin typeface="Times New Roman"/>
              <a:ea typeface="Times New Roman"/>
              <a:cs typeface="Times New Roman"/>
            </a:endParaRPr>
          </a:p>
          <a:p>
            <a:pPr algn="r">
              <a:spcAft>
                <a:spcPts val="0"/>
              </a:spcAft>
            </a:pPr>
            <a:r>
              <a:rPr lang="en-IN" sz="1600" b="1" i="1" dirty="0" smtClean="0">
                <a:solidFill>
                  <a:srgbClr val="000000"/>
                </a:solidFill>
                <a:latin typeface="Times New Roman"/>
                <a:ea typeface="Times New Roman"/>
                <a:cs typeface="Times New Roman"/>
              </a:rPr>
              <a:t>Low: safe</a:t>
            </a:r>
            <a:endParaRPr lang="en-IN" sz="1600" dirty="0">
              <a:latin typeface="Times New Roman"/>
              <a:ea typeface="Times New Roman"/>
              <a:cs typeface="Times New Roman"/>
            </a:endParaRPr>
          </a:p>
          <a:p>
            <a:pPr algn="r">
              <a:spcAft>
                <a:spcPts val="0"/>
              </a:spcAft>
            </a:pPr>
            <a:r>
              <a:rPr lang="en-IN" sz="1600" b="1" i="1" dirty="0">
                <a:solidFill>
                  <a:srgbClr val="000000"/>
                </a:solidFill>
                <a:latin typeface="Times New Roman"/>
                <a:ea typeface="Times New Roman"/>
                <a:cs typeface="Times New Roman"/>
              </a:rPr>
              <a:t>Medium: </a:t>
            </a:r>
            <a:r>
              <a:rPr lang="en-IN" sz="1600" b="1" i="1" dirty="0" smtClean="0">
                <a:solidFill>
                  <a:srgbClr val="000000"/>
                </a:solidFill>
                <a:latin typeface="Times New Roman"/>
                <a:ea typeface="Times New Roman"/>
                <a:cs typeface="Times New Roman"/>
              </a:rPr>
              <a:t>need improvement</a:t>
            </a:r>
            <a:endParaRPr lang="en-IN" sz="1600" dirty="0">
              <a:latin typeface="Times New Roman"/>
              <a:ea typeface="Times New Roman"/>
              <a:cs typeface="Times New Roman"/>
            </a:endParaRPr>
          </a:p>
          <a:p>
            <a:pPr algn="r"/>
            <a:r>
              <a:rPr lang="en-IN" sz="1600" b="1" i="1" dirty="0" smtClean="0">
                <a:solidFill>
                  <a:srgbClr val="000000"/>
                </a:solidFill>
                <a:latin typeface="Times New Roman"/>
                <a:ea typeface="Times New Roman"/>
                <a:cs typeface="Times New Roman"/>
              </a:rPr>
              <a:t>High: critical </a:t>
            </a:r>
            <a:endParaRPr lang="en-US" sz="1600" dirty="0"/>
          </a:p>
        </p:txBody>
      </p:sp>
      <p:sp>
        <p:nvSpPr>
          <p:cNvPr id="6" name="Title 1"/>
          <p:cNvSpPr>
            <a:spLocks noGrp="1"/>
          </p:cNvSpPr>
          <p:nvPr>
            <p:ph type="title"/>
          </p:nvPr>
        </p:nvSpPr>
        <p:spPr>
          <a:xfrm>
            <a:off x="152400" y="228600"/>
            <a:ext cx="8777318" cy="411162"/>
          </a:xfrm>
        </p:spPr>
        <p:txBody>
          <a:bodyPr>
            <a:normAutofit fontScale="90000"/>
          </a:bodyPr>
          <a:lstStyle/>
          <a:p>
            <a:r>
              <a:rPr lang="en-IN" sz="2800" dirty="0">
                <a:latin typeface="Andalus" pitchFamily="18" charset="-78"/>
                <a:cs typeface="Andalus" pitchFamily="18" charset="-78"/>
              </a:rPr>
              <a:t>Infrastructure </a:t>
            </a:r>
            <a:r>
              <a:rPr lang="en-IN" sz="2800" dirty="0" smtClean="0">
                <a:latin typeface="Andalus" pitchFamily="18" charset="-78"/>
                <a:cs typeface="Andalus" pitchFamily="18" charset="-78"/>
              </a:rPr>
              <a:t>Status </a:t>
            </a:r>
            <a:r>
              <a:rPr lang="en-IN" sz="2800" dirty="0">
                <a:latin typeface="Andalus" pitchFamily="18" charset="-78"/>
                <a:cs typeface="Andalus" pitchFamily="18" charset="-78"/>
              </a:rPr>
              <a:t>in the </a:t>
            </a:r>
            <a:r>
              <a:rPr lang="en-IN" sz="2800" dirty="0" smtClean="0">
                <a:latin typeface="Andalus" pitchFamily="18" charset="-78"/>
                <a:cs typeface="Andalus" pitchFamily="18" charset="-78"/>
              </a:rPr>
              <a:t>City</a:t>
            </a:r>
            <a:endParaRPr lang="en-IN" sz="2800" dirty="0">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p:spPr>
        <p:style>
          <a:lnRef idx="1">
            <a:schemeClr val="accent3"/>
          </a:lnRef>
          <a:fillRef idx="3">
            <a:schemeClr val="accent3"/>
          </a:fillRef>
          <a:effectRef idx="2">
            <a:schemeClr val="accent3"/>
          </a:effectRef>
          <a:fontRef idx="minor">
            <a:schemeClr val="lt1"/>
          </a:fontRef>
        </p:style>
        <p:txBody>
          <a:bodyPr wrap="square" lIns="82909" tIns="41454" rIns="82909" bIns="41454">
            <a:spAutoFit/>
          </a:bodyPr>
          <a:lstStyle/>
          <a:p>
            <a:pPr>
              <a:defRPr/>
            </a:pPr>
            <a:r>
              <a:rPr lang="en-US"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Andalus" pitchFamily="18" charset="-78"/>
                <a:cs typeface="Andalus" pitchFamily="18" charset="-78"/>
              </a:rPr>
              <a:t>Need for Disaster Resilience and Sustainable Cities</a:t>
            </a:r>
          </a:p>
        </p:txBody>
      </p:sp>
      <p:sp>
        <p:nvSpPr>
          <p:cNvPr id="4" name="Rectangle 3"/>
          <p:cNvSpPr/>
          <p:nvPr/>
        </p:nvSpPr>
        <p:spPr>
          <a:xfrm>
            <a:off x="0" y="1285860"/>
            <a:ext cx="9144000" cy="5632311"/>
          </a:xfrm>
          <a:prstGeom prst="rect">
            <a:avLst/>
          </a:prstGeom>
          <a:noFill/>
        </p:spPr>
        <p:txBody>
          <a:bodyPr wrap="square">
            <a:spAutoFit/>
          </a:bodyPr>
          <a:lstStyle/>
          <a:p>
            <a:pPr indent="-342900">
              <a:buFont typeface="Arial" pitchFamily="34" charset="0"/>
              <a:buChar char="•"/>
            </a:pPr>
            <a:r>
              <a:rPr lang="en-IN" sz="2400" dirty="0" smtClean="0">
                <a:latin typeface="Andalus" pitchFamily="18" charset="-78"/>
                <a:cs typeface="Andalus" pitchFamily="18" charset="-78"/>
              </a:rPr>
              <a:t>Today </a:t>
            </a:r>
            <a:r>
              <a:rPr lang="en-IN" sz="2400" dirty="0">
                <a:latin typeface="Andalus" pitchFamily="18" charset="-78"/>
                <a:cs typeface="Andalus" pitchFamily="18" charset="-78"/>
              </a:rPr>
              <a:t>India accounts for 17 per cent of the world’s population</a:t>
            </a:r>
          </a:p>
          <a:p>
            <a:pPr indent="-342900">
              <a:buFont typeface="Arial" pitchFamily="34" charset="0"/>
              <a:buChar char="•"/>
            </a:pPr>
            <a:endParaRPr lang="en-IN" sz="2400" dirty="0" smtClean="0">
              <a:latin typeface="Andalus" pitchFamily="18" charset="-78"/>
              <a:cs typeface="Andalus" pitchFamily="18" charset="-78"/>
            </a:endParaRPr>
          </a:p>
          <a:p>
            <a:pPr indent="-342900">
              <a:buFont typeface="Arial" pitchFamily="34" charset="0"/>
              <a:buChar char="•"/>
            </a:pPr>
            <a:r>
              <a:rPr lang="en-IN" sz="2400" dirty="0" smtClean="0">
                <a:latin typeface="Andalus" pitchFamily="18" charset="-78"/>
                <a:cs typeface="Andalus" pitchFamily="18" charset="-78"/>
              </a:rPr>
              <a:t>Urban </a:t>
            </a:r>
            <a:r>
              <a:rPr lang="en-IN" sz="2400" dirty="0">
                <a:latin typeface="Andalus" pitchFamily="18" charset="-78"/>
                <a:cs typeface="Andalus" pitchFamily="18" charset="-78"/>
              </a:rPr>
              <a:t>population increased from 25.8 million to 377 million in </a:t>
            </a:r>
            <a:endParaRPr lang="en-IN" sz="2400" dirty="0" smtClean="0">
              <a:latin typeface="Andalus" pitchFamily="18" charset="-78"/>
              <a:cs typeface="Andalus" pitchFamily="18" charset="-78"/>
            </a:endParaRPr>
          </a:p>
          <a:p>
            <a:pPr indent="-342900"/>
            <a:r>
              <a:rPr lang="en-IN" sz="2400" dirty="0" smtClean="0">
                <a:latin typeface="Andalus" pitchFamily="18" charset="-78"/>
                <a:cs typeface="Andalus" pitchFamily="18" charset="-78"/>
              </a:rPr>
              <a:t>     2011 residing in 900 cities and 4000 urban agglomerations. </a:t>
            </a:r>
            <a:endParaRPr lang="en-IN" sz="2400" dirty="0">
              <a:latin typeface="Andalus" pitchFamily="18" charset="-78"/>
              <a:cs typeface="Andalus" pitchFamily="18" charset="-78"/>
            </a:endParaRPr>
          </a:p>
          <a:p>
            <a:pPr indent="-342900">
              <a:buFont typeface="Arial" pitchFamily="34" charset="0"/>
              <a:buChar char="•"/>
            </a:pPr>
            <a:endParaRPr lang="en-IN" sz="2400" dirty="0">
              <a:latin typeface="Andalus" pitchFamily="18" charset="-78"/>
              <a:cs typeface="Andalus" pitchFamily="18" charset="-78"/>
            </a:endParaRPr>
          </a:p>
          <a:p>
            <a:pPr indent="-342900">
              <a:buFont typeface="Arial" pitchFamily="34" charset="0"/>
              <a:buChar char="•"/>
            </a:pPr>
            <a:r>
              <a:rPr lang="en-IN" sz="2400" dirty="0">
                <a:latin typeface="Andalus" pitchFamily="18" charset="-78"/>
                <a:cs typeface="Andalus" pitchFamily="18" charset="-78"/>
              </a:rPr>
              <a:t>Haphazard and rapid urbanization results in growing vulnerability </a:t>
            </a:r>
            <a:endParaRPr lang="en-IN" sz="2400" dirty="0" smtClean="0">
              <a:latin typeface="Andalus" pitchFamily="18" charset="-78"/>
              <a:cs typeface="Andalus" pitchFamily="18" charset="-78"/>
            </a:endParaRPr>
          </a:p>
          <a:p>
            <a:pPr indent="-342900"/>
            <a:r>
              <a:rPr lang="en-IN" sz="2400" dirty="0" smtClean="0">
                <a:latin typeface="Andalus" pitchFamily="18" charset="-78"/>
                <a:cs typeface="Andalus" pitchFamily="18" charset="-78"/>
              </a:rPr>
              <a:t>     to </a:t>
            </a:r>
            <a:r>
              <a:rPr lang="en-IN" sz="2400" dirty="0">
                <a:latin typeface="Andalus" pitchFamily="18" charset="-78"/>
                <a:cs typeface="Andalus" pitchFamily="18" charset="-78"/>
              </a:rPr>
              <a:t>environmental hazards besides that.</a:t>
            </a:r>
          </a:p>
          <a:p>
            <a:pPr indent="-342900">
              <a:buFont typeface="Arial" pitchFamily="34" charset="0"/>
              <a:buChar char="•"/>
            </a:pPr>
            <a:endParaRPr lang="en-IN" sz="2400" dirty="0">
              <a:latin typeface="Andalus" pitchFamily="18" charset="-78"/>
              <a:cs typeface="Andalus" pitchFamily="18" charset="-78"/>
            </a:endParaRPr>
          </a:p>
          <a:p>
            <a:pPr indent="-342900">
              <a:buFont typeface="Arial" pitchFamily="34" charset="0"/>
              <a:buChar char="•"/>
            </a:pPr>
            <a:r>
              <a:rPr lang="en-US" sz="2400" dirty="0">
                <a:latin typeface="Andalus" pitchFamily="18" charset="-78"/>
                <a:cs typeface="Andalus" pitchFamily="18" charset="-78"/>
              </a:rPr>
              <a:t>Increasing </a:t>
            </a:r>
            <a:r>
              <a:rPr lang="en-US" sz="2400" dirty="0" smtClean="0">
                <a:latin typeface="Andalus" pitchFamily="18" charset="-78"/>
                <a:cs typeface="Andalus" pitchFamily="18" charset="-78"/>
              </a:rPr>
              <a:t>urban population and  </a:t>
            </a:r>
            <a:r>
              <a:rPr lang="en-US" sz="2400" dirty="0">
                <a:latin typeface="Andalus" pitchFamily="18" charset="-78"/>
                <a:cs typeface="Andalus" pitchFamily="18" charset="-78"/>
              </a:rPr>
              <a:t>poverty reduces the capacity and </a:t>
            </a:r>
            <a:r>
              <a:rPr lang="en-US" sz="2400" dirty="0" smtClean="0">
                <a:latin typeface="Andalus" pitchFamily="18" charset="-78"/>
                <a:cs typeface="Andalus" pitchFamily="18" charset="-78"/>
              </a:rPr>
              <a:t> </a:t>
            </a:r>
          </a:p>
          <a:p>
            <a:pPr indent="-342900"/>
            <a:r>
              <a:rPr lang="en-US" sz="2400" dirty="0" smtClean="0">
                <a:latin typeface="Andalus" pitchFamily="18" charset="-78"/>
                <a:cs typeface="Andalus" pitchFamily="18" charset="-78"/>
              </a:rPr>
              <a:t>     capability </a:t>
            </a:r>
            <a:r>
              <a:rPr lang="en-US" sz="2400" dirty="0">
                <a:latin typeface="Andalus" pitchFamily="18" charset="-78"/>
                <a:cs typeface="Andalus" pitchFamily="18" charset="-78"/>
              </a:rPr>
              <a:t>to respond to any climatic and shocks and </a:t>
            </a:r>
            <a:r>
              <a:rPr lang="en-US" sz="2400" dirty="0" smtClean="0">
                <a:latin typeface="Andalus" pitchFamily="18" charset="-78"/>
                <a:cs typeface="Andalus" pitchFamily="18" charset="-78"/>
              </a:rPr>
              <a:t>stress</a:t>
            </a:r>
          </a:p>
          <a:p>
            <a:pPr indent="-342900">
              <a:buFont typeface="Arial" pitchFamily="34" charset="0"/>
              <a:buChar char="•"/>
            </a:pPr>
            <a:endParaRPr lang="en-US" sz="2400" dirty="0" smtClean="0">
              <a:latin typeface="Andalus" pitchFamily="18" charset="-78"/>
              <a:cs typeface="Andalus" pitchFamily="18" charset="-78"/>
            </a:endParaRPr>
          </a:p>
          <a:p>
            <a:pPr indent="-342900">
              <a:buFont typeface="Arial" pitchFamily="34" charset="0"/>
              <a:buChar char="•"/>
            </a:pPr>
            <a:r>
              <a:rPr lang="en-US" sz="2400" dirty="0" smtClean="0">
                <a:latin typeface="Andalus" pitchFamily="18" charset="-78"/>
                <a:cs typeface="Andalus" pitchFamily="18" charset="-78"/>
              </a:rPr>
              <a:t>Besides that Climate </a:t>
            </a:r>
            <a:r>
              <a:rPr lang="en-US" sz="2400" dirty="0">
                <a:latin typeface="Andalus" pitchFamily="18" charset="-78"/>
                <a:cs typeface="Andalus" pitchFamily="18" charset="-78"/>
              </a:rPr>
              <a:t>change has impacted the frequency and </a:t>
            </a:r>
            <a:endParaRPr lang="en-US" sz="2400" dirty="0" smtClean="0">
              <a:latin typeface="Andalus" pitchFamily="18" charset="-78"/>
              <a:cs typeface="Andalus" pitchFamily="18" charset="-78"/>
            </a:endParaRPr>
          </a:p>
          <a:p>
            <a:pPr indent="-342900"/>
            <a:r>
              <a:rPr lang="en-US" sz="2400" dirty="0" smtClean="0">
                <a:latin typeface="Andalus" pitchFamily="18" charset="-78"/>
                <a:cs typeface="Andalus" pitchFamily="18" charset="-78"/>
              </a:rPr>
              <a:t>     intensities </a:t>
            </a:r>
            <a:r>
              <a:rPr lang="en-US" sz="2400" dirty="0">
                <a:latin typeface="Andalus" pitchFamily="18" charset="-78"/>
                <a:cs typeface="Andalus" pitchFamily="18" charset="-78"/>
              </a:rPr>
              <a:t>of the natural </a:t>
            </a:r>
            <a:r>
              <a:rPr lang="en-US" sz="2400" dirty="0" smtClean="0">
                <a:latin typeface="Andalus" pitchFamily="18" charset="-78"/>
                <a:cs typeface="Andalus" pitchFamily="18" charset="-78"/>
              </a:rPr>
              <a:t>hazards</a:t>
            </a:r>
          </a:p>
          <a:p>
            <a:endParaRPr lang="en-US" sz="2400" dirty="0">
              <a:latin typeface="Andalus" pitchFamily="18" charset="-78"/>
              <a:cs typeface="Andalus" pitchFamily="18" charset="-78"/>
            </a:endParaRPr>
          </a:p>
          <a:p>
            <a:pPr indent="-342900">
              <a:buFont typeface="Arial" pitchFamily="34" charset="0"/>
              <a:buChar char="•"/>
            </a:pPr>
            <a:endParaRPr lang="en-US" sz="2400" dirty="0">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0584" y="1002646"/>
            <a:ext cx="8687696" cy="5355312"/>
          </a:xfrm>
          <a:prstGeom prst="rect">
            <a:avLst/>
          </a:prstGeom>
        </p:spPr>
        <p:txBody>
          <a:bodyPr wrap="square">
            <a:spAutoFit/>
          </a:bodyPr>
          <a:lstStyle/>
          <a:p>
            <a:pPr marL="285750" indent="-285750">
              <a:buFont typeface="Arial" pitchFamily="34" charset="0"/>
              <a:buChar char="•"/>
            </a:pPr>
            <a:r>
              <a:rPr lang="en-IN" dirty="0"/>
              <a:t>The Government of Maharashtra (</a:t>
            </a:r>
            <a:r>
              <a:rPr lang="en-IN" dirty="0" err="1"/>
              <a:t>GoM</a:t>
            </a:r>
            <a:r>
              <a:rPr lang="en-IN" dirty="0"/>
              <a:t>) has established a mechanism for disaster preparedness and mitigation by integrating science and technology with communication network </a:t>
            </a:r>
            <a:r>
              <a:rPr lang="en-IN" dirty="0" smtClean="0"/>
              <a:t>facilitates.</a:t>
            </a:r>
          </a:p>
          <a:p>
            <a:endParaRPr lang="en-IN" dirty="0" smtClean="0"/>
          </a:p>
          <a:p>
            <a:pPr marL="285750" indent="-285750">
              <a:buFont typeface="Arial" pitchFamily="34" charset="0"/>
              <a:buChar char="•"/>
            </a:pPr>
            <a:r>
              <a:rPr lang="en-IN" dirty="0" smtClean="0"/>
              <a:t>A State </a:t>
            </a:r>
            <a:r>
              <a:rPr lang="en-IN" dirty="0"/>
              <a:t>Disaster Management Action Plan to support and strengthen the efforts of the district administration</a:t>
            </a:r>
            <a:r>
              <a:rPr lang="en-IN" dirty="0" smtClean="0"/>
              <a:t>.</a:t>
            </a:r>
          </a:p>
          <a:p>
            <a:endParaRPr lang="en-IN" dirty="0" smtClean="0"/>
          </a:p>
          <a:p>
            <a:pPr marL="285750" indent="-285750">
              <a:buFont typeface="Arial" pitchFamily="34" charset="0"/>
              <a:buChar char="•"/>
            </a:pPr>
            <a:r>
              <a:rPr lang="en-IN" dirty="0"/>
              <a:t>At the apex of the responsibility structure for response plan PMC/PCMC was given charge managing the head of technical team for fire, city engineers and police control room/ officers. </a:t>
            </a:r>
            <a:endParaRPr lang="en-IN" dirty="0" smtClean="0"/>
          </a:p>
          <a:p>
            <a:pPr marL="285750" indent="-285750">
              <a:buFont typeface="Arial" pitchFamily="34" charset="0"/>
              <a:buChar char="•"/>
            </a:pPr>
            <a:endParaRPr lang="en-IN" dirty="0"/>
          </a:p>
          <a:p>
            <a:pPr marL="285750" indent="-285750">
              <a:buFont typeface="Arial" pitchFamily="34" charset="0"/>
              <a:buChar char="•"/>
            </a:pPr>
            <a:r>
              <a:rPr lang="en-US" dirty="0"/>
              <a:t>The management plan for disaster is fully functioning and is one of the best initiatives take by the municipal </a:t>
            </a:r>
            <a:r>
              <a:rPr lang="en-US" dirty="0" smtClean="0"/>
              <a:t>government at ward level</a:t>
            </a:r>
          </a:p>
          <a:p>
            <a:pPr marL="285750" indent="-285750">
              <a:buFont typeface="Arial" pitchFamily="34" charset="0"/>
              <a:buChar char="•"/>
            </a:pPr>
            <a:endParaRPr lang="en-US" dirty="0" smtClean="0"/>
          </a:p>
          <a:p>
            <a:pPr marL="285750" indent="-285750">
              <a:buFont typeface="Arial" pitchFamily="34" charset="0"/>
              <a:buChar char="•"/>
            </a:pPr>
            <a:r>
              <a:rPr lang="en-US" dirty="0"/>
              <a:t>DPR is prepared for Water supply considering the prepared covering </a:t>
            </a:r>
            <a:r>
              <a:rPr lang="en-US" dirty="0" smtClean="0"/>
              <a:t>augmentation</a:t>
            </a:r>
          </a:p>
          <a:p>
            <a:pPr marL="285750" indent="-285750">
              <a:buFont typeface="Arial" pitchFamily="34" charset="0"/>
              <a:buChar char="•"/>
            </a:pPr>
            <a:r>
              <a:rPr lang="en-US" dirty="0"/>
              <a:t>ULBs have trained </a:t>
            </a:r>
            <a:r>
              <a:rPr lang="en-US" dirty="0" smtClean="0"/>
              <a:t>staff</a:t>
            </a:r>
          </a:p>
          <a:p>
            <a:pPr marL="285750" indent="-285750">
              <a:buFont typeface="Arial" pitchFamily="34" charset="0"/>
              <a:buChar char="•"/>
            </a:pPr>
            <a:endParaRPr lang="en-US" dirty="0" smtClean="0"/>
          </a:p>
          <a:p>
            <a:pPr marL="285750" indent="-285750">
              <a:buFont typeface="Arial" pitchFamily="34" charset="0"/>
              <a:buChar char="•"/>
            </a:pPr>
            <a:r>
              <a:rPr lang="en-US" dirty="0"/>
              <a:t>The revenue sources of the Corporation may be broadly classified as internal or operating income and external receipts.</a:t>
            </a:r>
            <a:endParaRPr lang="en-IN" dirty="0"/>
          </a:p>
        </p:txBody>
      </p:sp>
      <p:sp>
        <p:nvSpPr>
          <p:cNvPr id="7" name="Title 6"/>
          <p:cNvSpPr>
            <a:spLocks noGrp="1"/>
          </p:cNvSpPr>
          <p:nvPr>
            <p:ph type="title"/>
          </p:nvPr>
        </p:nvSpPr>
        <p:spPr>
          <a:xfrm>
            <a:off x="457200" y="60324"/>
            <a:ext cx="8229600" cy="868346"/>
          </a:xfrm>
        </p:spPr>
        <p:txBody>
          <a:bodyPr>
            <a:noAutofit/>
          </a:bodyPr>
          <a:lstStyle/>
          <a:p>
            <a:r>
              <a:rPr smtClean="0">
                <a:latin typeface="Andalus" pitchFamily="18" charset="-78"/>
                <a:cs typeface="Andalus" pitchFamily="18" charset="-78"/>
              </a:rPr>
              <a:t>Disaster Preparedness and Recovery Plan</a:t>
            </a:r>
            <a:endParaRPr lang="en-IN" dirty="0">
              <a:latin typeface="Andalus" pitchFamily="18" charset="-78"/>
              <a:cs typeface="Andalus" pitchFamily="18" charset="-78"/>
            </a:endParaRPr>
          </a:p>
        </p:txBody>
      </p:sp>
    </p:spTree>
    <p:extLst>
      <p:ext uri="{BB962C8B-B14F-4D97-AF65-F5344CB8AC3E}">
        <p14:creationId xmlns:p14="http://schemas.microsoft.com/office/powerpoint/2010/main" val="1534740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027079661"/>
              </p:ext>
            </p:extLst>
          </p:nvPr>
        </p:nvGraphicFramePr>
        <p:xfrm>
          <a:off x="71406" y="902742"/>
          <a:ext cx="8991567" cy="5901941"/>
        </p:xfrm>
        <a:graphic>
          <a:graphicData uri="http://schemas.openxmlformats.org/drawingml/2006/table">
            <a:tbl>
              <a:tblPr firstRow="1" firstCol="1" bandRow="1">
                <a:tableStyleId>{5C22544A-7EE6-4342-B048-85BDC9FD1C3A}</a:tableStyleId>
              </a:tblPr>
              <a:tblGrid>
                <a:gridCol w="726517"/>
                <a:gridCol w="3330476"/>
                <a:gridCol w="602435"/>
                <a:gridCol w="949511"/>
                <a:gridCol w="640201"/>
                <a:gridCol w="2742427"/>
              </a:tblGrid>
              <a:tr h="278001">
                <a:tc gridSpan="6">
                  <a:txBody>
                    <a:bodyPr/>
                    <a:lstStyle/>
                    <a:p>
                      <a:pPr algn="ctr">
                        <a:spcAft>
                          <a:spcPts val="0"/>
                        </a:spcAft>
                      </a:pPr>
                      <a:r>
                        <a:rPr lang="en-US" sz="1600" dirty="0">
                          <a:solidFill>
                            <a:schemeClr val="tx1"/>
                          </a:solidFill>
                          <a:effectLst/>
                        </a:rPr>
                        <a:t>Vulnerability Assessment Matrix for Pune City</a:t>
                      </a:r>
                      <a:endParaRPr lang="en-IN" sz="1600" b="1" dirty="0">
                        <a:solidFill>
                          <a:schemeClr val="tx1"/>
                        </a:solidFill>
                        <a:effectLst/>
                        <a:latin typeface="Calibri"/>
                        <a:ea typeface="Calibri"/>
                        <a:cs typeface="Times New Roman"/>
                      </a:endParaRPr>
                    </a:p>
                  </a:txBody>
                  <a:tcPr marL="45681" marR="45681" marT="0" marB="0" anchor="ctr">
                    <a:solidFill>
                      <a:schemeClr val="accent3">
                        <a:lumMod val="60000"/>
                        <a:lumOff val="40000"/>
                      </a:schemeClr>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300879">
                <a:tc>
                  <a:txBody>
                    <a:bodyPr/>
                    <a:lstStyle/>
                    <a:p>
                      <a:pPr algn="l">
                        <a:lnSpc>
                          <a:spcPct val="115000"/>
                        </a:lnSpc>
                        <a:spcAft>
                          <a:spcPts val="0"/>
                        </a:spcAft>
                      </a:pPr>
                      <a:r>
                        <a:rPr lang="en-US" sz="1600">
                          <a:effectLst/>
                        </a:rPr>
                        <a:t>Sr.No</a:t>
                      </a:r>
                      <a:endParaRPr lang="en-IN" sz="1600">
                        <a:effectLst/>
                        <a:latin typeface="Calibri"/>
                        <a:ea typeface="Times New Roman"/>
                        <a:cs typeface="Times New Roman"/>
                      </a:endParaRPr>
                    </a:p>
                  </a:txBody>
                  <a:tcPr marL="45681" marR="45681" marT="0" marB="0" anchor="ctr"/>
                </a:tc>
                <a:tc>
                  <a:txBody>
                    <a:bodyPr/>
                    <a:lstStyle/>
                    <a:p>
                      <a:pPr algn="l">
                        <a:lnSpc>
                          <a:spcPct val="115000"/>
                        </a:lnSpc>
                        <a:spcAft>
                          <a:spcPts val="0"/>
                        </a:spcAft>
                      </a:pPr>
                      <a:r>
                        <a:rPr lang="en-US" sz="1600">
                          <a:effectLst/>
                        </a:rPr>
                        <a:t>Variables</a:t>
                      </a:r>
                      <a:endParaRPr lang="en-IN" sz="1600">
                        <a:effectLst/>
                        <a:latin typeface="Calibri"/>
                        <a:ea typeface="Times New Roman"/>
                        <a:cs typeface="Times New Roman"/>
                      </a:endParaRPr>
                    </a:p>
                  </a:txBody>
                  <a:tcPr marL="45681" marR="45681" marT="0" marB="0" anchor="ctr"/>
                </a:tc>
                <a:tc>
                  <a:txBody>
                    <a:bodyPr/>
                    <a:lstStyle/>
                    <a:p>
                      <a:pPr algn="l">
                        <a:lnSpc>
                          <a:spcPct val="115000"/>
                        </a:lnSpc>
                        <a:spcAft>
                          <a:spcPts val="0"/>
                        </a:spcAft>
                      </a:pPr>
                      <a:r>
                        <a:rPr lang="en-US" sz="1600">
                          <a:effectLst/>
                        </a:rPr>
                        <a:t>Low</a:t>
                      </a:r>
                      <a:endParaRPr lang="en-IN" sz="1600">
                        <a:effectLst/>
                        <a:latin typeface="Calibri"/>
                        <a:ea typeface="Times New Roman"/>
                        <a:cs typeface="Times New Roman"/>
                      </a:endParaRPr>
                    </a:p>
                  </a:txBody>
                  <a:tcPr marL="45681" marR="45681" marT="0" marB="0" anchor="ctr"/>
                </a:tc>
                <a:tc>
                  <a:txBody>
                    <a:bodyPr/>
                    <a:lstStyle/>
                    <a:p>
                      <a:pPr algn="l">
                        <a:lnSpc>
                          <a:spcPct val="115000"/>
                        </a:lnSpc>
                        <a:spcAft>
                          <a:spcPts val="0"/>
                        </a:spcAft>
                      </a:pPr>
                      <a:r>
                        <a:rPr lang="en-US" sz="1600">
                          <a:effectLst/>
                        </a:rPr>
                        <a:t>Medium</a:t>
                      </a:r>
                      <a:endParaRPr lang="en-IN" sz="1600">
                        <a:effectLst/>
                        <a:latin typeface="Calibri"/>
                        <a:ea typeface="Times New Roman"/>
                        <a:cs typeface="Times New Roman"/>
                      </a:endParaRPr>
                    </a:p>
                  </a:txBody>
                  <a:tcPr marL="45681" marR="45681" marT="0" marB="0" anchor="ctr"/>
                </a:tc>
                <a:tc>
                  <a:txBody>
                    <a:bodyPr/>
                    <a:lstStyle/>
                    <a:p>
                      <a:pPr algn="l">
                        <a:lnSpc>
                          <a:spcPct val="115000"/>
                        </a:lnSpc>
                        <a:spcAft>
                          <a:spcPts val="0"/>
                        </a:spcAft>
                      </a:pPr>
                      <a:r>
                        <a:rPr lang="en-US" sz="1600">
                          <a:effectLst/>
                        </a:rPr>
                        <a:t>High</a:t>
                      </a:r>
                      <a:endParaRPr lang="en-IN" sz="1600">
                        <a:effectLst/>
                        <a:latin typeface="Calibri"/>
                        <a:ea typeface="Times New Roman"/>
                        <a:cs typeface="Times New Roman"/>
                      </a:endParaRPr>
                    </a:p>
                  </a:txBody>
                  <a:tcPr marL="45681" marR="45681" marT="0" marB="0" anchor="ctr"/>
                </a:tc>
                <a:tc>
                  <a:txBody>
                    <a:bodyPr/>
                    <a:lstStyle/>
                    <a:p>
                      <a:pPr algn="l">
                        <a:lnSpc>
                          <a:spcPct val="115000"/>
                        </a:lnSpc>
                        <a:spcAft>
                          <a:spcPts val="0"/>
                        </a:spcAft>
                      </a:pPr>
                      <a:r>
                        <a:rPr lang="en-US" sz="1600">
                          <a:effectLst/>
                        </a:rPr>
                        <a:t>Index Details and Remarks</a:t>
                      </a:r>
                      <a:endParaRPr lang="en-IN" sz="1600">
                        <a:effectLst/>
                        <a:latin typeface="Calibri"/>
                        <a:ea typeface="Times New Roman"/>
                        <a:cs typeface="Times New Roman"/>
                      </a:endParaRPr>
                    </a:p>
                  </a:txBody>
                  <a:tcPr marL="45681" marR="45681" marT="0" marB="0" anchor="ctr"/>
                </a:tc>
              </a:tr>
              <a:tr h="300879">
                <a:tc>
                  <a:txBody>
                    <a:bodyPr/>
                    <a:lstStyle/>
                    <a:p>
                      <a:pPr algn="l">
                        <a:lnSpc>
                          <a:spcPct val="115000"/>
                        </a:lnSpc>
                        <a:spcAft>
                          <a:spcPts val="0"/>
                        </a:spcAft>
                      </a:pPr>
                      <a:r>
                        <a:rPr lang="en-US" sz="1600" b="1" dirty="0">
                          <a:solidFill>
                            <a:schemeClr val="tx1"/>
                          </a:solidFill>
                          <a:effectLst/>
                        </a:rPr>
                        <a:t>1</a:t>
                      </a:r>
                      <a:endParaRPr lang="en-IN" sz="1600" b="1" dirty="0">
                        <a:solidFill>
                          <a:schemeClr val="tx1"/>
                        </a:solidFill>
                        <a:effectLst/>
                        <a:latin typeface="Calibri"/>
                        <a:ea typeface="Times New Roman"/>
                        <a:cs typeface="Times New Roman"/>
                      </a:endParaRPr>
                    </a:p>
                  </a:txBody>
                  <a:tcPr marL="45681" marR="45681" marT="0" marB="0" anchor="ctr">
                    <a:solidFill>
                      <a:schemeClr val="accent3">
                        <a:lumMod val="60000"/>
                        <a:lumOff val="40000"/>
                      </a:schemeClr>
                    </a:solidFill>
                  </a:tcPr>
                </a:tc>
                <a:tc gridSpan="5">
                  <a:txBody>
                    <a:bodyPr/>
                    <a:lstStyle/>
                    <a:p>
                      <a:pPr algn="l">
                        <a:lnSpc>
                          <a:spcPct val="115000"/>
                        </a:lnSpc>
                        <a:spcAft>
                          <a:spcPts val="0"/>
                        </a:spcAft>
                      </a:pPr>
                      <a:r>
                        <a:rPr lang="en-US" sz="1600" b="1" dirty="0">
                          <a:solidFill>
                            <a:schemeClr val="tx1"/>
                          </a:solidFill>
                          <a:effectLst/>
                        </a:rPr>
                        <a:t>Socio economic conditions</a:t>
                      </a:r>
                      <a:endParaRPr lang="en-IN" sz="1600" b="1" dirty="0">
                        <a:solidFill>
                          <a:schemeClr val="tx1"/>
                        </a:solidFill>
                        <a:effectLst/>
                        <a:latin typeface="Calibri"/>
                        <a:ea typeface="Times New Roman"/>
                        <a:cs typeface="Times New Roman"/>
                      </a:endParaRPr>
                    </a:p>
                  </a:txBody>
                  <a:tcPr marL="45681" marR="45681" marT="0" marB="0" anchor="ctr">
                    <a:solidFill>
                      <a:schemeClr val="accent3">
                        <a:lumMod val="60000"/>
                        <a:lumOff val="40000"/>
                      </a:schemeClr>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541117">
                <a:tc>
                  <a:txBody>
                    <a:bodyPr/>
                    <a:lstStyle/>
                    <a:p>
                      <a:pPr algn="l">
                        <a:lnSpc>
                          <a:spcPct val="115000"/>
                        </a:lnSpc>
                        <a:spcAft>
                          <a:spcPts val="0"/>
                        </a:spcAft>
                      </a:pPr>
                      <a:r>
                        <a:rPr lang="en-US" sz="1600">
                          <a:effectLst/>
                        </a:rPr>
                        <a:t>1.1</a:t>
                      </a:r>
                      <a:endParaRPr lang="en-IN" sz="1600">
                        <a:effectLst/>
                        <a:latin typeface="Calibri"/>
                        <a:ea typeface="Times New Roman"/>
                        <a:cs typeface="Times New Roman"/>
                      </a:endParaRPr>
                    </a:p>
                  </a:txBody>
                  <a:tcPr marL="45681" marR="45681" marT="0" marB="0" anchor="ctr"/>
                </a:tc>
                <a:tc>
                  <a:txBody>
                    <a:bodyPr/>
                    <a:lstStyle/>
                    <a:p>
                      <a:pPr algn="l">
                        <a:lnSpc>
                          <a:spcPct val="115000"/>
                        </a:lnSpc>
                        <a:spcAft>
                          <a:spcPts val="0"/>
                        </a:spcAft>
                      </a:pPr>
                      <a:r>
                        <a:rPr lang="en-US" sz="1600">
                          <a:effectLst/>
                        </a:rPr>
                        <a:t>Population Growth</a:t>
                      </a:r>
                      <a:endParaRPr lang="en-IN" sz="1600">
                        <a:effectLst/>
                        <a:latin typeface="Calibri"/>
                        <a:ea typeface="Times New Roman"/>
                        <a:cs typeface="Times New Roman"/>
                      </a:endParaRPr>
                    </a:p>
                  </a:txBody>
                  <a:tcPr marL="45681" marR="45681" marT="0" marB="0" anchor="ctr"/>
                </a:tc>
                <a:tc>
                  <a:txBody>
                    <a:bodyPr/>
                    <a:lstStyle/>
                    <a:p>
                      <a:pPr algn="ctr">
                        <a:lnSpc>
                          <a:spcPct val="115000"/>
                        </a:lnSpc>
                        <a:spcAft>
                          <a:spcPts val="0"/>
                        </a:spcAft>
                      </a:pPr>
                      <a:r>
                        <a:rPr lang="en-US" sz="1600">
                          <a:effectLst/>
                        </a:rPr>
                        <a:t> </a:t>
                      </a:r>
                      <a:endParaRPr lang="en-IN" sz="1600">
                        <a:effectLst/>
                        <a:latin typeface="Calibri"/>
                        <a:ea typeface="Times New Roman"/>
                        <a:cs typeface="Times New Roman"/>
                      </a:endParaRPr>
                    </a:p>
                  </a:txBody>
                  <a:tcPr marL="45681" marR="45681" marT="0" marB="0" anchor="ctr"/>
                </a:tc>
                <a:tc>
                  <a:txBody>
                    <a:bodyPr/>
                    <a:lstStyle/>
                    <a:p>
                      <a:pPr algn="ctr">
                        <a:lnSpc>
                          <a:spcPct val="115000"/>
                        </a:lnSpc>
                        <a:spcAft>
                          <a:spcPts val="0"/>
                        </a:spcAft>
                      </a:pPr>
                      <a:r>
                        <a:rPr lang="en-US" sz="1600">
                          <a:effectLst/>
                        </a:rPr>
                        <a:t> </a:t>
                      </a:r>
                      <a:endParaRPr lang="en-IN" sz="1600">
                        <a:effectLst/>
                        <a:latin typeface="Calibri"/>
                        <a:ea typeface="Times New Roman"/>
                        <a:cs typeface="Times New Roman"/>
                      </a:endParaRPr>
                    </a:p>
                  </a:txBody>
                  <a:tcPr marL="45681" marR="45681" marT="0" marB="0" anchor="ctr"/>
                </a:tc>
                <a:tc>
                  <a:txBody>
                    <a:bodyPr/>
                    <a:lstStyle/>
                    <a:p>
                      <a:pPr algn="ctr">
                        <a:lnSpc>
                          <a:spcPct val="115000"/>
                        </a:lnSpc>
                        <a:spcAft>
                          <a:spcPts val="0"/>
                        </a:spcAft>
                      </a:pPr>
                      <a:r>
                        <a:rPr lang="en-US" sz="1600" dirty="0">
                          <a:effectLst/>
                          <a:sym typeface="Wingdings"/>
                        </a:rPr>
                        <a:t></a:t>
                      </a:r>
                      <a:endParaRPr lang="en-IN" sz="1600" dirty="0">
                        <a:effectLst/>
                        <a:latin typeface="Calibri"/>
                        <a:ea typeface="Times New Roman"/>
                        <a:cs typeface="Times New Roman"/>
                      </a:endParaRPr>
                    </a:p>
                  </a:txBody>
                  <a:tcPr marL="45681" marR="45681" marT="0" marB="0" anchor="ctr"/>
                </a:tc>
                <a:tc>
                  <a:txBody>
                    <a:bodyPr/>
                    <a:lstStyle/>
                    <a:p>
                      <a:pPr algn="l">
                        <a:lnSpc>
                          <a:spcPct val="115000"/>
                        </a:lnSpc>
                        <a:spcAft>
                          <a:spcPts val="0"/>
                        </a:spcAft>
                      </a:pPr>
                      <a:r>
                        <a:rPr lang="en-US" sz="1600">
                          <a:effectLst/>
                        </a:rPr>
                        <a:t>Decadal Growth 30.34% in 2001 </a:t>
                      </a:r>
                      <a:endParaRPr lang="en-IN" sz="1600">
                        <a:effectLst/>
                        <a:latin typeface="Calibri"/>
                        <a:ea typeface="Times New Roman"/>
                        <a:cs typeface="Times New Roman"/>
                      </a:endParaRPr>
                    </a:p>
                  </a:txBody>
                  <a:tcPr marL="45681" marR="45681" marT="0" marB="0" anchor="ctr"/>
                </a:tc>
              </a:tr>
              <a:tr h="620582">
                <a:tc>
                  <a:txBody>
                    <a:bodyPr/>
                    <a:lstStyle/>
                    <a:p>
                      <a:pPr algn="l">
                        <a:lnSpc>
                          <a:spcPct val="115000"/>
                        </a:lnSpc>
                        <a:spcAft>
                          <a:spcPts val="0"/>
                        </a:spcAft>
                      </a:pPr>
                      <a:r>
                        <a:rPr lang="en-US" sz="1600">
                          <a:effectLst/>
                        </a:rPr>
                        <a:t>1.2</a:t>
                      </a:r>
                      <a:endParaRPr lang="en-IN" sz="1600">
                        <a:effectLst/>
                        <a:latin typeface="Calibri"/>
                        <a:ea typeface="Times New Roman"/>
                        <a:cs typeface="Times New Roman"/>
                      </a:endParaRPr>
                    </a:p>
                  </a:txBody>
                  <a:tcPr marL="45681" marR="45681" marT="0" marB="0" anchor="ctr"/>
                </a:tc>
                <a:tc>
                  <a:txBody>
                    <a:bodyPr/>
                    <a:lstStyle/>
                    <a:p>
                      <a:pPr algn="l">
                        <a:lnSpc>
                          <a:spcPct val="115000"/>
                        </a:lnSpc>
                        <a:spcAft>
                          <a:spcPts val="0"/>
                        </a:spcAft>
                      </a:pPr>
                      <a:r>
                        <a:rPr lang="en-US" sz="1600">
                          <a:effectLst/>
                        </a:rPr>
                        <a:t>Population density in the city (Percentage of slum population)</a:t>
                      </a:r>
                      <a:endParaRPr lang="en-IN" sz="1600">
                        <a:effectLst/>
                        <a:latin typeface="Calibri"/>
                        <a:ea typeface="Times New Roman"/>
                        <a:cs typeface="Times New Roman"/>
                      </a:endParaRPr>
                    </a:p>
                  </a:txBody>
                  <a:tcPr marL="45681" marR="45681" marT="0" marB="0" anchor="ctr"/>
                </a:tc>
                <a:tc>
                  <a:txBody>
                    <a:bodyPr/>
                    <a:lstStyle/>
                    <a:p>
                      <a:pPr algn="ctr">
                        <a:lnSpc>
                          <a:spcPct val="115000"/>
                        </a:lnSpc>
                        <a:spcAft>
                          <a:spcPts val="0"/>
                        </a:spcAft>
                      </a:pPr>
                      <a:r>
                        <a:rPr lang="en-US" sz="1600">
                          <a:effectLst/>
                        </a:rPr>
                        <a:t> </a:t>
                      </a:r>
                      <a:endParaRPr lang="en-IN" sz="1600">
                        <a:effectLst/>
                        <a:latin typeface="Calibri"/>
                        <a:ea typeface="Times New Roman"/>
                        <a:cs typeface="Times New Roman"/>
                      </a:endParaRPr>
                    </a:p>
                  </a:txBody>
                  <a:tcPr marL="45681" marR="45681" marT="0" marB="0" anchor="ctr"/>
                </a:tc>
                <a:tc>
                  <a:txBody>
                    <a:bodyPr/>
                    <a:lstStyle/>
                    <a:p>
                      <a:pPr algn="ctr">
                        <a:lnSpc>
                          <a:spcPct val="115000"/>
                        </a:lnSpc>
                        <a:spcAft>
                          <a:spcPts val="0"/>
                        </a:spcAft>
                      </a:pPr>
                      <a:r>
                        <a:rPr lang="en-US" sz="1600">
                          <a:effectLst/>
                        </a:rPr>
                        <a:t> </a:t>
                      </a:r>
                      <a:endParaRPr lang="en-IN" sz="1600">
                        <a:effectLst/>
                        <a:latin typeface="Calibri"/>
                        <a:ea typeface="Times New Roman"/>
                        <a:cs typeface="Times New Roman"/>
                      </a:endParaRPr>
                    </a:p>
                  </a:txBody>
                  <a:tcPr marL="45681" marR="45681" marT="0" marB="0" anchor="ctr"/>
                </a:tc>
                <a:tc>
                  <a:txBody>
                    <a:bodyPr/>
                    <a:lstStyle/>
                    <a:p>
                      <a:pPr algn="ctr">
                        <a:lnSpc>
                          <a:spcPct val="115000"/>
                        </a:lnSpc>
                        <a:spcAft>
                          <a:spcPts val="0"/>
                        </a:spcAft>
                      </a:pPr>
                      <a:r>
                        <a:rPr lang="en-US" sz="1600" dirty="0">
                          <a:effectLst/>
                          <a:sym typeface="Wingdings"/>
                        </a:rPr>
                        <a:t></a:t>
                      </a:r>
                      <a:endParaRPr lang="en-IN" sz="1600" dirty="0">
                        <a:effectLst/>
                        <a:latin typeface="Calibri"/>
                        <a:ea typeface="Times New Roman"/>
                        <a:cs typeface="Times New Roman"/>
                      </a:endParaRPr>
                    </a:p>
                  </a:txBody>
                  <a:tcPr marL="45681" marR="45681" marT="0" marB="0" anchor="ctr"/>
                </a:tc>
                <a:tc>
                  <a:txBody>
                    <a:bodyPr/>
                    <a:lstStyle/>
                    <a:p>
                      <a:pPr algn="l">
                        <a:lnSpc>
                          <a:spcPct val="115000"/>
                        </a:lnSpc>
                        <a:spcAft>
                          <a:spcPts val="0"/>
                        </a:spcAft>
                      </a:pPr>
                      <a:r>
                        <a:rPr lang="en-US" sz="1600">
                          <a:effectLst/>
                        </a:rPr>
                        <a:t>Approximately 40% of the total population</a:t>
                      </a:r>
                      <a:endParaRPr lang="en-IN" sz="1600">
                        <a:effectLst/>
                        <a:latin typeface="Calibri"/>
                        <a:ea typeface="Times New Roman"/>
                        <a:cs typeface="Times New Roman"/>
                      </a:endParaRPr>
                    </a:p>
                  </a:txBody>
                  <a:tcPr marL="45681" marR="45681" marT="0" marB="0" anchor="ctr"/>
                </a:tc>
              </a:tr>
              <a:tr h="300879">
                <a:tc>
                  <a:txBody>
                    <a:bodyPr/>
                    <a:lstStyle/>
                    <a:p>
                      <a:pPr algn="l">
                        <a:lnSpc>
                          <a:spcPct val="115000"/>
                        </a:lnSpc>
                        <a:spcAft>
                          <a:spcPts val="0"/>
                        </a:spcAft>
                      </a:pPr>
                      <a:r>
                        <a:rPr lang="en-US" sz="1600" b="1" dirty="0">
                          <a:solidFill>
                            <a:schemeClr val="tx1"/>
                          </a:solidFill>
                          <a:effectLst/>
                        </a:rPr>
                        <a:t>2</a:t>
                      </a:r>
                      <a:endParaRPr lang="en-IN" sz="1600" b="1" dirty="0">
                        <a:solidFill>
                          <a:schemeClr val="tx1"/>
                        </a:solidFill>
                        <a:effectLst/>
                        <a:latin typeface="Calibri"/>
                        <a:ea typeface="Times New Roman"/>
                        <a:cs typeface="Times New Roman"/>
                      </a:endParaRPr>
                    </a:p>
                  </a:txBody>
                  <a:tcPr marL="45681" marR="45681" marT="0" marB="0" anchor="ctr">
                    <a:solidFill>
                      <a:schemeClr val="accent3">
                        <a:lumMod val="60000"/>
                        <a:lumOff val="40000"/>
                      </a:schemeClr>
                    </a:solidFill>
                  </a:tcPr>
                </a:tc>
                <a:tc gridSpan="5">
                  <a:txBody>
                    <a:bodyPr/>
                    <a:lstStyle/>
                    <a:p>
                      <a:pPr algn="l">
                        <a:lnSpc>
                          <a:spcPct val="115000"/>
                        </a:lnSpc>
                        <a:spcAft>
                          <a:spcPts val="0"/>
                        </a:spcAft>
                      </a:pPr>
                      <a:r>
                        <a:rPr lang="en-US" sz="1600" b="1" dirty="0">
                          <a:solidFill>
                            <a:schemeClr val="tx1"/>
                          </a:solidFill>
                          <a:effectLst/>
                        </a:rPr>
                        <a:t>Infrastructure condition ( basic services)</a:t>
                      </a:r>
                      <a:endParaRPr lang="en-IN" sz="1600" b="1" dirty="0">
                        <a:solidFill>
                          <a:schemeClr val="tx1"/>
                        </a:solidFill>
                        <a:effectLst/>
                        <a:latin typeface="Calibri"/>
                        <a:ea typeface="Times New Roman"/>
                        <a:cs typeface="Times New Roman"/>
                      </a:endParaRPr>
                    </a:p>
                  </a:txBody>
                  <a:tcPr marL="45681" marR="45681" marT="0" marB="0" anchor="ctr">
                    <a:solidFill>
                      <a:schemeClr val="accent3">
                        <a:lumMod val="60000"/>
                        <a:lumOff val="40000"/>
                      </a:schemeClr>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300879">
                <a:tc>
                  <a:txBody>
                    <a:bodyPr/>
                    <a:lstStyle/>
                    <a:p>
                      <a:pPr algn="l">
                        <a:lnSpc>
                          <a:spcPct val="115000"/>
                        </a:lnSpc>
                        <a:spcAft>
                          <a:spcPts val="0"/>
                        </a:spcAft>
                      </a:pPr>
                      <a:r>
                        <a:rPr lang="en-US" sz="1600">
                          <a:effectLst/>
                        </a:rPr>
                        <a:t>2.1</a:t>
                      </a:r>
                      <a:endParaRPr lang="en-IN" sz="1600">
                        <a:effectLst/>
                        <a:latin typeface="Calibri"/>
                        <a:ea typeface="Times New Roman"/>
                        <a:cs typeface="Times New Roman"/>
                      </a:endParaRPr>
                    </a:p>
                  </a:txBody>
                  <a:tcPr marL="45681" marR="45681" marT="0" marB="0" anchor="ctr"/>
                </a:tc>
                <a:tc>
                  <a:txBody>
                    <a:bodyPr/>
                    <a:lstStyle/>
                    <a:p>
                      <a:pPr algn="l">
                        <a:lnSpc>
                          <a:spcPct val="115000"/>
                        </a:lnSpc>
                        <a:spcAft>
                          <a:spcPts val="0"/>
                        </a:spcAft>
                      </a:pPr>
                      <a:r>
                        <a:rPr lang="en-US" sz="1600" dirty="0">
                          <a:effectLst/>
                        </a:rPr>
                        <a:t>Water supply ( </a:t>
                      </a:r>
                      <a:r>
                        <a:rPr lang="en-US" sz="1600" dirty="0" err="1">
                          <a:effectLst/>
                        </a:rPr>
                        <a:t>lpcd</a:t>
                      </a:r>
                      <a:r>
                        <a:rPr lang="en-US" sz="1600" dirty="0">
                          <a:effectLst/>
                        </a:rPr>
                        <a:t>)</a:t>
                      </a:r>
                      <a:endParaRPr lang="en-IN" sz="1600" dirty="0">
                        <a:effectLst/>
                        <a:latin typeface="Calibri"/>
                        <a:ea typeface="Times New Roman"/>
                        <a:cs typeface="Times New Roman"/>
                      </a:endParaRPr>
                    </a:p>
                  </a:txBody>
                  <a:tcPr marL="45681" marR="45681" marT="0" marB="0" anchor="ctr"/>
                </a:tc>
                <a:tc>
                  <a:txBody>
                    <a:bodyPr/>
                    <a:lstStyle/>
                    <a:p>
                      <a:pPr algn="ctr">
                        <a:lnSpc>
                          <a:spcPct val="115000"/>
                        </a:lnSpc>
                        <a:spcAft>
                          <a:spcPts val="0"/>
                        </a:spcAft>
                      </a:pPr>
                      <a:r>
                        <a:rPr lang="en-US" sz="1600">
                          <a:effectLst/>
                          <a:sym typeface="Wingdings"/>
                        </a:rPr>
                        <a:t></a:t>
                      </a:r>
                      <a:endParaRPr lang="en-IN" sz="1600">
                        <a:effectLst/>
                        <a:latin typeface="Calibri"/>
                        <a:ea typeface="Times New Roman"/>
                        <a:cs typeface="Times New Roman"/>
                      </a:endParaRPr>
                    </a:p>
                  </a:txBody>
                  <a:tcPr marL="45681" marR="45681" marT="0" marB="0" anchor="ctr"/>
                </a:tc>
                <a:tc>
                  <a:txBody>
                    <a:bodyPr/>
                    <a:lstStyle/>
                    <a:p>
                      <a:pPr algn="ctr">
                        <a:lnSpc>
                          <a:spcPct val="115000"/>
                        </a:lnSpc>
                        <a:spcAft>
                          <a:spcPts val="0"/>
                        </a:spcAft>
                      </a:pPr>
                      <a:r>
                        <a:rPr lang="en-US" sz="1600">
                          <a:effectLst/>
                        </a:rPr>
                        <a:t> </a:t>
                      </a:r>
                      <a:endParaRPr lang="en-IN" sz="1600">
                        <a:effectLst/>
                        <a:latin typeface="Calibri"/>
                        <a:ea typeface="Times New Roman"/>
                        <a:cs typeface="Times New Roman"/>
                      </a:endParaRPr>
                    </a:p>
                  </a:txBody>
                  <a:tcPr marL="45681" marR="45681" marT="0" marB="0" anchor="ctr"/>
                </a:tc>
                <a:tc>
                  <a:txBody>
                    <a:bodyPr/>
                    <a:lstStyle/>
                    <a:p>
                      <a:pPr algn="ctr">
                        <a:lnSpc>
                          <a:spcPct val="115000"/>
                        </a:lnSpc>
                        <a:spcAft>
                          <a:spcPts val="0"/>
                        </a:spcAft>
                      </a:pPr>
                      <a:r>
                        <a:rPr lang="en-US" sz="1600">
                          <a:effectLst/>
                        </a:rPr>
                        <a:t> </a:t>
                      </a:r>
                      <a:endParaRPr lang="en-IN" sz="1600">
                        <a:effectLst/>
                        <a:latin typeface="Calibri"/>
                        <a:ea typeface="Times New Roman"/>
                        <a:cs typeface="Times New Roman"/>
                      </a:endParaRPr>
                    </a:p>
                  </a:txBody>
                  <a:tcPr marL="45681" marR="45681" marT="0" marB="0" anchor="ctr"/>
                </a:tc>
                <a:tc>
                  <a:txBody>
                    <a:bodyPr/>
                    <a:lstStyle/>
                    <a:p>
                      <a:pPr algn="l">
                        <a:lnSpc>
                          <a:spcPct val="115000"/>
                        </a:lnSpc>
                        <a:spcAft>
                          <a:spcPts val="0"/>
                        </a:spcAft>
                      </a:pPr>
                      <a:r>
                        <a:rPr lang="en-US" sz="1600" dirty="0">
                          <a:effectLst/>
                        </a:rPr>
                        <a:t>194 </a:t>
                      </a:r>
                      <a:r>
                        <a:rPr lang="en-US" sz="1600" dirty="0" err="1">
                          <a:effectLst/>
                        </a:rPr>
                        <a:t>lpcd</a:t>
                      </a:r>
                      <a:r>
                        <a:rPr lang="en-US" sz="1600" dirty="0">
                          <a:effectLst/>
                        </a:rPr>
                        <a:t> FY 2012-13</a:t>
                      </a:r>
                      <a:endParaRPr lang="en-IN" sz="1600" dirty="0">
                        <a:effectLst/>
                        <a:latin typeface="Calibri"/>
                        <a:ea typeface="Times New Roman"/>
                        <a:cs typeface="Times New Roman"/>
                      </a:endParaRPr>
                    </a:p>
                  </a:txBody>
                  <a:tcPr marL="45681" marR="45681" marT="0" marB="0" anchor="ctr"/>
                </a:tc>
              </a:tr>
              <a:tr h="418159">
                <a:tc>
                  <a:txBody>
                    <a:bodyPr/>
                    <a:lstStyle/>
                    <a:p>
                      <a:pPr algn="l">
                        <a:lnSpc>
                          <a:spcPct val="115000"/>
                        </a:lnSpc>
                        <a:spcAft>
                          <a:spcPts val="0"/>
                        </a:spcAft>
                      </a:pPr>
                      <a:r>
                        <a:rPr lang="en-US" sz="1600">
                          <a:effectLst/>
                        </a:rPr>
                        <a:t>2.2</a:t>
                      </a:r>
                      <a:endParaRPr lang="en-IN" sz="1600">
                        <a:effectLst/>
                        <a:latin typeface="Calibri"/>
                        <a:ea typeface="Times New Roman"/>
                        <a:cs typeface="Times New Roman"/>
                      </a:endParaRPr>
                    </a:p>
                  </a:txBody>
                  <a:tcPr marL="45681" marR="45681" marT="0" marB="0" anchor="ctr"/>
                </a:tc>
                <a:tc>
                  <a:txBody>
                    <a:bodyPr/>
                    <a:lstStyle/>
                    <a:p>
                      <a:pPr algn="l">
                        <a:lnSpc>
                          <a:spcPct val="115000"/>
                        </a:lnSpc>
                        <a:spcAft>
                          <a:spcPts val="0"/>
                        </a:spcAft>
                      </a:pPr>
                      <a:r>
                        <a:rPr lang="en-US" sz="1600">
                          <a:effectLst/>
                        </a:rPr>
                        <a:t>Sewerage system coverage</a:t>
                      </a:r>
                      <a:endParaRPr lang="en-IN" sz="1600">
                        <a:effectLst/>
                        <a:latin typeface="Calibri"/>
                        <a:ea typeface="Times New Roman"/>
                        <a:cs typeface="Times New Roman"/>
                      </a:endParaRPr>
                    </a:p>
                  </a:txBody>
                  <a:tcPr marL="45681" marR="45681" marT="0" marB="0" anchor="ctr"/>
                </a:tc>
                <a:tc>
                  <a:txBody>
                    <a:bodyPr/>
                    <a:lstStyle/>
                    <a:p>
                      <a:pPr algn="ctr">
                        <a:lnSpc>
                          <a:spcPct val="115000"/>
                        </a:lnSpc>
                        <a:spcAft>
                          <a:spcPts val="0"/>
                        </a:spcAft>
                      </a:pPr>
                      <a:r>
                        <a:rPr lang="en-US" sz="1600">
                          <a:effectLst/>
                          <a:sym typeface="Wingdings"/>
                        </a:rPr>
                        <a:t></a:t>
                      </a:r>
                      <a:endParaRPr lang="en-IN" sz="1600">
                        <a:effectLst/>
                        <a:latin typeface="Calibri"/>
                        <a:ea typeface="Times New Roman"/>
                        <a:cs typeface="Times New Roman"/>
                      </a:endParaRPr>
                    </a:p>
                  </a:txBody>
                  <a:tcPr marL="45681" marR="45681" marT="0" marB="0" anchor="ctr"/>
                </a:tc>
                <a:tc>
                  <a:txBody>
                    <a:bodyPr/>
                    <a:lstStyle/>
                    <a:p>
                      <a:pPr algn="ctr">
                        <a:lnSpc>
                          <a:spcPct val="115000"/>
                        </a:lnSpc>
                        <a:spcAft>
                          <a:spcPts val="0"/>
                        </a:spcAft>
                      </a:pPr>
                      <a:r>
                        <a:rPr lang="en-US" sz="1600">
                          <a:effectLst/>
                        </a:rPr>
                        <a:t> </a:t>
                      </a:r>
                      <a:endParaRPr lang="en-IN" sz="1600">
                        <a:effectLst/>
                        <a:latin typeface="Calibri"/>
                        <a:ea typeface="Times New Roman"/>
                        <a:cs typeface="Times New Roman"/>
                      </a:endParaRPr>
                    </a:p>
                  </a:txBody>
                  <a:tcPr marL="45681" marR="45681" marT="0" marB="0" anchor="ctr"/>
                </a:tc>
                <a:tc>
                  <a:txBody>
                    <a:bodyPr/>
                    <a:lstStyle/>
                    <a:p>
                      <a:pPr algn="ctr">
                        <a:lnSpc>
                          <a:spcPct val="115000"/>
                        </a:lnSpc>
                        <a:spcAft>
                          <a:spcPts val="0"/>
                        </a:spcAft>
                      </a:pPr>
                      <a:r>
                        <a:rPr lang="en-US" sz="1600">
                          <a:effectLst/>
                        </a:rPr>
                        <a:t> </a:t>
                      </a:r>
                      <a:endParaRPr lang="en-IN" sz="1600">
                        <a:effectLst/>
                        <a:latin typeface="Calibri"/>
                        <a:ea typeface="Times New Roman"/>
                        <a:cs typeface="Times New Roman"/>
                      </a:endParaRPr>
                    </a:p>
                  </a:txBody>
                  <a:tcPr marL="45681" marR="45681" marT="0" marB="0" anchor="ctr"/>
                </a:tc>
                <a:tc>
                  <a:txBody>
                    <a:bodyPr/>
                    <a:lstStyle/>
                    <a:p>
                      <a:pPr algn="l">
                        <a:lnSpc>
                          <a:spcPct val="115000"/>
                        </a:lnSpc>
                        <a:spcAft>
                          <a:spcPts val="0"/>
                        </a:spcAft>
                      </a:pPr>
                      <a:r>
                        <a:rPr lang="en-US" sz="1600">
                          <a:effectLst/>
                        </a:rPr>
                        <a:t>97%</a:t>
                      </a:r>
                      <a:endParaRPr lang="en-IN" sz="1600">
                        <a:effectLst/>
                        <a:latin typeface="Calibri"/>
                        <a:ea typeface="Times New Roman"/>
                        <a:cs typeface="Times New Roman"/>
                      </a:endParaRPr>
                    </a:p>
                  </a:txBody>
                  <a:tcPr marL="45681" marR="45681" marT="0" marB="0" anchor="ctr"/>
                </a:tc>
              </a:tr>
              <a:tr h="620582">
                <a:tc>
                  <a:txBody>
                    <a:bodyPr/>
                    <a:lstStyle/>
                    <a:p>
                      <a:pPr algn="l">
                        <a:lnSpc>
                          <a:spcPct val="115000"/>
                        </a:lnSpc>
                        <a:spcAft>
                          <a:spcPts val="0"/>
                        </a:spcAft>
                      </a:pPr>
                      <a:r>
                        <a:rPr lang="en-US" sz="1600">
                          <a:effectLst/>
                        </a:rPr>
                        <a:t>2.3</a:t>
                      </a:r>
                      <a:endParaRPr lang="en-IN" sz="1600">
                        <a:effectLst/>
                        <a:latin typeface="Calibri"/>
                        <a:ea typeface="Times New Roman"/>
                        <a:cs typeface="Times New Roman"/>
                      </a:endParaRPr>
                    </a:p>
                  </a:txBody>
                  <a:tcPr marL="45681" marR="45681" marT="0" marB="0" anchor="ctr"/>
                </a:tc>
                <a:tc>
                  <a:txBody>
                    <a:bodyPr/>
                    <a:lstStyle/>
                    <a:p>
                      <a:pPr algn="l">
                        <a:lnSpc>
                          <a:spcPct val="115000"/>
                        </a:lnSpc>
                        <a:spcAft>
                          <a:spcPts val="0"/>
                        </a:spcAft>
                      </a:pPr>
                      <a:r>
                        <a:rPr lang="en-US" sz="1600">
                          <a:effectLst/>
                        </a:rPr>
                        <a:t>Solid waste management system coverage</a:t>
                      </a:r>
                      <a:endParaRPr lang="en-IN" sz="1600">
                        <a:effectLst/>
                        <a:latin typeface="Calibri"/>
                        <a:ea typeface="Times New Roman"/>
                        <a:cs typeface="Times New Roman"/>
                      </a:endParaRPr>
                    </a:p>
                  </a:txBody>
                  <a:tcPr marL="45681" marR="45681" marT="0" marB="0" anchor="ctr"/>
                </a:tc>
                <a:tc>
                  <a:txBody>
                    <a:bodyPr/>
                    <a:lstStyle/>
                    <a:p>
                      <a:pPr algn="ctr">
                        <a:lnSpc>
                          <a:spcPct val="115000"/>
                        </a:lnSpc>
                        <a:spcAft>
                          <a:spcPts val="0"/>
                        </a:spcAft>
                      </a:pPr>
                      <a:r>
                        <a:rPr lang="en-US" sz="1600">
                          <a:effectLst/>
                        </a:rPr>
                        <a:t> </a:t>
                      </a:r>
                      <a:endParaRPr lang="en-IN" sz="1600">
                        <a:effectLst/>
                        <a:latin typeface="Calibri"/>
                        <a:ea typeface="Times New Roman"/>
                        <a:cs typeface="Times New Roman"/>
                      </a:endParaRPr>
                    </a:p>
                  </a:txBody>
                  <a:tcPr marL="45681" marR="45681" marT="0" marB="0" anchor="ctr"/>
                </a:tc>
                <a:tc>
                  <a:txBody>
                    <a:bodyPr/>
                    <a:lstStyle/>
                    <a:p>
                      <a:pPr algn="ctr">
                        <a:lnSpc>
                          <a:spcPct val="115000"/>
                        </a:lnSpc>
                        <a:spcAft>
                          <a:spcPts val="0"/>
                        </a:spcAft>
                      </a:pPr>
                      <a:r>
                        <a:rPr lang="en-US" sz="1600">
                          <a:effectLst/>
                          <a:sym typeface="Wingdings"/>
                        </a:rPr>
                        <a:t></a:t>
                      </a:r>
                      <a:endParaRPr lang="en-IN" sz="1600">
                        <a:effectLst/>
                        <a:latin typeface="Calibri"/>
                        <a:ea typeface="Times New Roman"/>
                        <a:cs typeface="Times New Roman"/>
                      </a:endParaRPr>
                    </a:p>
                  </a:txBody>
                  <a:tcPr marL="45681" marR="45681" marT="0" marB="0" anchor="ctr"/>
                </a:tc>
                <a:tc>
                  <a:txBody>
                    <a:bodyPr/>
                    <a:lstStyle/>
                    <a:p>
                      <a:pPr algn="ctr">
                        <a:lnSpc>
                          <a:spcPct val="115000"/>
                        </a:lnSpc>
                        <a:spcAft>
                          <a:spcPts val="0"/>
                        </a:spcAft>
                      </a:pPr>
                      <a:r>
                        <a:rPr lang="en-US" sz="1600">
                          <a:effectLst/>
                        </a:rPr>
                        <a:t> </a:t>
                      </a:r>
                      <a:endParaRPr lang="en-IN" sz="1600">
                        <a:effectLst/>
                        <a:latin typeface="Calibri"/>
                        <a:ea typeface="Times New Roman"/>
                        <a:cs typeface="Times New Roman"/>
                      </a:endParaRPr>
                    </a:p>
                  </a:txBody>
                  <a:tcPr marL="45681" marR="45681" marT="0" marB="0" anchor="ctr"/>
                </a:tc>
                <a:tc>
                  <a:txBody>
                    <a:bodyPr/>
                    <a:lstStyle/>
                    <a:p>
                      <a:pPr algn="l">
                        <a:lnSpc>
                          <a:spcPct val="115000"/>
                        </a:lnSpc>
                        <a:spcAft>
                          <a:spcPts val="0"/>
                        </a:spcAft>
                      </a:pPr>
                      <a:r>
                        <a:rPr lang="en-US" sz="1600">
                          <a:effectLst/>
                        </a:rPr>
                        <a:t>52.7%.</a:t>
                      </a:r>
                      <a:endParaRPr lang="en-IN" sz="1600">
                        <a:effectLst/>
                        <a:latin typeface="Calibri"/>
                        <a:ea typeface="Times New Roman"/>
                        <a:cs typeface="Times New Roman"/>
                      </a:endParaRPr>
                    </a:p>
                  </a:txBody>
                  <a:tcPr marL="45681" marR="45681" marT="0" marB="0" anchor="ctr"/>
                </a:tc>
              </a:tr>
              <a:tr h="620582">
                <a:tc>
                  <a:txBody>
                    <a:bodyPr/>
                    <a:lstStyle/>
                    <a:p>
                      <a:pPr algn="l">
                        <a:lnSpc>
                          <a:spcPct val="115000"/>
                        </a:lnSpc>
                        <a:spcAft>
                          <a:spcPts val="0"/>
                        </a:spcAft>
                      </a:pPr>
                      <a:r>
                        <a:rPr lang="en-US" sz="1600">
                          <a:effectLst/>
                        </a:rPr>
                        <a:t>2.4</a:t>
                      </a:r>
                      <a:endParaRPr lang="en-IN" sz="1600">
                        <a:effectLst/>
                        <a:latin typeface="Calibri"/>
                        <a:ea typeface="Times New Roman"/>
                        <a:cs typeface="Times New Roman"/>
                      </a:endParaRPr>
                    </a:p>
                  </a:txBody>
                  <a:tcPr marL="45681" marR="45681" marT="0" marB="0" anchor="ctr"/>
                </a:tc>
                <a:tc>
                  <a:txBody>
                    <a:bodyPr/>
                    <a:lstStyle/>
                    <a:p>
                      <a:pPr algn="l">
                        <a:lnSpc>
                          <a:spcPct val="115000"/>
                        </a:lnSpc>
                        <a:spcAft>
                          <a:spcPts val="0"/>
                        </a:spcAft>
                      </a:pPr>
                      <a:r>
                        <a:rPr lang="en-US" sz="1600">
                          <a:effectLst/>
                        </a:rPr>
                        <a:t>Drainage ( coverage &amp; water logging incidences)</a:t>
                      </a:r>
                      <a:endParaRPr lang="en-IN" sz="1600">
                        <a:effectLst/>
                        <a:latin typeface="Calibri"/>
                        <a:ea typeface="Times New Roman"/>
                        <a:cs typeface="Times New Roman"/>
                      </a:endParaRPr>
                    </a:p>
                  </a:txBody>
                  <a:tcPr marL="45681" marR="45681" marT="0" marB="0" anchor="ctr"/>
                </a:tc>
                <a:tc>
                  <a:txBody>
                    <a:bodyPr/>
                    <a:lstStyle/>
                    <a:p>
                      <a:pPr algn="ctr">
                        <a:lnSpc>
                          <a:spcPct val="115000"/>
                        </a:lnSpc>
                        <a:spcAft>
                          <a:spcPts val="0"/>
                        </a:spcAft>
                      </a:pPr>
                      <a:r>
                        <a:rPr lang="en-US" sz="1600">
                          <a:effectLst/>
                        </a:rPr>
                        <a:t> </a:t>
                      </a:r>
                      <a:endParaRPr lang="en-IN" sz="1600">
                        <a:effectLst/>
                        <a:latin typeface="Calibri"/>
                        <a:ea typeface="Times New Roman"/>
                        <a:cs typeface="Times New Roman"/>
                      </a:endParaRPr>
                    </a:p>
                  </a:txBody>
                  <a:tcPr marL="45681" marR="45681" marT="0" marB="0" anchor="ctr"/>
                </a:tc>
                <a:tc>
                  <a:txBody>
                    <a:bodyPr/>
                    <a:lstStyle/>
                    <a:p>
                      <a:pPr algn="ctr">
                        <a:lnSpc>
                          <a:spcPct val="115000"/>
                        </a:lnSpc>
                        <a:spcAft>
                          <a:spcPts val="0"/>
                        </a:spcAft>
                      </a:pPr>
                      <a:r>
                        <a:rPr lang="en-US" sz="1600">
                          <a:effectLst/>
                          <a:sym typeface="Wingdings"/>
                        </a:rPr>
                        <a:t></a:t>
                      </a:r>
                      <a:endParaRPr lang="en-IN" sz="1600">
                        <a:effectLst/>
                        <a:latin typeface="Calibri"/>
                        <a:ea typeface="Times New Roman"/>
                        <a:cs typeface="Times New Roman"/>
                      </a:endParaRPr>
                    </a:p>
                  </a:txBody>
                  <a:tcPr marL="45681" marR="45681" marT="0" marB="0" anchor="ctr"/>
                </a:tc>
                <a:tc>
                  <a:txBody>
                    <a:bodyPr/>
                    <a:lstStyle/>
                    <a:p>
                      <a:pPr algn="ctr">
                        <a:lnSpc>
                          <a:spcPct val="115000"/>
                        </a:lnSpc>
                        <a:spcAft>
                          <a:spcPts val="0"/>
                        </a:spcAft>
                      </a:pPr>
                      <a:r>
                        <a:rPr lang="en-US" sz="1600">
                          <a:effectLst/>
                        </a:rPr>
                        <a:t> </a:t>
                      </a:r>
                      <a:endParaRPr lang="en-IN" sz="1600">
                        <a:effectLst/>
                        <a:latin typeface="Calibri"/>
                        <a:ea typeface="Times New Roman"/>
                        <a:cs typeface="Times New Roman"/>
                      </a:endParaRPr>
                    </a:p>
                  </a:txBody>
                  <a:tcPr marL="45681" marR="45681" marT="0" marB="0" anchor="ctr"/>
                </a:tc>
                <a:tc>
                  <a:txBody>
                    <a:bodyPr/>
                    <a:lstStyle/>
                    <a:p>
                      <a:pPr algn="l">
                        <a:lnSpc>
                          <a:spcPct val="115000"/>
                        </a:lnSpc>
                        <a:spcAft>
                          <a:spcPts val="0"/>
                        </a:spcAft>
                      </a:pPr>
                      <a:r>
                        <a:rPr lang="en-US" sz="1600">
                          <a:effectLst/>
                        </a:rPr>
                        <a:t>road drainage network is only</a:t>
                      </a:r>
                      <a:endParaRPr lang="en-IN" sz="1600">
                        <a:effectLst/>
                      </a:endParaRPr>
                    </a:p>
                    <a:p>
                      <a:pPr algn="l">
                        <a:lnSpc>
                          <a:spcPct val="115000"/>
                        </a:lnSpc>
                        <a:spcAft>
                          <a:spcPts val="0"/>
                        </a:spcAft>
                      </a:pPr>
                      <a:r>
                        <a:rPr lang="en-US" sz="1600">
                          <a:effectLst/>
                        </a:rPr>
                        <a:t>52 percent.</a:t>
                      </a:r>
                      <a:endParaRPr lang="en-IN" sz="1600">
                        <a:effectLst/>
                        <a:latin typeface="Calibri"/>
                        <a:ea typeface="Times New Roman"/>
                        <a:cs typeface="Times New Roman"/>
                      </a:endParaRPr>
                    </a:p>
                  </a:txBody>
                  <a:tcPr marL="45681" marR="45681" marT="0" marB="0" anchor="ctr"/>
                </a:tc>
              </a:tr>
              <a:tr h="1579687">
                <a:tc gridSpan="6">
                  <a:txBody>
                    <a:bodyPr/>
                    <a:lstStyle/>
                    <a:p>
                      <a:pPr algn="l">
                        <a:lnSpc>
                          <a:spcPct val="115000"/>
                        </a:lnSpc>
                        <a:spcAft>
                          <a:spcPts val="0"/>
                        </a:spcAft>
                      </a:pPr>
                      <a:r>
                        <a:rPr lang="en-US" sz="1600" dirty="0">
                          <a:effectLst/>
                        </a:rPr>
                        <a:t>Data Source: Infrastructure condition assessment is made by comparing SLB data for the cities to the present status of the infrastructure in the city. Data for the other variable is collected from the municipal corporation and city development plan. Other sources are city disaster management authority and city department of urban development.</a:t>
                      </a:r>
                      <a:endParaRPr lang="en-IN" sz="1600" dirty="0">
                        <a:effectLst/>
                      </a:endParaRPr>
                    </a:p>
                    <a:p>
                      <a:pPr algn="just">
                        <a:lnSpc>
                          <a:spcPct val="115000"/>
                        </a:lnSpc>
                        <a:spcAft>
                          <a:spcPts val="0"/>
                        </a:spcAft>
                      </a:pPr>
                      <a:r>
                        <a:rPr lang="en-US" sz="1600" dirty="0">
                          <a:effectLst/>
                        </a:rPr>
                        <a:t>Low: </a:t>
                      </a:r>
                      <a:r>
                        <a:rPr lang="en-US" sz="1600" dirty="0" smtClean="0">
                          <a:effectLst/>
                        </a:rPr>
                        <a:t>Least vulnerable</a:t>
                      </a:r>
                      <a:r>
                        <a:rPr lang="en-US" sz="1600" dirty="0">
                          <a:effectLst/>
                        </a:rPr>
                        <a:t>, Medium: vulnerable, High: Most vulnerable</a:t>
                      </a:r>
                      <a:endParaRPr lang="en-IN" sz="1600" dirty="0">
                        <a:effectLst/>
                        <a:latin typeface="Calibri"/>
                        <a:ea typeface="Times New Roman"/>
                        <a:cs typeface="Times New Roman"/>
                      </a:endParaRPr>
                    </a:p>
                  </a:txBody>
                  <a:tcPr marL="45681" marR="45681" marT="0" marB="0"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bl>
          </a:graphicData>
        </a:graphic>
      </p:graphicFrame>
      <p:sp>
        <p:nvSpPr>
          <p:cNvPr id="7" name="Title 6"/>
          <p:cNvSpPr>
            <a:spLocks noGrp="1"/>
          </p:cNvSpPr>
          <p:nvPr>
            <p:ph type="title"/>
          </p:nvPr>
        </p:nvSpPr>
        <p:spPr>
          <a:xfrm>
            <a:off x="457200" y="131786"/>
            <a:ext cx="8229600" cy="654008"/>
          </a:xfrm>
        </p:spPr>
        <p:txBody>
          <a:bodyPr>
            <a:normAutofit/>
          </a:bodyPr>
          <a:lstStyle/>
          <a:p>
            <a:r>
              <a:rPr lang="en-US" dirty="0" smtClean="0">
                <a:latin typeface="Andalus" pitchFamily="18" charset="-78"/>
                <a:cs typeface="Andalus" pitchFamily="18" charset="-78"/>
              </a:rPr>
              <a:t>Vulnerability Assessment Matrix for Pune</a:t>
            </a:r>
            <a:endParaRPr lang="en-IN" dirty="0"/>
          </a:p>
        </p:txBody>
      </p:sp>
    </p:spTree>
    <p:extLst>
      <p:ext uri="{BB962C8B-B14F-4D97-AF65-F5344CB8AC3E}">
        <p14:creationId xmlns:p14="http://schemas.microsoft.com/office/powerpoint/2010/main" val="41598736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normAutofit fontScale="90000"/>
          </a:bodyPr>
          <a:lstStyle/>
          <a:p>
            <a:endParaRPr lang="en-IN"/>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51298098"/>
              </p:ext>
            </p:extLst>
          </p:nvPr>
        </p:nvGraphicFramePr>
        <p:xfrm>
          <a:off x="-32" y="285728"/>
          <a:ext cx="9051747" cy="6452938"/>
        </p:xfrm>
        <a:graphic>
          <a:graphicData uri="http://schemas.openxmlformats.org/drawingml/2006/table">
            <a:tbl>
              <a:tblPr firstRow="1" firstCol="1" bandRow="1">
                <a:tableStyleId>{5C22544A-7EE6-4342-B048-85BDC9FD1C3A}</a:tableStyleId>
              </a:tblPr>
              <a:tblGrid>
                <a:gridCol w="731380"/>
                <a:gridCol w="3352767"/>
                <a:gridCol w="606467"/>
                <a:gridCol w="955866"/>
                <a:gridCol w="644485"/>
                <a:gridCol w="2760782"/>
              </a:tblGrid>
              <a:tr h="334039">
                <a:tc>
                  <a:txBody>
                    <a:bodyPr/>
                    <a:lstStyle/>
                    <a:p>
                      <a:pPr algn="l">
                        <a:lnSpc>
                          <a:spcPct val="115000"/>
                        </a:lnSpc>
                        <a:spcAft>
                          <a:spcPts val="0"/>
                        </a:spcAft>
                      </a:pPr>
                      <a:r>
                        <a:rPr lang="en-US" sz="1600" dirty="0">
                          <a:solidFill>
                            <a:schemeClr val="tx1"/>
                          </a:solidFill>
                          <a:effectLst/>
                        </a:rPr>
                        <a:t>3</a:t>
                      </a:r>
                      <a:endParaRPr lang="en-IN" sz="1600" dirty="0">
                        <a:solidFill>
                          <a:schemeClr val="tx1"/>
                        </a:solidFill>
                        <a:effectLst/>
                        <a:latin typeface="Calibri"/>
                        <a:ea typeface="Times New Roman"/>
                        <a:cs typeface="Times New Roman"/>
                      </a:endParaRPr>
                    </a:p>
                  </a:txBody>
                  <a:tcPr marL="45681" marR="45681" marT="0" marB="0" anchor="ctr">
                    <a:solidFill>
                      <a:schemeClr val="accent3">
                        <a:lumMod val="60000"/>
                        <a:lumOff val="40000"/>
                      </a:schemeClr>
                    </a:solidFill>
                  </a:tcPr>
                </a:tc>
                <a:tc gridSpan="5">
                  <a:txBody>
                    <a:bodyPr/>
                    <a:lstStyle/>
                    <a:p>
                      <a:pPr algn="l">
                        <a:lnSpc>
                          <a:spcPct val="115000"/>
                        </a:lnSpc>
                        <a:spcAft>
                          <a:spcPts val="0"/>
                        </a:spcAft>
                      </a:pPr>
                      <a:r>
                        <a:rPr lang="en-US" sz="1600" dirty="0">
                          <a:solidFill>
                            <a:schemeClr val="tx1"/>
                          </a:solidFill>
                          <a:effectLst/>
                        </a:rPr>
                        <a:t>Governance and Institutional Framework</a:t>
                      </a:r>
                      <a:endParaRPr lang="en-IN" sz="1600" dirty="0">
                        <a:solidFill>
                          <a:schemeClr val="tx1"/>
                        </a:solidFill>
                        <a:effectLst/>
                        <a:latin typeface="Calibri"/>
                        <a:ea typeface="Times New Roman"/>
                        <a:cs typeface="Times New Roman"/>
                      </a:endParaRPr>
                    </a:p>
                  </a:txBody>
                  <a:tcPr marL="45681" marR="45681" marT="0" marB="0" anchor="ctr">
                    <a:solidFill>
                      <a:schemeClr val="accent3">
                        <a:lumMod val="60000"/>
                        <a:lumOff val="40000"/>
                      </a:schemeClr>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688976">
                <a:tc>
                  <a:txBody>
                    <a:bodyPr/>
                    <a:lstStyle/>
                    <a:p>
                      <a:pPr algn="l">
                        <a:lnSpc>
                          <a:spcPct val="115000"/>
                        </a:lnSpc>
                        <a:spcAft>
                          <a:spcPts val="0"/>
                        </a:spcAft>
                      </a:pPr>
                      <a:r>
                        <a:rPr lang="en-US" sz="1600">
                          <a:effectLst/>
                        </a:rPr>
                        <a:t>3.1</a:t>
                      </a:r>
                      <a:endParaRPr lang="en-IN" sz="1600">
                        <a:effectLst/>
                        <a:latin typeface="Calibri"/>
                        <a:ea typeface="Times New Roman"/>
                        <a:cs typeface="Times New Roman"/>
                      </a:endParaRPr>
                    </a:p>
                  </a:txBody>
                  <a:tcPr marL="45681" marR="45681" marT="0" marB="0" anchor="ctr"/>
                </a:tc>
                <a:tc>
                  <a:txBody>
                    <a:bodyPr/>
                    <a:lstStyle/>
                    <a:p>
                      <a:pPr algn="l">
                        <a:lnSpc>
                          <a:spcPct val="115000"/>
                        </a:lnSpc>
                        <a:spcAft>
                          <a:spcPts val="0"/>
                        </a:spcAft>
                      </a:pPr>
                      <a:r>
                        <a:rPr lang="en-US" sz="1600" dirty="0">
                          <a:effectLst/>
                        </a:rPr>
                        <a:t>Disaster response system</a:t>
                      </a:r>
                      <a:endParaRPr lang="en-IN" sz="1600" dirty="0">
                        <a:effectLst/>
                        <a:latin typeface="Calibri"/>
                        <a:ea typeface="Times New Roman"/>
                        <a:cs typeface="Times New Roman"/>
                      </a:endParaRPr>
                    </a:p>
                  </a:txBody>
                  <a:tcPr marL="45681" marR="45681" marT="0" marB="0" anchor="ctr"/>
                </a:tc>
                <a:tc>
                  <a:txBody>
                    <a:bodyPr/>
                    <a:lstStyle/>
                    <a:p>
                      <a:pPr algn="ctr">
                        <a:lnSpc>
                          <a:spcPct val="115000"/>
                        </a:lnSpc>
                        <a:spcAft>
                          <a:spcPts val="0"/>
                        </a:spcAft>
                      </a:pPr>
                      <a:r>
                        <a:rPr lang="en-US" sz="1600">
                          <a:effectLst/>
                          <a:sym typeface="Wingdings"/>
                        </a:rPr>
                        <a:t></a:t>
                      </a:r>
                      <a:endParaRPr lang="en-IN" sz="1600">
                        <a:effectLst/>
                        <a:latin typeface="Calibri"/>
                        <a:ea typeface="Times New Roman"/>
                        <a:cs typeface="Times New Roman"/>
                      </a:endParaRPr>
                    </a:p>
                  </a:txBody>
                  <a:tcPr marL="45681" marR="45681" marT="0" marB="0" anchor="ctr"/>
                </a:tc>
                <a:tc>
                  <a:txBody>
                    <a:bodyPr/>
                    <a:lstStyle/>
                    <a:p>
                      <a:pPr algn="ctr">
                        <a:lnSpc>
                          <a:spcPct val="115000"/>
                        </a:lnSpc>
                        <a:spcAft>
                          <a:spcPts val="0"/>
                        </a:spcAft>
                      </a:pPr>
                      <a:r>
                        <a:rPr lang="en-US" sz="1600">
                          <a:effectLst/>
                        </a:rPr>
                        <a:t> </a:t>
                      </a:r>
                      <a:endParaRPr lang="en-IN" sz="1600">
                        <a:effectLst/>
                        <a:latin typeface="Calibri"/>
                        <a:ea typeface="Times New Roman"/>
                        <a:cs typeface="Times New Roman"/>
                      </a:endParaRPr>
                    </a:p>
                  </a:txBody>
                  <a:tcPr marL="45681" marR="45681" marT="0" marB="0" anchor="ctr"/>
                </a:tc>
                <a:tc>
                  <a:txBody>
                    <a:bodyPr/>
                    <a:lstStyle/>
                    <a:p>
                      <a:pPr algn="ctr">
                        <a:lnSpc>
                          <a:spcPct val="115000"/>
                        </a:lnSpc>
                        <a:spcAft>
                          <a:spcPts val="0"/>
                        </a:spcAft>
                      </a:pPr>
                      <a:r>
                        <a:rPr lang="en-US" sz="1600">
                          <a:effectLst/>
                        </a:rPr>
                        <a:t> </a:t>
                      </a:r>
                      <a:endParaRPr lang="en-IN" sz="1600">
                        <a:effectLst/>
                        <a:latin typeface="Calibri"/>
                        <a:ea typeface="Times New Roman"/>
                        <a:cs typeface="Times New Roman"/>
                      </a:endParaRPr>
                    </a:p>
                  </a:txBody>
                  <a:tcPr marL="45681" marR="45681" marT="0" marB="0" anchor="ctr"/>
                </a:tc>
                <a:tc>
                  <a:txBody>
                    <a:bodyPr/>
                    <a:lstStyle/>
                    <a:p>
                      <a:pPr algn="l">
                        <a:lnSpc>
                          <a:spcPct val="115000"/>
                        </a:lnSpc>
                        <a:spcAft>
                          <a:spcPts val="0"/>
                        </a:spcAft>
                      </a:pPr>
                      <a:r>
                        <a:rPr lang="en-US" sz="1600">
                          <a:effectLst/>
                        </a:rPr>
                        <a:t>Fully functioning emergency operation centre present </a:t>
                      </a:r>
                      <a:endParaRPr lang="en-IN" sz="1600">
                        <a:effectLst/>
                        <a:latin typeface="Calibri"/>
                        <a:ea typeface="Times New Roman"/>
                        <a:cs typeface="Times New Roman"/>
                      </a:endParaRPr>
                    </a:p>
                  </a:txBody>
                  <a:tcPr marL="45681" marR="45681" marT="0" marB="0" anchor="ctr"/>
                </a:tc>
              </a:tr>
              <a:tr h="688976">
                <a:tc>
                  <a:txBody>
                    <a:bodyPr/>
                    <a:lstStyle/>
                    <a:p>
                      <a:pPr algn="l">
                        <a:lnSpc>
                          <a:spcPct val="115000"/>
                        </a:lnSpc>
                        <a:spcAft>
                          <a:spcPts val="0"/>
                        </a:spcAft>
                      </a:pPr>
                      <a:r>
                        <a:rPr lang="en-US" sz="1600">
                          <a:effectLst/>
                        </a:rPr>
                        <a:t>3.2</a:t>
                      </a:r>
                      <a:endParaRPr lang="en-IN" sz="1600">
                        <a:effectLst/>
                        <a:latin typeface="Calibri"/>
                        <a:ea typeface="Times New Roman"/>
                        <a:cs typeface="Times New Roman"/>
                      </a:endParaRPr>
                    </a:p>
                  </a:txBody>
                  <a:tcPr marL="45681" marR="45681" marT="0" marB="0" anchor="ctr"/>
                </a:tc>
                <a:tc>
                  <a:txBody>
                    <a:bodyPr/>
                    <a:lstStyle/>
                    <a:p>
                      <a:pPr algn="l">
                        <a:lnSpc>
                          <a:spcPct val="115000"/>
                        </a:lnSpc>
                        <a:spcAft>
                          <a:spcPts val="0"/>
                        </a:spcAft>
                      </a:pPr>
                      <a:r>
                        <a:rPr lang="en-US" sz="1600" dirty="0">
                          <a:effectLst/>
                        </a:rPr>
                        <a:t>City Disaster Management department</a:t>
                      </a:r>
                      <a:endParaRPr lang="en-IN" sz="1600" dirty="0">
                        <a:effectLst/>
                        <a:latin typeface="Calibri"/>
                        <a:ea typeface="Times New Roman"/>
                        <a:cs typeface="Times New Roman"/>
                      </a:endParaRPr>
                    </a:p>
                  </a:txBody>
                  <a:tcPr marL="45681" marR="45681" marT="0" marB="0" anchor="ctr"/>
                </a:tc>
                <a:tc>
                  <a:txBody>
                    <a:bodyPr/>
                    <a:lstStyle/>
                    <a:p>
                      <a:pPr algn="ctr">
                        <a:lnSpc>
                          <a:spcPct val="115000"/>
                        </a:lnSpc>
                        <a:spcAft>
                          <a:spcPts val="0"/>
                        </a:spcAft>
                      </a:pPr>
                      <a:r>
                        <a:rPr lang="en-US" sz="1600">
                          <a:effectLst/>
                          <a:sym typeface="Wingdings"/>
                        </a:rPr>
                        <a:t></a:t>
                      </a:r>
                      <a:endParaRPr lang="en-IN" sz="1600">
                        <a:effectLst/>
                        <a:latin typeface="Calibri"/>
                        <a:ea typeface="Times New Roman"/>
                        <a:cs typeface="Times New Roman"/>
                      </a:endParaRPr>
                    </a:p>
                  </a:txBody>
                  <a:tcPr marL="45681" marR="45681" marT="0" marB="0" anchor="ctr"/>
                </a:tc>
                <a:tc>
                  <a:txBody>
                    <a:bodyPr/>
                    <a:lstStyle/>
                    <a:p>
                      <a:pPr algn="ctr">
                        <a:lnSpc>
                          <a:spcPct val="115000"/>
                        </a:lnSpc>
                        <a:spcAft>
                          <a:spcPts val="0"/>
                        </a:spcAft>
                      </a:pPr>
                      <a:r>
                        <a:rPr lang="en-US" sz="1600">
                          <a:effectLst/>
                        </a:rPr>
                        <a:t> </a:t>
                      </a:r>
                      <a:endParaRPr lang="en-IN" sz="1600">
                        <a:effectLst/>
                        <a:latin typeface="Calibri"/>
                        <a:ea typeface="Times New Roman"/>
                        <a:cs typeface="Times New Roman"/>
                      </a:endParaRPr>
                    </a:p>
                  </a:txBody>
                  <a:tcPr marL="45681" marR="45681" marT="0" marB="0" anchor="ctr"/>
                </a:tc>
                <a:tc>
                  <a:txBody>
                    <a:bodyPr/>
                    <a:lstStyle/>
                    <a:p>
                      <a:pPr algn="ctr">
                        <a:lnSpc>
                          <a:spcPct val="115000"/>
                        </a:lnSpc>
                        <a:spcAft>
                          <a:spcPts val="0"/>
                        </a:spcAft>
                      </a:pPr>
                      <a:r>
                        <a:rPr lang="en-US" sz="1600">
                          <a:effectLst/>
                        </a:rPr>
                        <a:t> </a:t>
                      </a:r>
                      <a:endParaRPr lang="en-IN" sz="1600">
                        <a:effectLst/>
                        <a:latin typeface="Calibri"/>
                        <a:ea typeface="Times New Roman"/>
                        <a:cs typeface="Times New Roman"/>
                      </a:endParaRPr>
                    </a:p>
                  </a:txBody>
                  <a:tcPr marL="45681" marR="45681" marT="0" marB="0" anchor="ctr"/>
                </a:tc>
                <a:tc>
                  <a:txBody>
                    <a:bodyPr/>
                    <a:lstStyle/>
                    <a:p>
                      <a:pPr algn="l">
                        <a:lnSpc>
                          <a:spcPct val="115000"/>
                        </a:lnSpc>
                        <a:spcAft>
                          <a:spcPts val="0"/>
                        </a:spcAft>
                      </a:pPr>
                      <a:r>
                        <a:rPr lang="en-US" sz="1600">
                          <a:effectLst/>
                        </a:rPr>
                        <a:t>Structure in place with assigned responsibilities</a:t>
                      </a:r>
                      <a:endParaRPr lang="en-IN" sz="1600">
                        <a:effectLst/>
                        <a:latin typeface="Calibri"/>
                        <a:ea typeface="Times New Roman"/>
                        <a:cs typeface="Times New Roman"/>
                      </a:endParaRPr>
                    </a:p>
                  </a:txBody>
                  <a:tcPr marL="45681" marR="45681" marT="0" marB="0" anchor="ctr"/>
                </a:tc>
              </a:tr>
              <a:tr h="688976">
                <a:tc>
                  <a:txBody>
                    <a:bodyPr/>
                    <a:lstStyle/>
                    <a:p>
                      <a:pPr algn="l">
                        <a:lnSpc>
                          <a:spcPct val="115000"/>
                        </a:lnSpc>
                        <a:spcAft>
                          <a:spcPts val="0"/>
                        </a:spcAft>
                      </a:pPr>
                      <a:r>
                        <a:rPr lang="en-US" sz="1600">
                          <a:effectLst/>
                        </a:rPr>
                        <a:t>3.3</a:t>
                      </a:r>
                      <a:endParaRPr lang="en-IN" sz="1600">
                        <a:effectLst/>
                        <a:latin typeface="Calibri"/>
                        <a:ea typeface="Times New Roman"/>
                        <a:cs typeface="Times New Roman"/>
                      </a:endParaRPr>
                    </a:p>
                  </a:txBody>
                  <a:tcPr marL="45681" marR="45681" marT="0" marB="0" anchor="ctr"/>
                </a:tc>
                <a:tc>
                  <a:txBody>
                    <a:bodyPr/>
                    <a:lstStyle/>
                    <a:p>
                      <a:pPr algn="l">
                        <a:lnSpc>
                          <a:spcPct val="115000"/>
                        </a:lnSpc>
                        <a:spcAft>
                          <a:spcPts val="0"/>
                        </a:spcAft>
                      </a:pPr>
                      <a:r>
                        <a:rPr lang="en-US" sz="1600" dirty="0">
                          <a:effectLst/>
                        </a:rPr>
                        <a:t>Dedicated persons to handle and update DRR data</a:t>
                      </a:r>
                      <a:endParaRPr lang="en-IN" sz="1600" dirty="0">
                        <a:effectLst/>
                        <a:latin typeface="Calibri"/>
                        <a:ea typeface="Times New Roman"/>
                        <a:cs typeface="Times New Roman"/>
                      </a:endParaRPr>
                    </a:p>
                  </a:txBody>
                  <a:tcPr marL="45681" marR="45681" marT="0" marB="0" anchor="ctr"/>
                </a:tc>
                <a:tc>
                  <a:txBody>
                    <a:bodyPr/>
                    <a:lstStyle/>
                    <a:p>
                      <a:pPr algn="ctr">
                        <a:lnSpc>
                          <a:spcPct val="115000"/>
                        </a:lnSpc>
                        <a:spcAft>
                          <a:spcPts val="0"/>
                        </a:spcAft>
                      </a:pPr>
                      <a:r>
                        <a:rPr lang="en-US" sz="1600">
                          <a:effectLst/>
                        </a:rPr>
                        <a:t> </a:t>
                      </a:r>
                      <a:endParaRPr lang="en-IN" sz="1600">
                        <a:effectLst/>
                        <a:latin typeface="Calibri"/>
                        <a:ea typeface="Times New Roman"/>
                        <a:cs typeface="Times New Roman"/>
                      </a:endParaRPr>
                    </a:p>
                  </a:txBody>
                  <a:tcPr marL="45681" marR="45681" marT="0" marB="0" anchor="ctr"/>
                </a:tc>
                <a:tc>
                  <a:txBody>
                    <a:bodyPr/>
                    <a:lstStyle/>
                    <a:p>
                      <a:pPr algn="ctr">
                        <a:lnSpc>
                          <a:spcPct val="115000"/>
                        </a:lnSpc>
                        <a:spcAft>
                          <a:spcPts val="0"/>
                        </a:spcAft>
                      </a:pPr>
                      <a:r>
                        <a:rPr lang="en-US" sz="1600">
                          <a:effectLst/>
                          <a:sym typeface="Wingdings"/>
                        </a:rPr>
                        <a:t></a:t>
                      </a:r>
                      <a:endParaRPr lang="en-IN" sz="1600">
                        <a:effectLst/>
                        <a:latin typeface="Calibri"/>
                        <a:ea typeface="Times New Roman"/>
                        <a:cs typeface="Times New Roman"/>
                      </a:endParaRPr>
                    </a:p>
                  </a:txBody>
                  <a:tcPr marL="45681" marR="45681" marT="0" marB="0" anchor="ctr"/>
                </a:tc>
                <a:tc>
                  <a:txBody>
                    <a:bodyPr/>
                    <a:lstStyle/>
                    <a:p>
                      <a:pPr algn="ctr">
                        <a:lnSpc>
                          <a:spcPct val="115000"/>
                        </a:lnSpc>
                        <a:spcAft>
                          <a:spcPts val="0"/>
                        </a:spcAft>
                      </a:pPr>
                      <a:r>
                        <a:rPr lang="en-US" sz="1600">
                          <a:effectLst/>
                        </a:rPr>
                        <a:t> </a:t>
                      </a:r>
                      <a:endParaRPr lang="en-IN" sz="1600">
                        <a:effectLst/>
                        <a:latin typeface="Calibri"/>
                        <a:ea typeface="Times New Roman"/>
                        <a:cs typeface="Times New Roman"/>
                      </a:endParaRPr>
                    </a:p>
                  </a:txBody>
                  <a:tcPr marL="45681" marR="45681" marT="0" marB="0" anchor="ctr"/>
                </a:tc>
                <a:tc>
                  <a:txBody>
                    <a:bodyPr/>
                    <a:lstStyle/>
                    <a:p>
                      <a:pPr algn="l">
                        <a:lnSpc>
                          <a:spcPct val="115000"/>
                        </a:lnSpc>
                        <a:spcAft>
                          <a:spcPts val="0"/>
                        </a:spcAft>
                      </a:pPr>
                      <a:r>
                        <a:rPr lang="en-US" sz="1600">
                          <a:effectLst/>
                        </a:rPr>
                        <a:t>Done but not regular</a:t>
                      </a:r>
                      <a:endParaRPr lang="en-IN" sz="1600">
                        <a:effectLst/>
                        <a:latin typeface="Calibri"/>
                        <a:ea typeface="Times New Roman"/>
                        <a:cs typeface="Times New Roman"/>
                      </a:endParaRPr>
                    </a:p>
                  </a:txBody>
                  <a:tcPr marL="45681" marR="45681" marT="0" marB="0" anchor="ctr"/>
                </a:tc>
              </a:tr>
              <a:tr h="334039">
                <a:tc>
                  <a:txBody>
                    <a:bodyPr/>
                    <a:lstStyle/>
                    <a:p>
                      <a:pPr algn="l">
                        <a:lnSpc>
                          <a:spcPct val="115000"/>
                        </a:lnSpc>
                        <a:spcAft>
                          <a:spcPts val="0"/>
                        </a:spcAft>
                      </a:pPr>
                      <a:r>
                        <a:rPr lang="en-US" sz="1600">
                          <a:effectLst/>
                        </a:rPr>
                        <a:t>3.4</a:t>
                      </a:r>
                      <a:endParaRPr lang="en-IN" sz="1600">
                        <a:effectLst/>
                        <a:latin typeface="Calibri"/>
                        <a:ea typeface="Times New Roman"/>
                        <a:cs typeface="Times New Roman"/>
                      </a:endParaRPr>
                    </a:p>
                  </a:txBody>
                  <a:tcPr marL="45681" marR="45681" marT="0" marB="0" anchor="ctr"/>
                </a:tc>
                <a:tc>
                  <a:txBody>
                    <a:bodyPr/>
                    <a:lstStyle/>
                    <a:p>
                      <a:pPr algn="l">
                        <a:lnSpc>
                          <a:spcPct val="115000"/>
                        </a:lnSpc>
                        <a:spcAft>
                          <a:spcPts val="0"/>
                        </a:spcAft>
                      </a:pPr>
                      <a:r>
                        <a:rPr lang="en-US" sz="1600" dirty="0">
                          <a:effectLst/>
                        </a:rPr>
                        <a:t>DRR in urban planning</a:t>
                      </a:r>
                      <a:endParaRPr lang="en-IN" sz="1600" dirty="0">
                        <a:effectLst/>
                        <a:latin typeface="Calibri"/>
                        <a:ea typeface="Times New Roman"/>
                        <a:cs typeface="Times New Roman"/>
                      </a:endParaRPr>
                    </a:p>
                  </a:txBody>
                  <a:tcPr marL="45681" marR="45681" marT="0" marB="0" anchor="ctr"/>
                </a:tc>
                <a:tc>
                  <a:txBody>
                    <a:bodyPr/>
                    <a:lstStyle/>
                    <a:p>
                      <a:pPr algn="ctr">
                        <a:lnSpc>
                          <a:spcPct val="115000"/>
                        </a:lnSpc>
                        <a:spcAft>
                          <a:spcPts val="0"/>
                        </a:spcAft>
                      </a:pPr>
                      <a:r>
                        <a:rPr lang="en-US" sz="1600" dirty="0">
                          <a:effectLst/>
                        </a:rPr>
                        <a:t> </a:t>
                      </a:r>
                      <a:endParaRPr lang="en-IN" sz="1600" dirty="0">
                        <a:effectLst/>
                        <a:latin typeface="Calibri"/>
                        <a:ea typeface="Times New Roman"/>
                        <a:cs typeface="Times New Roman"/>
                      </a:endParaRPr>
                    </a:p>
                  </a:txBody>
                  <a:tcPr marL="45681" marR="45681" marT="0" marB="0" anchor="ctr"/>
                </a:tc>
                <a:tc>
                  <a:txBody>
                    <a:bodyPr/>
                    <a:lstStyle/>
                    <a:p>
                      <a:pPr algn="ctr">
                        <a:lnSpc>
                          <a:spcPct val="115000"/>
                        </a:lnSpc>
                        <a:spcAft>
                          <a:spcPts val="0"/>
                        </a:spcAft>
                      </a:pPr>
                      <a:r>
                        <a:rPr lang="en-US" sz="1600" dirty="0">
                          <a:effectLst/>
                          <a:sym typeface="Wingdings"/>
                        </a:rPr>
                        <a:t></a:t>
                      </a:r>
                      <a:endParaRPr lang="en-IN" sz="1600" dirty="0">
                        <a:effectLst/>
                        <a:latin typeface="Calibri"/>
                        <a:ea typeface="Times New Roman"/>
                        <a:cs typeface="Times New Roman"/>
                      </a:endParaRPr>
                    </a:p>
                  </a:txBody>
                  <a:tcPr marL="45681" marR="45681" marT="0" marB="0" anchor="ctr"/>
                </a:tc>
                <a:tc>
                  <a:txBody>
                    <a:bodyPr/>
                    <a:lstStyle/>
                    <a:p>
                      <a:pPr algn="ctr">
                        <a:lnSpc>
                          <a:spcPct val="115000"/>
                        </a:lnSpc>
                        <a:spcAft>
                          <a:spcPts val="0"/>
                        </a:spcAft>
                      </a:pPr>
                      <a:r>
                        <a:rPr lang="en-US" sz="1600" dirty="0">
                          <a:effectLst/>
                        </a:rPr>
                        <a:t> </a:t>
                      </a:r>
                      <a:endParaRPr lang="en-IN" sz="1600" dirty="0">
                        <a:effectLst/>
                        <a:latin typeface="Calibri"/>
                        <a:ea typeface="Times New Roman"/>
                        <a:cs typeface="Times New Roman"/>
                      </a:endParaRPr>
                    </a:p>
                  </a:txBody>
                  <a:tcPr marL="45681" marR="45681" marT="0" marB="0" anchor="ctr"/>
                </a:tc>
                <a:tc>
                  <a:txBody>
                    <a:bodyPr/>
                    <a:lstStyle/>
                    <a:p>
                      <a:pPr algn="l">
                        <a:lnSpc>
                          <a:spcPct val="115000"/>
                        </a:lnSpc>
                        <a:spcAft>
                          <a:spcPts val="0"/>
                        </a:spcAft>
                      </a:pPr>
                      <a:r>
                        <a:rPr lang="en-US" sz="1600" dirty="0">
                          <a:effectLst/>
                        </a:rPr>
                        <a:t>Mixed</a:t>
                      </a:r>
                      <a:endParaRPr lang="en-IN" sz="1600" dirty="0">
                        <a:effectLst/>
                        <a:latin typeface="Calibri"/>
                        <a:ea typeface="Times New Roman"/>
                        <a:cs typeface="Times New Roman"/>
                      </a:endParaRPr>
                    </a:p>
                  </a:txBody>
                  <a:tcPr marL="45681" marR="45681" marT="0" marB="0" anchor="ctr"/>
                </a:tc>
              </a:tr>
              <a:tr h="688976">
                <a:tc>
                  <a:txBody>
                    <a:bodyPr/>
                    <a:lstStyle/>
                    <a:p>
                      <a:pPr algn="l">
                        <a:lnSpc>
                          <a:spcPct val="115000"/>
                        </a:lnSpc>
                        <a:spcAft>
                          <a:spcPts val="0"/>
                        </a:spcAft>
                      </a:pPr>
                      <a:r>
                        <a:rPr lang="en-US" sz="1600">
                          <a:effectLst/>
                        </a:rPr>
                        <a:t>3.5</a:t>
                      </a:r>
                      <a:endParaRPr lang="en-IN" sz="1600">
                        <a:effectLst/>
                        <a:latin typeface="Calibri"/>
                        <a:ea typeface="Times New Roman"/>
                        <a:cs typeface="Times New Roman"/>
                      </a:endParaRPr>
                    </a:p>
                  </a:txBody>
                  <a:tcPr marL="45681" marR="45681" marT="0" marB="0" anchor="ctr"/>
                </a:tc>
                <a:tc>
                  <a:txBody>
                    <a:bodyPr/>
                    <a:lstStyle/>
                    <a:p>
                      <a:pPr algn="l">
                        <a:lnSpc>
                          <a:spcPct val="115000"/>
                        </a:lnSpc>
                        <a:spcAft>
                          <a:spcPts val="0"/>
                        </a:spcAft>
                      </a:pPr>
                      <a:r>
                        <a:rPr lang="en-US" sz="1600">
                          <a:effectLst/>
                        </a:rPr>
                        <a:t>Approach top down or Bottom up approach</a:t>
                      </a:r>
                      <a:endParaRPr lang="en-IN" sz="1600">
                        <a:effectLst/>
                        <a:latin typeface="Calibri"/>
                        <a:ea typeface="Times New Roman"/>
                        <a:cs typeface="Times New Roman"/>
                      </a:endParaRPr>
                    </a:p>
                  </a:txBody>
                  <a:tcPr marL="45681" marR="45681" marT="0" marB="0" anchor="ctr"/>
                </a:tc>
                <a:tc>
                  <a:txBody>
                    <a:bodyPr/>
                    <a:lstStyle/>
                    <a:p>
                      <a:pPr algn="ctr">
                        <a:lnSpc>
                          <a:spcPct val="115000"/>
                        </a:lnSpc>
                        <a:spcAft>
                          <a:spcPts val="0"/>
                        </a:spcAft>
                      </a:pPr>
                      <a:r>
                        <a:rPr lang="en-US" sz="1600">
                          <a:effectLst/>
                          <a:sym typeface="Wingdings"/>
                        </a:rPr>
                        <a:t></a:t>
                      </a:r>
                      <a:endParaRPr lang="en-IN" sz="1600">
                        <a:effectLst/>
                        <a:latin typeface="Calibri"/>
                        <a:ea typeface="Times New Roman"/>
                        <a:cs typeface="Times New Roman"/>
                      </a:endParaRPr>
                    </a:p>
                  </a:txBody>
                  <a:tcPr marL="45681" marR="45681" marT="0" marB="0" anchor="ctr"/>
                </a:tc>
                <a:tc>
                  <a:txBody>
                    <a:bodyPr/>
                    <a:lstStyle/>
                    <a:p>
                      <a:pPr algn="ctr">
                        <a:lnSpc>
                          <a:spcPct val="115000"/>
                        </a:lnSpc>
                        <a:spcAft>
                          <a:spcPts val="0"/>
                        </a:spcAft>
                      </a:pPr>
                      <a:r>
                        <a:rPr lang="en-US" sz="1600" dirty="0">
                          <a:effectLst/>
                        </a:rPr>
                        <a:t> </a:t>
                      </a:r>
                      <a:endParaRPr lang="en-IN" sz="1600" dirty="0">
                        <a:effectLst/>
                        <a:latin typeface="Calibri"/>
                        <a:ea typeface="Times New Roman"/>
                        <a:cs typeface="Times New Roman"/>
                      </a:endParaRPr>
                    </a:p>
                  </a:txBody>
                  <a:tcPr marL="45681" marR="45681" marT="0" marB="0" anchor="ctr"/>
                </a:tc>
                <a:tc>
                  <a:txBody>
                    <a:bodyPr/>
                    <a:lstStyle/>
                    <a:p>
                      <a:pPr algn="ctr">
                        <a:lnSpc>
                          <a:spcPct val="115000"/>
                        </a:lnSpc>
                        <a:spcAft>
                          <a:spcPts val="0"/>
                        </a:spcAft>
                      </a:pPr>
                      <a:r>
                        <a:rPr lang="en-US" sz="1600" dirty="0">
                          <a:effectLst/>
                        </a:rPr>
                        <a:t> </a:t>
                      </a:r>
                      <a:endParaRPr lang="en-IN" sz="1600" dirty="0">
                        <a:effectLst/>
                        <a:latin typeface="Calibri"/>
                        <a:ea typeface="Times New Roman"/>
                        <a:cs typeface="Times New Roman"/>
                      </a:endParaRPr>
                    </a:p>
                  </a:txBody>
                  <a:tcPr marL="45681" marR="45681" marT="0" marB="0" anchor="ctr"/>
                </a:tc>
                <a:tc>
                  <a:txBody>
                    <a:bodyPr/>
                    <a:lstStyle/>
                    <a:p>
                      <a:pPr algn="l">
                        <a:lnSpc>
                          <a:spcPct val="115000"/>
                        </a:lnSpc>
                        <a:spcAft>
                          <a:spcPts val="0"/>
                        </a:spcAft>
                      </a:pPr>
                      <a:r>
                        <a:rPr lang="en-US" sz="1600" dirty="0">
                          <a:effectLst/>
                        </a:rPr>
                        <a:t>Documented and Implemented</a:t>
                      </a:r>
                      <a:endParaRPr lang="en-IN" sz="1600" dirty="0">
                        <a:effectLst/>
                        <a:latin typeface="Calibri"/>
                        <a:ea typeface="Times New Roman"/>
                        <a:cs typeface="Times New Roman"/>
                      </a:endParaRPr>
                    </a:p>
                  </a:txBody>
                  <a:tcPr marL="45681" marR="45681" marT="0" marB="0" anchor="ctr"/>
                </a:tc>
              </a:tr>
              <a:tr h="334039">
                <a:tc>
                  <a:txBody>
                    <a:bodyPr/>
                    <a:lstStyle/>
                    <a:p>
                      <a:pPr algn="l">
                        <a:lnSpc>
                          <a:spcPct val="115000"/>
                        </a:lnSpc>
                        <a:spcAft>
                          <a:spcPts val="0"/>
                        </a:spcAft>
                      </a:pPr>
                      <a:r>
                        <a:rPr lang="en-US" sz="1600" b="1" dirty="0">
                          <a:solidFill>
                            <a:schemeClr val="tx1"/>
                          </a:solidFill>
                          <a:effectLst/>
                        </a:rPr>
                        <a:t>4</a:t>
                      </a:r>
                      <a:endParaRPr lang="en-IN" sz="1600" b="1" dirty="0">
                        <a:solidFill>
                          <a:schemeClr val="tx1"/>
                        </a:solidFill>
                        <a:effectLst/>
                        <a:latin typeface="Calibri"/>
                        <a:ea typeface="Times New Roman"/>
                        <a:cs typeface="Times New Roman"/>
                      </a:endParaRPr>
                    </a:p>
                  </a:txBody>
                  <a:tcPr marL="45681" marR="45681" marT="0" marB="0" anchor="ctr">
                    <a:solidFill>
                      <a:schemeClr val="accent3">
                        <a:lumMod val="60000"/>
                        <a:lumOff val="40000"/>
                      </a:schemeClr>
                    </a:solidFill>
                  </a:tcPr>
                </a:tc>
                <a:tc gridSpan="5">
                  <a:txBody>
                    <a:bodyPr/>
                    <a:lstStyle/>
                    <a:p>
                      <a:pPr algn="l">
                        <a:lnSpc>
                          <a:spcPct val="115000"/>
                        </a:lnSpc>
                        <a:spcAft>
                          <a:spcPts val="0"/>
                        </a:spcAft>
                      </a:pPr>
                      <a:r>
                        <a:rPr lang="en-US" sz="1600" b="1" dirty="0">
                          <a:solidFill>
                            <a:schemeClr val="tx1"/>
                          </a:solidFill>
                          <a:effectLst/>
                        </a:rPr>
                        <a:t>Adaptation </a:t>
                      </a:r>
                      <a:r>
                        <a:rPr lang="en-US" sz="1600" b="1" dirty="0" smtClean="0">
                          <a:solidFill>
                            <a:schemeClr val="tx1"/>
                          </a:solidFill>
                          <a:effectLst/>
                        </a:rPr>
                        <a:t>Strategies </a:t>
                      </a:r>
                      <a:r>
                        <a:rPr lang="en-US" sz="1600" b="1" dirty="0">
                          <a:solidFill>
                            <a:schemeClr val="tx1"/>
                          </a:solidFill>
                          <a:effectLst/>
                        </a:rPr>
                        <a:t>in the </a:t>
                      </a:r>
                      <a:r>
                        <a:rPr lang="en-US" sz="1600" b="1" dirty="0" smtClean="0">
                          <a:solidFill>
                            <a:schemeClr val="tx1"/>
                          </a:solidFill>
                          <a:effectLst/>
                        </a:rPr>
                        <a:t>Cities</a:t>
                      </a:r>
                      <a:endParaRPr lang="en-IN" sz="1600" b="1" dirty="0">
                        <a:solidFill>
                          <a:schemeClr val="tx1"/>
                        </a:solidFill>
                        <a:effectLst/>
                        <a:latin typeface="Calibri"/>
                        <a:ea typeface="Times New Roman"/>
                        <a:cs typeface="Times New Roman"/>
                      </a:endParaRPr>
                    </a:p>
                  </a:txBody>
                  <a:tcPr marL="45681" marR="45681" marT="0" marB="0" anchor="ctr">
                    <a:solidFill>
                      <a:schemeClr val="accent3">
                        <a:lumMod val="60000"/>
                        <a:lumOff val="40000"/>
                      </a:schemeClr>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688976">
                <a:tc>
                  <a:txBody>
                    <a:bodyPr/>
                    <a:lstStyle/>
                    <a:p>
                      <a:pPr algn="l">
                        <a:lnSpc>
                          <a:spcPct val="115000"/>
                        </a:lnSpc>
                        <a:spcAft>
                          <a:spcPts val="0"/>
                        </a:spcAft>
                      </a:pPr>
                      <a:r>
                        <a:rPr lang="en-US" sz="1600">
                          <a:effectLst/>
                        </a:rPr>
                        <a:t>4.1</a:t>
                      </a:r>
                      <a:endParaRPr lang="en-IN" sz="1600">
                        <a:effectLst/>
                        <a:latin typeface="Calibri"/>
                        <a:ea typeface="Times New Roman"/>
                        <a:cs typeface="Times New Roman"/>
                      </a:endParaRPr>
                    </a:p>
                  </a:txBody>
                  <a:tcPr marL="45681" marR="45681" marT="0" marB="0" anchor="ctr"/>
                </a:tc>
                <a:tc>
                  <a:txBody>
                    <a:bodyPr/>
                    <a:lstStyle/>
                    <a:p>
                      <a:pPr algn="l">
                        <a:lnSpc>
                          <a:spcPct val="115000"/>
                        </a:lnSpc>
                        <a:spcAft>
                          <a:spcPts val="0"/>
                        </a:spcAft>
                      </a:pPr>
                      <a:r>
                        <a:rPr lang="en-US" sz="1600">
                          <a:effectLst/>
                        </a:rPr>
                        <a:t>Prevention( preparedness drills/mock drills, regular training)</a:t>
                      </a:r>
                      <a:endParaRPr lang="en-IN" sz="1600">
                        <a:effectLst/>
                        <a:latin typeface="Calibri"/>
                        <a:ea typeface="Times New Roman"/>
                        <a:cs typeface="Times New Roman"/>
                      </a:endParaRPr>
                    </a:p>
                  </a:txBody>
                  <a:tcPr marL="45681" marR="45681" marT="0" marB="0" anchor="ctr"/>
                </a:tc>
                <a:tc>
                  <a:txBody>
                    <a:bodyPr/>
                    <a:lstStyle/>
                    <a:p>
                      <a:pPr algn="ctr">
                        <a:lnSpc>
                          <a:spcPct val="115000"/>
                        </a:lnSpc>
                        <a:spcAft>
                          <a:spcPts val="0"/>
                        </a:spcAft>
                      </a:pPr>
                      <a:r>
                        <a:rPr lang="en-US" sz="1600">
                          <a:effectLst/>
                          <a:sym typeface="Wingdings"/>
                        </a:rPr>
                        <a:t></a:t>
                      </a:r>
                      <a:endParaRPr lang="en-IN" sz="1600">
                        <a:effectLst/>
                        <a:latin typeface="Calibri"/>
                        <a:ea typeface="Times New Roman"/>
                        <a:cs typeface="Times New Roman"/>
                      </a:endParaRPr>
                    </a:p>
                  </a:txBody>
                  <a:tcPr marL="45681" marR="45681" marT="0" marB="0" anchor="ctr"/>
                </a:tc>
                <a:tc>
                  <a:txBody>
                    <a:bodyPr/>
                    <a:lstStyle/>
                    <a:p>
                      <a:pPr algn="ctr">
                        <a:lnSpc>
                          <a:spcPct val="115000"/>
                        </a:lnSpc>
                        <a:spcAft>
                          <a:spcPts val="0"/>
                        </a:spcAft>
                      </a:pPr>
                      <a:r>
                        <a:rPr lang="en-US" sz="1600">
                          <a:effectLst/>
                        </a:rPr>
                        <a:t> </a:t>
                      </a:r>
                      <a:endParaRPr lang="en-IN" sz="1600">
                        <a:effectLst/>
                        <a:latin typeface="Calibri"/>
                        <a:ea typeface="Times New Roman"/>
                        <a:cs typeface="Times New Roman"/>
                      </a:endParaRPr>
                    </a:p>
                  </a:txBody>
                  <a:tcPr marL="45681" marR="45681" marT="0" marB="0" anchor="ctr"/>
                </a:tc>
                <a:tc>
                  <a:txBody>
                    <a:bodyPr/>
                    <a:lstStyle/>
                    <a:p>
                      <a:pPr algn="ctr">
                        <a:lnSpc>
                          <a:spcPct val="115000"/>
                        </a:lnSpc>
                        <a:spcAft>
                          <a:spcPts val="0"/>
                        </a:spcAft>
                      </a:pPr>
                      <a:r>
                        <a:rPr lang="en-US" sz="1600">
                          <a:effectLst/>
                        </a:rPr>
                        <a:t> </a:t>
                      </a:r>
                      <a:endParaRPr lang="en-IN" sz="1600">
                        <a:effectLst/>
                        <a:latin typeface="Calibri"/>
                        <a:ea typeface="Times New Roman"/>
                        <a:cs typeface="Times New Roman"/>
                      </a:endParaRPr>
                    </a:p>
                  </a:txBody>
                  <a:tcPr marL="45681" marR="45681" marT="0" marB="0" anchor="ctr"/>
                </a:tc>
                <a:tc>
                  <a:txBody>
                    <a:bodyPr/>
                    <a:lstStyle/>
                    <a:p>
                      <a:pPr algn="l">
                        <a:lnSpc>
                          <a:spcPct val="115000"/>
                        </a:lnSpc>
                        <a:spcAft>
                          <a:spcPts val="0"/>
                        </a:spcAft>
                      </a:pPr>
                      <a:r>
                        <a:rPr lang="en-US" sz="1600" dirty="0">
                          <a:effectLst/>
                        </a:rPr>
                        <a:t>reports of activity are available</a:t>
                      </a:r>
                      <a:endParaRPr lang="en-IN" sz="1600" dirty="0">
                        <a:effectLst/>
                        <a:latin typeface="Calibri"/>
                        <a:ea typeface="Times New Roman"/>
                        <a:cs typeface="Times New Roman"/>
                      </a:endParaRPr>
                    </a:p>
                  </a:txBody>
                  <a:tcPr marL="45681" marR="45681" marT="0" marB="0" anchor="ctr"/>
                </a:tc>
              </a:tr>
              <a:tr h="837139">
                <a:tc>
                  <a:txBody>
                    <a:bodyPr/>
                    <a:lstStyle/>
                    <a:p>
                      <a:pPr algn="l">
                        <a:lnSpc>
                          <a:spcPct val="115000"/>
                        </a:lnSpc>
                        <a:spcAft>
                          <a:spcPts val="0"/>
                        </a:spcAft>
                      </a:pPr>
                      <a:r>
                        <a:rPr lang="en-US" sz="1600">
                          <a:effectLst/>
                        </a:rPr>
                        <a:t>4.2</a:t>
                      </a:r>
                      <a:endParaRPr lang="en-IN" sz="1600">
                        <a:effectLst/>
                        <a:latin typeface="Calibri"/>
                        <a:ea typeface="Times New Roman"/>
                        <a:cs typeface="Times New Roman"/>
                      </a:endParaRPr>
                    </a:p>
                  </a:txBody>
                  <a:tcPr marL="45681" marR="45681" marT="0" marB="0" anchor="ctr"/>
                </a:tc>
                <a:tc>
                  <a:txBody>
                    <a:bodyPr/>
                    <a:lstStyle/>
                    <a:p>
                      <a:pPr algn="l">
                        <a:lnSpc>
                          <a:spcPct val="115000"/>
                        </a:lnSpc>
                        <a:spcAft>
                          <a:spcPts val="0"/>
                        </a:spcAft>
                      </a:pPr>
                      <a:r>
                        <a:rPr lang="en-US" sz="1600">
                          <a:effectLst/>
                        </a:rPr>
                        <a:t>Human Resource-Trained workforce to community interaction, community awareness initiative etc</a:t>
                      </a:r>
                      <a:endParaRPr lang="en-IN" sz="1600">
                        <a:effectLst/>
                        <a:latin typeface="Calibri"/>
                        <a:ea typeface="Times New Roman"/>
                        <a:cs typeface="Times New Roman"/>
                      </a:endParaRPr>
                    </a:p>
                  </a:txBody>
                  <a:tcPr marL="45681" marR="45681" marT="0" marB="0" anchor="ctr"/>
                </a:tc>
                <a:tc>
                  <a:txBody>
                    <a:bodyPr/>
                    <a:lstStyle/>
                    <a:p>
                      <a:pPr algn="ctr">
                        <a:lnSpc>
                          <a:spcPct val="115000"/>
                        </a:lnSpc>
                        <a:spcAft>
                          <a:spcPts val="0"/>
                        </a:spcAft>
                      </a:pPr>
                      <a:r>
                        <a:rPr lang="en-US" sz="1600">
                          <a:effectLst/>
                          <a:sym typeface="Wingdings"/>
                        </a:rPr>
                        <a:t></a:t>
                      </a:r>
                      <a:endParaRPr lang="en-IN" sz="1600">
                        <a:effectLst/>
                        <a:latin typeface="Calibri"/>
                        <a:ea typeface="Times New Roman"/>
                        <a:cs typeface="Times New Roman"/>
                      </a:endParaRPr>
                    </a:p>
                  </a:txBody>
                  <a:tcPr marL="45681" marR="45681" marT="0" marB="0" anchor="ctr"/>
                </a:tc>
                <a:tc>
                  <a:txBody>
                    <a:bodyPr/>
                    <a:lstStyle/>
                    <a:p>
                      <a:pPr algn="ctr">
                        <a:lnSpc>
                          <a:spcPct val="115000"/>
                        </a:lnSpc>
                        <a:spcAft>
                          <a:spcPts val="0"/>
                        </a:spcAft>
                      </a:pPr>
                      <a:r>
                        <a:rPr lang="en-US" sz="1600">
                          <a:effectLst/>
                        </a:rPr>
                        <a:t> </a:t>
                      </a:r>
                      <a:endParaRPr lang="en-IN" sz="1600">
                        <a:effectLst/>
                        <a:latin typeface="Calibri"/>
                        <a:ea typeface="Times New Roman"/>
                        <a:cs typeface="Times New Roman"/>
                      </a:endParaRPr>
                    </a:p>
                  </a:txBody>
                  <a:tcPr marL="45681" marR="45681" marT="0" marB="0" anchor="ctr"/>
                </a:tc>
                <a:tc>
                  <a:txBody>
                    <a:bodyPr/>
                    <a:lstStyle/>
                    <a:p>
                      <a:pPr algn="ctr">
                        <a:lnSpc>
                          <a:spcPct val="115000"/>
                        </a:lnSpc>
                        <a:spcAft>
                          <a:spcPts val="0"/>
                        </a:spcAft>
                      </a:pPr>
                      <a:r>
                        <a:rPr lang="en-US" sz="1600">
                          <a:effectLst/>
                        </a:rPr>
                        <a:t> </a:t>
                      </a:r>
                      <a:endParaRPr lang="en-IN" sz="1600">
                        <a:effectLst/>
                        <a:latin typeface="Calibri"/>
                        <a:ea typeface="Times New Roman"/>
                        <a:cs typeface="Times New Roman"/>
                      </a:endParaRPr>
                    </a:p>
                  </a:txBody>
                  <a:tcPr marL="45681" marR="45681" marT="0" marB="0" anchor="ctr"/>
                </a:tc>
                <a:tc>
                  <a:txBody>
                    <a:bodyPr/>
                    <a:lstStyle/>
                    <a:p>
                      <a:pPr algn="l">
                        <a:lnSpc>
                          <a:spcPct val="115000"/>
                        </a:lnSpc>
                        <a:spcAft>
                          <a:spcPts val="0"/>
                        </a:spcAft>
                      </a:pPr>
                      <a:r>
                        <a:rPr lang="en-US" sz="1600" dirty="0">
                          <a:effectLst/>
                        </a:rPr>
                        <a:t>Yes through workshops/mock drills/trainings</a:t>
                      </a:r>
                      <a:endParaRPr lang="en-IN" sz="1600" dirty="0">
                        <a:effectLst/>
                        <a:latin typeface="Calibri"/>
                        <a:ea typeface="Times New Roman"/>
                        <a:cs typeface="Times New Roman"/>
                      </a:endParaRPr>
                    </a:p>
                  </a:txBody>
                  <a:tcPr marL="45681" marR="45681" marT="0" marB="0" anchor="ctr"/>
                </a:tc>
              </a:tr>
              <a:tr h="603861">
                <a:tc>
                  <a:txBody>
                    <a:bodyPr/>
                    <a:lstStyle/>
                    <a:p>
                      <a:pPr algn="l">
                        <a:lnSpc>
                          <a:spcPct val="115000"/>
                        </a:lnSpc>
                        <a:spcAft>
                          <a:spcPts val="0"/>
                        </a:spcAft>
                      </a:pPr>
                      <a:r>
                        <a:rPr lang="en-US" sz="1600">
                          <a:effectLst/>
                        </a:rPr>
                        <a:t>4.3</a:t>
                      </a:r>
                      <a:endParaRPr lang="en-IN" sz="1600">
                        <a:effectLst/>
                        <a:latin typeface="Calibri"/>
                        <a:ea typeface="Times New Roman"/>
                        <a:cs typeface="Times New Roman"/>
                      </a:endParaRPr>
                    </a:p>
                  </a:txBody>
                  <a:tcPr marL="45681" marR="45681" marT="0" marB="0" anchor="ctr"/>
                </a:tc>
                <a:tc>
                  <a:txBody>
                    <a:bodyPr/>
                    <a:lstStyle/>
                    <a:p>
                      <a:pPr algn="l">
                        <a:lnSpc>
                          <a:spcPct val="115000"/>
                        </a:lnSpc>
                        <a:spcAft>
                          <a:spcPts val="0"/>
                        </a:spcAft>
                      </a:pPr>
                      <a:r>
                        <a:rPr lang="en-US" sz="1600">
                          <a:effectLst/>
                        </a:rPr>
                        <a:t>Early warning system and rehabilitation</a:t>
                      </a:r>
                      <a:endParaRPr lang="en-IN" sz="1600">
                        <a:effectLst/>
                        <a:latin typeface="Calibri"/>
                        <a:ea typeface="Times New Roman"/>
                        <a:cs typeface="Times New Roman"/>
                      </a:endParaRPr>
                    </a:p>
                  </a:txBody>
                  <a:tcPr marL="45681" marR="45681" marT="0" marB="0" anchor="ctr"/>
                </a:tc>
                <a:tc>
                  <a:txBody>
                    <a:bodyPr/>
                    <a:lstStyle/>
                    <a:p>
                      <a:pPr algn="ctr">
                        <a:lnSpc>
                          <a:spcPct val="115000"/>
                        </a:lnSpc>
                        <a:spcAft>
                          <a:spcPts val="0"/>
                        </a:spcAft>
                      </a:pPr>
                      <a:r>
                        <a:rPr lang="en-US" sz="1600">
                          <a:effectLst/>
                          <a:sym typeface="Wingdings"/>
                        </a:rPr>
                        <a:t></a:t>
                      </a:r>
                      <a:endParaRPr lang="en-IN" sz="1600">
                        <a:effectLst/>
                        <a:latin typeface="Calibri"/>
                        <a:ea typeface="Times New Roman"/>
                        <a:cs typeface="Times New Roman"/>
                      </a:endParaRPr>
                    </a:p>
                  </a:txBody>
                  <a:tcPr marL="45681" marR="45681" marT="0" marB="0" anchor="ctr"/>
                </a:tc>
                <a:tc>
                  <a:txBody>
                    <a:bodyPr/>
                    <a:lstStyle/>
                    <a:p>
                      <a:pPr algn="ctr">
                        <a:lnSpc>
                          <a:spcPct val="115000"/>
                        </a:lnSpc>
                        <a:spcAft>
                          <a:spcPts val="0"/>
                        </a:spcAft>
                      </a:pPr>
                      <a:r>
                        <a:rPr lang="en-US" sz="1600">
                          <a:effectLst/>
                        </a:rPr>
                        <a:t> </a:t>
                      </a:r>
                      <a:endParaRPr lang="en-IN" sz="1600">
                        <a:effectLst/>
                        <a:latin typeface="Calibri"/>
                        <a:ea typeface="Times New Roman"/>
                        <a:cs typeface="Times New Roman"/>
                      </a:endParaRPr>
                    </a:p>
                  </a:txBody>
                  <a:tcPr marL="45681" marR="45681" marT="0" marB="0" anchor="ctr"/>
                </a:tc>
                <a:tc>
                  <a:txBody>
                    <a:bodyPr/>
                    <a:lstStyle/>
                    <a:p>
                      <a:pPr algn="ctr">
                        <a:lnSpc>
                          <a:spcPct val="115000"/>
                        </a:lnSpc>
                        <a:spcAft>
                          <a:spcPts val="0"/>
                        </a:spcAft>
                      </a:pPr>
                      <a:r>
                        <a:rPr lang="en-US" sz="1600">
                          <a:effectLst/>
                        </a:rPr>
                        <a:t> </a:t>
                      </a:r>
                      <a:endParaRPr lang="en-IN" sz="1600">
                        <a:effectLst/>
                        <a:latin typeface="Calibri"/>
                        <a:ea typeface="Times New Roman"/>
                        <a:cs typeface="Times New Roman"/>
                      </a:endParaRPr>
                    </a:p>
                  </a:txBody>
                  <a:tcPr marL="45681" marR="45681" marT="0" marB="0" anchor="ctr"/>
                </a:tc>
                <a:tc>
                  <a:txBody>
                    <a:bodyPr/>
                    <a:lstStyle/>
                    <a:p>
                      <a:pPr algn="l">
                        <a:lnSpc>
                          <a:spcPct val="115000"/>
                        </a:lnSpc>
                        <a:spcAft>
                          <a:spcPts val="0"/>
                        </a:spcAft>
                      </a:pPr>
                      <a:r>
                        <a:rPr lang="en-US" sz="1600" dirty="0">
                          <a:effectLst/>
                        </a:rPr>
                        <a:t>Present for floods</a:t>
                      </a:r>
                      <a:endParaRPr lang="en-IN" sz="1600" dirty="0">
                        <a:effectLst/>
                        <a:latin typeface="Calibri"/>
                        <a:ea typeface="Times New Roman"/>
                        <a:cs typeface="Times New Roman"/>
                      </a:endParaRPr>
                    </a:p>
                  </a:txBody>
                  <a:tcPr marL="45681" marR="45681" marT="0" marB="0" anchor="ctr"/>
                </a:tc>
              </a:tr>
              <a:tr h="551958">
                <a:tc>
                  <a:txBody>
                    <a:bodyPr/>
                    <a:lstStyle/>
                    <a:p>
                      <a:pPr algn="l">
                        <a:lnSpc>
                          <a:spcPct val="115000"/>
                        </a:lnSpc>
                        <a:spcAft>
                          <a:spcPts val="0"/>
                        </a:spcAft>
                      </a:pPr>
                      <a:r>
                        <a:rPr lang="en-US" sz="1600">
                          <a:effectLst/>
                        </a:rPr>
                        <a:t>4.4</a:t>
                      </a:r>
                      <a:endParaRPr lang="en-IN" sz="1600">
                        <a:effectLst/>
                        <a:latin typeface="Calibri"/>
                        <a:ea typeface="Times New Roman"/>
                        <a:cs typeface="Times New Roman"/>
                      </a:endParaRPr>
                    </a:p>
                  </a:txBody>
                  <a:tcPr marL="45681" marR="45681" marT="0" marB="0" anchor="ctr"/>
                </a:tc>
                <a:tc>
                  <a:txBody>
                    <a:bodyPr/>
                    <a:lstStyle/>
                    <a:p>
                      <a:pPr algn="l">
                        <a:lnSpc>
                          <a:spcPct val="115000"/>
                        </a:lnSpc>
                        <a:spcAft>
                          <a:spcPts val="0"/>
                        </a:spcAft>
                      </a:pPr>
                      <a:r>
                        <a:rPr lang="en-US" sz="1600" dirty="0">
                          <a:effectLst/>
                        </a:rPr>
                        <a:t>Updated previous disaster data base</a:t>
                      </a:r>
                      <a:endParaRPr lang="en-IN" sz="1600" dirty="0">
                        <a:effectLst/>
                        <a:latin typeface="Calibri"/>
                        <a:ea typeface="Times New Roman"/>
                        <a:cs typeface="Times New Roman"/>
                      </a:endParaRPr>
                    </a:p>
                  </a:txBody>
                  <a:tcPr marL="45681" marR="45681" marT="0" marB="0" anchor="ctr"/>
                </a:tc>
                <a:tc>
                  <a:txBody>
                    <a:bodyPr/>
                    <a:lstStyle/>
                    <a:p>
                      <a:pPr algn="ctr">
                        <a:lnSpc>
                          <a:spcPct val="115000"/>
                        </a:lnSpc>
                        <a:spcAft>
                          <a:spcPts val="0"/>
                        </a:spcAft>
                      </a:pPr>
                      <a:r>
                        <a:rPr lang="en-US" sz="1600">
                          <a:effectLst/>
                        </a:rPr>
                        <a:t> </a:t>
                      </a:r>
                      <a:endParaRPr lang="en-IN" sz="1600">
                        <a:effectLst/>
                        <a:latin typeface="Calibri"/>
                        <a:ea typeface="Times New Roman"/>
                        <a:cs typeface="Times New Roman"/>
                      </a:endParaRPr>
                    </a:p>
                  </a:txBody>
                  <a:tcPr marL="45681" marR="45681" marT="0" marB="0" anchor="ctr"/>
                </a:tc>
                <a:tc>
                  <a:txBody>
                    <a:bodyPr/>
                    <a:lstStyle/>
                    <a:p>
                      <a:pPr algn="ctr">
                        <a:lnSpc>
                          <a:spcPct val="115000"/>
                        </a:lnSpc>
                        <a:spcAft>
                          <a:spcPts val="0"/>
                        </a:spcAft>
                      </a:pPr>
                      <a:r>
                        <a:rPr lang="en-US" sz="1600">
                          <a:effectLst/>
                          <a:sym typeface="Wingdings"/>
                        </a:rPr>
                        <a:t></a:t>
                      </a:r>
                      <a:endParaRPr lang="en-IN" sz="1600">
                        <a:effectLst/>
                        <a:latin typeface="Calibri"/>
                        <a:ea typeface="Times New Roman"/>
                        <a:cs typeface="Times New Roman"/>
                      </a:endParaRPr>
                    </a:p>
                  </a:txBody>
                  <a:tcPr marL="45681" marR="45681" marT="0" marB="0" anchor="ctr"/>
                </a:tc>
                <a:tc>
                  <a:txBody>
                    <a:bodyPr/>
                    <a:lstStyle/>
                    <a:p>
                      <a:pPr algn="ctr">
                        <a:lnSpc>
                          <a:spcPct val="115000"/>
                        </a:lnSpc>
                        <a:spcAft>
                          <a:spcPts val="0"/>
                        </a:spcAft>
                      </a:pPr>
                      <a:r>
                        <a:rPr lang="en-US" sz="1600">
                          <a:effectLst/>
                        </a:rPr>
                        <a:t> </a:t>
                      </a:r>
                      <a:endParaRPr lang="en-IN" sz="1600">
                        <a:effectLst/>
                        <a:latin typeface="Calibri"/>
                        <a:ea typeface="Times New Roman"/>
                        <a:cs typeface="Times New Roman"/>
                      </a:endParaRPr>
                    </a:p>
                  </a:txBody>
                  <a:tcPr marL="45681" marR="45681" marT="0" marB="0" anchor="ctr"/>
                </a:tc>
                <a:tc>
                  <a:txBody>
                    <a:bodyPr/>
                    <a:lstStyle/>
                    <a:p>
                      <a:pPr algn="l">
                        <a:lnSpc>
                          <a:spcPct val="115000"/>
                        </a:lnSpc>
                        <a:spcAft>
                          <a:spcPts val="0"/>
                        </a:spcAft>
                      </a:pPr>
                      <a:r>
                        <a:rPr lang="en-US" sz="1600" dirty="0">
                          <a:effectLst/>
                        </a:rPr>
                        <a:t>Some events are documented in the CDMP</a:t>
                      </a:r>
                      <a:endParaRPr lang="en-IN" sz="1600" dirty="0">
                        <a:effectLst/>
                        <a:latin typeface="Calibri"/>
                        <a:ea typeface="Times New Roman"/>
                        <a:cs typeface="Times New Roman"/>
                      </a:endParaRPr>
                    </a:p>
                  </a:txBody>
                  <a:tcPr marL="45681" marR="45681" marT="0" marB="0" anchor="ctr"/>
                </a:tc>
              </a:tr>
            </a:tbl>
          </a:graphicData>
        </a:graphic>
      </p:graphicFrame>
    </p:spTree>
    <p:extLst>
      <p:ext uri="{BB962C8B-B14F-4D97-AF65-F5344CB8AC3E}">
        <p14:creationId xmlns:p14="http://schemas.microsoft.com/office/powerpoint/2010/main" val="18269120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88349536"/>
              </p:ext>
            </p:extLst>
          </p:nvPr>
        </p:nvGraphicFramePr>
        <p:xfrm>
          <a:off x="1" y="218080"/>
          <a:ext cx="9144001" cy="4086273"/>
        </p:xfrm>
        <a:graphic>
          <a:graphicData uri="http://schemas.openxmlformats.org/drawingml/2006/table">
            <a:tbl>
              <a:tblPr firstRow="1" firstCol="1" bandRow="1">
                <a:tableStyleId>{5C22544A-7EE6-4342-B048-85BDC9FD1C3A}</a:tableStyleId>
              </a:tblPr>
              <a:tblGrid>
                <a:gridCol w="738834"/>
                <a:gridCol w="3386938"/>
                <a:gridCol w="612648"/>
                <a:gridCol w="965608"/>
                <a:gridCol w="651054"/>
                <a:gridCol w="2788919"/>
              </a:tblGrid>
              <a:tr h="238302">
                <a:tc>
                  <a:txBody>
                    <a:bodyPr/>
                    <a:lstStyle/>
                    <a:p>
                      <a:pPr algn="l">
                        <a:lnSpc>
                          <a:spcPct val="115000"/>
                        </a:lnSpc>
                        <a:spcAft>
                          <a:spcPts val="0"/>
                        </a:spcAft>
                      </a:pPr>
                      <a:r>
                        <a:rPr lang="en-US" sz="1600" b="1" dirty="0">
                          <a:solidFill>
                            <a:schemeClr val="tx1"/>
                          </a:solidFill>
                          <a:effectLst/>
                        </a:rPr>
                        <a:t>5</a:t>
                      </a:r>
                      <a:endParaRPr lang="en-IN" sz="1600" b="1" dirty="0">
                        <a:solidFill>
                          <a:schemeClr val="tx1"/>
                        </a:solidFill>
                        <a:effectLst/>
                        <a:latin typeface="Calibri"/>
                        <a:ea typeface="Times New Roman"/>
                        <a:cs typeface="Times New Roman"/>
                      </a:endParaRPr>
                    </a:p>
                  </a:txBody>
                  <a:tcPr marL="45681" marR="45681" marT="0" marB="0" anchor="ctr">
                    <a:solidFill>
                      <a:schemeClr val="accent3">
                        <a:lumMod val="60000"/>
                        <a:lumOff val="40000"/>
                      </a:schemeClr>
                    </a:solidFill>
                  </a:tcPr>
                </a:tc>
                <a:tc gridSpan="5">
                  <a:txBody>
                    <a:bodyPr/>
                    <a:lstStyle/>
                    <a:p>
                      <a:pPr algn="l">
                        <a:lnSpc>
                          <a:spcPct val="115000"/>
                        </a:lnSpc>
                        <a:spcAft>
                          <a:spcPts val="0"/>
                        </a:spcAft>
                      </a:pPr>
                      <a:r>
                        <a:rPr lang="en-US" sz="1600" b="1" dirty="0">
                          <a:solidFill>
                            <a:schemeClr val="tx1"/>
                          </a:solidFill>
                          <a:effectLst/>
                        </a:rPr>
                        <a:t>Mitigation Actions by Category</a:t>
                      </a:r>
                      <a:endParaRPr lang="en-IN" sz="1600" b="1" dirty="0">
                        <a:solidFill>
                          <a:schemeClr val="tx1"/>
                        </a:solidFill>
                        <a:effectLst/>
                        <a:latin typeface="Calibri"/>
                        <a:ea typeface="Times New Roman"/>
                        <a:cs typeface="Times New Roman"/>
                      </a:endParaRPr>
                    </a:p>
                  </a:txBody>
                  <a:tcPr marL="45681" marR="45681" marT="0" marB="0" anchor="ctr">
                    <a:solidFill>
                      <a:schemeClr val="accent3">
                        <a:lumMod val="60000"/>
                        <a:lumOff val="40000"/>
                      </a:schemeClr>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1251142">
                <a:tc>
                  <a:txBody>
                    <a:bodyPr/>
                    <a:lstStyle/>
                    <a:p>
                      <a:pPr algn="l">
                        <a:lnSpc>
                          <a:spcPct val="115000"/>
                        </a:lnSpc>
                        <a:spcAft>
                          <a:spcPts val="0"/>
                        </a:spcAft>
                      </a:pPr>
                      <a:r>
                        <a:rPr lang="en-US" sz="1600">
                          <a:effectLst/>
                        </a:rPr>
                        <a:t>5.1</a:t>
                      </a:r>
                      <a:endParaRPr lang="en-IN" sz="1600">
                        <a:effectLst/>
                        <a:latin typeface="Calibri"/>
                        <a:ea typeface="Times New Roman"/>
                        <a:cs typeface="Times New Roman"/>
                      </a:endParaRPr>
                    </a:p>
                  </a:txBody>
                  <a:tcPr marL="45681" marR="45681" marT="0" marB="0" anchor="ctr"/>
                </a:tc>
                <a:tc>
                  <a:txBody>
                    <a:bodyPr/>
                    <a:lstStyle/>
                    <a:p>
                      <a:pPr algn="l">
                        <a:lnSpc>
                          <a:spcPct val="115000"/>
                        </a:lnSpc>
                        <a:spcAft>
                          <a:spcPts val="0"/>
                        </a:spcAft>
                      </a:pPr>
                      <a:r>
                        <a:rPr lang="en-US" sz="1600" dirty="0">
                          <a:effectLst/>
                        </a:rPr>
                        <a:t>Emergency Services- like Dedicated control room for information dispensation and coordination and</a:t>
                      </a:r>
                      <a:endParaRPr lang="en-IN" sz="1600" dirty="0">
                        <a:effectLst/>
                      </a:endParaRPr>
                    </a:p>
                    <a:p>
                      <a:pPr algn="l">
                        <a:lnSpc>
                          <a:spcPct val="115000"/>
                        </a:lnSpc>
                        <a:spcAft>
                          <a:spcPts val="0"/>
                        </a:spcAft>
                      </a:pPr>
                      <a:r>
                        <a:rPr lang="en-US" sz="1600" dirty="0">
                          <a:effectLst/>
                        </a:rPr>
                        <a:t>Necessary </a:t>
                      </a:r>
                      <a:r>
                        <a:rPr lang="en-US" sz="1600" dirty="0" smtClean="0">
                          <a:effectLst/>
                        </a:rPr>
                        <a:t>equipment's </a:t>
                      </a:r>
                      <a:r>
                        <a:rPr lang="en-US" sz="1600" dirty="0">
                          <a:effectLst/>
                        </a:rPr>
                        <a:t>in place and functioning</a:t>
                      </a:r>
                      <a:endParaRPr lang="en-IN" sz="1600" dirty="0">
                        <a:effectLst/>
                        <a:latin typeface="Calibri"/>
                        <a:ea typeface="Times New Roman"/>
                        <a:cs typeface="Times New Roman"/>
                      </a:endParaRPr>
                    </a:p>
                  </a:txBody>
                  <a:tcPr marL="45681" marR="45681" marT="0" marB="0" anchor="ctr"/>
                </a:tc>
                <a:tc>
                  <a:txBody>
                    <a:bodyPr/>
                    <a:lstStyle/>
                    <a:p>
                      <a:pPr algn="ctr">
                        <a:lnSpc>
                          <a:spcPct val="115000"/>
                        </a:lnSpc>
                        <a:spcAft>
                          <a:spcPts val="0"/>
                        </a:spcAft>
                      </a:pPr>
                      <a:r>
                        <a:rPr lang="en-US" sz="1600" dirty="0">
                          <a:effectLst/>
                          <a:sym typeface="Wingdings"/>
                        </a:rPr>
                        <a:t></a:t>
                      </a:r>
                      <a:endParaRPr lang="en-IN" sz="1600" dirty="0">
                        <a:effectLst/>
                        <a:latin typeface="Calibri"/>
                        <a:ea typeface="Times New Roman"/>
                        <a:cs typeface="Times New Roman"/>
                      </a:endParaRPr>
                    </a:p>
                  </a:txBody>
                  <a:tcPr marL="45681" marR="45681" marT="0" marB="0" anchor="ctr"/>
                </a:tc>
                <a:tc>
                  <a:txBody>
                    <a:bodyPr/>
                    <a:lstStyle/>
                    <a:p>
                      <a:pPr algn="ctr">
                        <a:lnSpc>
                          <a:spcPct val="115000"/>
                        </a:lnSpc>
                        <a:spcAft>
                          <a:spcPts val="0"/>
                        </a:spcAft>
                      </a:pPr>
                      <a:r>
                        <a:rPr lang="en-US" sz="1600">
                          <a:effectLst/>
                        </a:rPr>
                        <a:t> </a:t>
                      </a:r>
                      <a:endParaRPr lang="en-IN" sz="1600">
                        <a:effectLst/>
                        <a:latin typeface="Calibri"/>
                        <a:ea typeface="Times New Roman"/>
                        <a:cs typeface="Times New Roman"/>
                      </a:endParaRPr>
                    </a:p>
                  </a:txBody>
                  <a:tcPr marL="45681" marR="45681" marT="0" marB="0" anchor="ctr"/>
                </a:tc>
                <a:tc>
                  <a:txBody>
                    <a:bodyPr/>
                    <a:lstStyle/>
                    <a:p>
                      <a:pPr algn="ctr">
                        <a:lnSpc>
                          <a:spcPct val="115000"/>
                        </a:lnSpc>
                        <a:spcAft>
                          <a:spcPts val="0"/>
                        </a:spcAft>
                      </a:pPr>
                      <a:r>
                        <a:rPr lang="en-US" sz="1600">
                          <a:effectLst/>
                        </a:rPr>
                        <a:t> </a:t>
                      </a:r>
                      <a:endParaRPr lang="en-IN" sz="1600">
                        <a:effectLst/>
                        <a:latin typeface="Calibri"/>
                        <a:ea typeface="Times New Roman"/>
                        <a:cs typeface="Times New Roman"/>
                      </a:endParaRPr>
                    </a:p>
                  </a:txBody>
                  <a:tcPr marL="45681" marR="45681" marT="0" marB="0" anchor="ctr"/>
                </a:tc>
                <a:tc>
                  <a:txBody>
                    <a:bodyPr/>
                    <a:lstStyle/>
                    <a:p>
                      <a:pPr algn="l">
                        <a:lnSpc>
                          <a:spcPct val="115000"/>
                        </a:lnSpc>
                        <a:spcAft>
                          <a:spcPts val="0"/>
                        </a:spcAft>
                      </a:pPr>
                      <a:r>
                        <a:rPr lang="en-US" sz="1600">
                          <a:effectLst/>
                        </a:rPr>
                        <a:t>Emergency operation centre is in place</a:t>
                      </a:r>
                      <a:endParaRPr lang="en-IN" sz="1600">
                        <a:effectLst/>
                        <a:latin typeface="Calibri"/>
                        <a:ea typeface="Times New Roman"/>
                        <a:cs typeface="Times New Roman"/>
                      </a:endParaRPr>
                    </a:p>
                  </a:txBody>
                  <a:tcPr marL="45681" marR="45681" marT="0" marB="0" anchor="ctr"/>
                </a:tc>
              </a:tr>
              <a:tr h="238302">
                <a:tc>
                  <a:txBody>
                    <a:bodyPr/>
                    <a:lstStyle/>
                    <a:p>
                      <a:pPr algn="l">
                        <a:lnSpc>
                          <a:spcPct val="115000"/>
                        </a:lnSpc>
                        <a:spcAft>
                          <a:spcPts val="0"/>
                        </a:spcAft>
                      </a:pPr>
                      <a:r>
                        <a:rPr lang="en-US" sz="1600">
                          <a:effectLst/>
                        </a:rPr>
                        <a:t>5.2</a:t>
                      </a:r>
                      <a:endParaRPr lang="en-IN" sz="1600">
                        <a:effectLst/>
                        <a:latin typeface="Calibri"/>
                        <a:ea typeface="Times New Roman"/>
                        <a:cs typeface="Times New Roman"/>
                      </a:endParaRPr>
                    </a:p>
                  </a:txBody>
                  <a:tcPr marL="45681" marR="45681" marT="0" marB="0" anchor="ctr"/>
                </a:tc>
                <a:tc>
                  <a:txBody>
                    <a:bodyPr/>
                    <a:lstStyle/>
                    <a:p>
                      <a:pPr algn="l">
                        <a:lnSpc>
                          <a:spcPct val="115000"/>
                        </a:lnSpc>
                        <a:spcAft>
                          <a:spcPts val="0"/>
                        </a:spcAft>
                      </a:pPr>
                      <a:r>
                        <a:rPr lang="en-US" sz="1600">
                          <a:effectLst/>
                        </a:rPr>
                        <a:t>Natural Resource Protection</a:t>
                      </a:r>
                      <a:endParaRPr lang="en-IN" sz="1600">
                        <a:effectLst/>
                        <a:latin typeface="Calibri"/>
                        <a:ea typeface="Times New Roman"/>
                        <a:cs typeface="Times New Roman"/>
                      </a:endParaRPr>
                    </a:p>
                  </a:txBody>
                  <a:tcPr marL="45681" marR="45681" marT="0" marB="0" anchor="ctr"/>
                </a:tc>
                <a:tc>
                  <a:txBody>
                    <a:bodyPr/>
                    <a:lstStyle/>
                    <a:p>
                      <a:pPr algn="ctr">
                        <a:lnSpc>
                          <a:spcPct val="115000"/>
                        </a:lnSpc>
                        <a:spcAft>
                          <a:spcPts val="0"/>
                        </a:spcAft>
                      </a:pPr>
                      <a:r>
                        <a:rPr lang="en-US" sz="1600" dirty="0">
                          <a:effectLst/>
                        </a:rPr>
                        <a:t> </a:t>
                      </a:r>
                      <a:endParaRPr lang="en-IN" sz="1600" dirty="0">
                        <a:effectLst/>
                        <a:latin typeface="Calibri"/>
                        <a:ea typeface="Times New Roman"/>
                        <a:cs typeface="Times New Roman"/>
                      </a:endParaRPr>
                    </a:p>
                  </a:txBody>
                  <a:tcPr marL="45681" marR="45681" marT="0" marB="0" anchor="ctr"/>
                </a:tc>
                <a:tc>
                  <a:txBody>
                    <a:bodyPr/>
                    <a:lstStyle/>
                    <a:p>
                      <a:pPr algn="ctr">
                        <a:lnSpc>
                          <a:spcPct val="115000"/>
                        </a:lnSpc>
                        <a:spcAft>
                          <a:spcPts val="0"/>
                        </a:spcAft>
                      </a:pPr>
                      <a:r>
                        <a:rPr lang="en-US" sz="1600" dirty="0">
                          <a:effectLst/>
                          <a:sym typeface="Wingdings"/>
                        </a:rPr>
                        <a:t></a:t>
                      </a:r>
                      <a:endParaRPr lang="en-IN" sz="1600" dirty="0">
                        <a:effectLst/>
                        <a:latin typeface="Calibri"/>
                        <a:ea typeface="Times New Roman"/>
                        <a:cs typeface="Times New Roman"/>
                      </a:endParaRPr>
                    </a:p>
                  </a:txBody>
                  <a:tcPr marL="45681" marR="45681" marT="0" marB="0" anchor="ctr"/>
                </a:tc>
                <a:tc>
                  <a:txBody>
                    <a:bodyPr/>
                    <a:lstStyle/>
                    <a:p>
                      <a:pPr algn="ctr">
                        <a:lnSpc>
                          <a:spcPct val="115000"/>
                        </a:lnSpc>
                        <a:spcAft>
                          <a:spcPts val="0"/>
                        </a:spcAft>
                      </a:pPr>
                      <a:r>
                        <a:rPr lang="en-US" sz="1600">
                          <a:effectLst/>
                        </a:rPr>
                        <a:t> </a:t>
                      </a:r>
                      <a:endParaRPr lang="en-IN" sz="1600">
                        <a:effectLst/>
                        <a:latin typeface="Calibri"/>
                        <a:ea typeface="Times New Roman"/>
                        <a:cs typeface="Times New Roman"/>
                      </a:endParaRPr>
                    </a:p>
                  </a:txBody>
                  <a:tcPr marL="45681" marR="45681" marT="0" marB="0" anchor="ctr"/>
                </a:tc>
                <a:tc>
                  <a:txBody>
                    <a:bodyPr/>
                    <a:lstStyle/>
                    <a:p>
                      <a:pPr algn="l">
                        <a:lnSpc>
                          <a:spcPct val="115000"/>
                        </a:lnSpc>
                        <a:spcAft>
                          <a:spcPts val="0"/>
                        </a:spcAft>
                      </a:pPr>
                      <a:r>
                        <a:rPr lang="en-US" sz="1600">
                          <a:effectLst/>
                        </a:rPr>
                        <a:t>executed</a:t>
                      </a:r>
                      <a:endParaRPr lang="en-IN" sz="1600">
                        <a:effectLst/>
                        <a:latin typeface="Calibri"/>
                        <a:ea typeface="Times New Roman"/>
                        <a:cs typeface="Times New Roman"/>
                      </a:endParaRPr>
                    </a:p>
                  </a:txBody>
                  <a:tcPr marL="45681" marR="45681" marT="0" marB="0" anchor="ctr"/>
                </a:tc>
              </a:tr>
              <a:tr h="744722">
                <a:tc>
                  <a:txBody>
                    <a:bodyPr/>
                    <a:lstStyle/>
                    <a:p>
                      <a:pPr algn="l">
                        <a:lnSpc>
                          <a:spcPct val="115000"/>
                        </a:lnSpc>
                        <a:spcAft>
                          <a:spcPts val="0"/>
                        </a:spcAft>
                      </a:pPr>
                      <a:r>
                        <a:rPr lang="en-US" sz="1600">
                          <a:effectLst/>
                        </a:rPr>
                        <a:t>5.4</a:t>
                      </a:r>
                      <a:endParaRPr lang="en-IN" sz="1600">
                        <a:effectLst/>
                        <a:latin typeface="Calibri"/>
                        <a:ea typeface="Times New Roman"/>
                        <a:cs typeface="Times New Roman"/>
                      </a:endParaRPr>
                    </a:p>
                  </a:txBody>
                  <a:tcPr marL="45681" marR="45681" marT="0" marB="0" anchor="ctr"/>
                </a:tc>
                <a:tc>
                  <a:txBody>
                    <a:bodyPr/>
                    <a:lstStyle/>
                    <a:p>
                      <a:pPr algn="l">
                        <a:lnSpc>
                          <a:spcPct val="115000"/>
                        </a:lnSpc>
                        <a:spcAft>
                          <a:spcPts val="0"/>
                        </a:spcAft>
                        <a:tabLst>
                          <a:tab pos="661035" algn="l"/>
                          <a:tab pos="730250" algn="l"/>
                        </a:tabLst>
                      </a:pPr>
                      <a:r>
                        <a:rPr lang="en-US" sz="1600" dirty="0">
                          <a:effectLst/>
                        </a:rPr>
                        <a:t>Building codes for current and future construction</a:t>
                      </a:r>
                      <a:endParaRPr lang="en-IN" sz="1600" dirty="0">
                        <a:effectLst/>
                        <a:latin typeface="Calibri"/>
                        <a:ea typeface="Times New Roman"/>
                        <a:cs typeface="Times New Roman"/>
                      </a:endParaRPr>
                    </a:p>
                  </a:txBody>
                  <a:tcPr marL="45681" marR="45681" marT="0" marB="0" anchor="ctr"/>
                </a:tc>
                <a:tc>
                  <a:txBody>
                    <a:bodyPr/>
                    <a:lstStyle/>
                    <a:p>
                      <a:pPr algn="ctr">
                        <a:lnSpc>
                          <a:spcPct val="115000"/>
                        </a:lnSpc>
                        <a:spcAft>
                          <a:spcPts val="0"/>
                        </a:spcAft>
                      </a:pPr>
                      <a:r>
                        <a:rPr lang="en-US" sz="1600">
                          <a:effectLst/>
                          <a:sym typeface="Wingdings"/>
                        </a:rPr>
                        <a:t></a:t>
                      </a:r>
                      <a:endParaRPr lang="en-IN" sz="1600">
                        <a:effectLst/>
                        <a:latin typeface="Calibri"/>
                        <a:ea typeface="Times New Roman"/>
                        <a:cs typeface="Times New Roman"/>
                      </a:endParaRPr>
                    </a:p>
                  </a:txBody>
                  <a:tcPr marL="45681" marR="45681" marT="0" marB="0" anchor="ctr"/>
                </a:tc>
                <a:tc>
                  <a:txBody>
                    <a:bodyPr/>
                    <a:lstStyle/>
                    <a:p>
                      <a:pPr algn="ctr">
                        <a:lnSpc>
                          <a:spcPct val="115000"/>
                        </a:lnSpc>
                        <a:spcAft>
                          <a:spcPts val="0"/>
                        </a:spcAft>
                      </a:pPr>
                      <a:r>
                        <a:rPr lang="en-US" sz="1600" dirty="0">
                          <a:effectLst/>
                        </a:rPr>
                        <a:t> </a:t>
                      </a:r>
                      <a:endParaRPr lang="en-IN" sz="1600" dirty="0">
                        <a:effectLst/>
                        <a:latin typeface="Calibri"/>
                        <a:ea typeface="Times New Roman"/>
                        <a:cs typeface="Times New Roman"/>
                      </a:endParaRPr>
                    </a:p>
                  </a:txBody>
                  <a:tcPr marL="45681" marR="45681" marT="0" marB="0" anchor="ctr"/>
                </a:tc>
                <a:tc>
                  <a:txBody>
                    <a:bodyPr/>
                    <a:lstStyle/>
                    <a:p>
                      <a:pPr algn="ctr">
                        <a:lnSpc>
                          <a:spcPct val="115000"/>
                        </a:lnSpc>
                        <a:spcAft>
                          <a:spcPts val="0"/>
                        </a:spcAft>
                      </a:pPr>
                      <a:r>
                        <a:rPr lang="en-US" sz="1600">
                          <a:effectLst/>
                        </a:rPr>
                        <a:t> </a:t>
                      </a:r>
                      <a:endParaRPr lang="en-IN" sz="1600">
                        <a:effectLst/>
                        <a:latin typeface="Calibri"/>
                        <a:ea typeface="Times New Roman"/>
                        <a:cs typeface="Times New Roman"/>
                      </a:endParaRPr>
                    </a:p>
                  </a:txBody>
                  <a:tcPr marL="45681" marR="45681" marT="0" marB="0" anchor="ctr"/>
                </a:tc>
                <a:tc>
                  <a:txBody>
                    <a:bodyPr/>
                    <a:lstStyle/>
                    <a:p>
                      <a:pPr algn="l">
                        <a:lnSpc>
                          <a:spcPct val="115000"/>
                        </a:lnSpc>
                        <a:spcAft>
                          <a:spcPts val="0"/>
                        </a:spcAft>
                      </a:pPr>
                      <a:r>
                        <a:rPr lang="en-US" sz="1600" dirty="0">
                          <a:effectLst/>
                        </a:rPr>
                        <a:t>Building code to include seismic parameters, rain water harvesting </a:t>
                      </a:r>
                      <a:endParaRPr lang="en-IN" sz="1600" dirty="0">
                        <a:effectLst/>
                        <a:latin typeface="Calibri"/>
                        <a:ea typeface="Times New Roman"/>
                        <a:cs typeface="Times New Roman"/>
                      </a:endParaRPr>
                    </a:p>
                  </a:txBody>
                  <a:tcPr marL="45681" marR="45681" marT="0" marB="0" anchor="ctr"/>
                </a:tc>
              </a:tr>
              <a:tr h="1282113">
                <a:tc gridSpan="6">
                  <a:txBody>
                    <a:bodyPr/>
                    <a:lstStyle/>
                    <a:p>
                      <a:pPr algn="l">
                        <a:lnSpc>
                          <a:spcPct val="115000"/>
                        </a:lnSpc>
                        <a:spcAft>
                          <a:spcPts val="0"/>
                        </a:spcAft>
                      </a:pPr>
                      <a:r>
                        <a:rPr lang="en-US" sz="1600" dirty="0" smtClean="0">
                          <a:solidFill>
                            <a:schemeClr val="tx1"/>
                          </a:solidFill>
                          <a:effectLst/>
                        </a:rPr>
                        <a:t>Data Source: </a:t>
                      </a:r>
                      <a:r>
                        <a:rPr lang="en-IN" sz="1600" baseline="0" dirty="0" smtClean="0">
                          <a:solidFill>
                            <a:schemeClr val="tx1"/>
                          </a:solidFill>
                          <a:effectLst/>
                          <a:latin typeface="Calibri"/>
                          <a:cs typeface="Times New Roman"/>
                        </a:rPr>
                        <a:t> </a:t>
                      </a:r>
                      <a:r>
                        <a:rPr lang="en-IN" sz="1600" i="1" dirty="0" smtClean="0">
                          <a:solidFill>
                            <a:srgbClr val="000000"/>
                          </a:solidFill>
                          <a:latin typeface="Times New Roman"/>
                          <a:ea typeface="Times New Roman"/>
                          <a:cs typeface="Times New Roman"/>
                        </a:rPr>
                        <a:t>Infrastructure condition assessment is made by comparing SLB data for the cities to the present status of the infrastructure in the city. Data for the other variable is collected from the municipal corporation and city development plan. Other sources are city disaster management authority and city department of urban development.</a:t>
                      </a:r>
                      <a:endParaRPr lang="en-IN" sz="1600" dirty="0">
                        <a:effectLst/>
                        <a:latin typeface="Calibri"/>
                        <a:ea typeface="Times New Roman"/>
                        <a:cs typeface="Times New Roman"/>
                      </a:endParaRPr>
                    </a:p>
                  </a:txBody>
                  <a:tcPr marL="45681" marR="45681" marT="0" marB="0" anchor="ctr">
                    <a:noFill/>
                  </a:tcPr>
                </a:tc>
                <a:tc hMerge="1">
                  <a:txBody>
                    <a:bodyPr/>
                    <a:lstStyle/>
                    <a:p>
                      <a:pPr marL="0" marR="0" indent="0" algn="l" defTabSz="914400" rtl="0" eaLnBrk="1" fontAlgn="auto" latinLnBrk="0" hangingPunct="1">
                        <a:lnSpc>
                          <a:spcPct val="115000"/>
                        </a:lnSpc>
                        <a:spcBef>
                          <a:spcPts val="0"/>
                        </a:spcBef>
                        <a:spcAft>
                          <a:spcPts val="0"/>
                        </a:spcAft>
                        <a:buClrTx/>
                        <a:buSzTx/>
                        <a:buFontTx/>
                        <a:buNone/>
                        <a:tabLst>
                          <a:tab pos="661035" algn="l"/>
                          <a:tab pos="730250" algn="l"/>
                        </a:tabLst>
                        <a:defRPr/>
                      </a:pPr>
                      <a:endParaRPr lang="en-IN" sz="1600" dirty="0">
                        <a:effectLst/>
                        <a:latin typeface="Calibri"/>
                        <a:ea typeface="Times New Roman"/>
                        <a:cs typeface="Times New Roman"/>
                      </a:endParaRPr>
                    </a:p>
                  </a:txBody>
                  <a:tcPr marL="45681" marR="45681" marT="0" marB="0" anchor="ctr"/>
                </a:tc>
                <a:tc hMerge="1">
                  <a:txBody>
                    <a:bodyPr/>
                    <a:lstStyle/>
                    <a:p>
                      <a:pPr algn="l">
                        <a:lnSpc>
                          <a:spcPct val="115000"/>
                        </a:lnSpc>
                        <a:spcAft>
                          <a:spcPts val="0"/>
                        </a:spcAft>
                      </a:pPr>
                      <a:endParaRPr lang="en-IN" sz="1600" dirty="0">
                        <a:effectLst/>
                        <a:latin typeface="Calibri"/>
                        <a:ea typeface="Times New Roman"/>
                        <a:cs typeface="Times New Roman"/>
                      </a:endParaRPr>
                    </a:p>
                  </a:txBody>
                  <a:tcPr marL="45681" marR="45681" marT="0" marB="0" anchor="ctr"/>
                </a:tc>
                <a:tc hMerge="1">
                  <a:txBody>
                    <a:bodyPr/>
                    <a:lstStyle/>
                    <a:p>
                      <a:pPr algn="l">
                        <a:lnSpc>
                          <a:spcPct val="115000"/>
                        </a:lnSpc>
                        <a:spcAft>
                          <a:spcPts val="0"/>
                        </a:spcAft>
                      </a:pPr>
                      <a:endParaRPr lang="en-IN" sz="1600" dirty="0">
                        <a:effectLst/>
                        <a:latin typeface="Calibri"/>
                        <a:ea typeface="Times New Roman"/>
                        <a:cs typeface="Times New Roman"/>
                      </a:endParaRPr>
                    </a:p>
                  </a:txBody>
                  <a:tcPr marL="45681" marR="45681" marT="0" marB="0" anchor="ctr"/>
                </a:tc>
                <a:tc hMerge="1">
                  <a:txBody>
                    <a:bodyPr/>
                    <a:lstStyle/>
                    <a:p>
                      <a:pPr algn="l">
                        <a:lnSpc>
                          <a:spcPct val="115000"/>
                        </a:lnSpc>
                        <a:spcAft>
                          <a:spcPts val="0"/>
                        </a:spcAft>
                      </a:pPr>
                      <a:endParaRPr lang="en-IN" sz="1600" dirty="0">
                        <a:effectLst/>
                        <a:latin typeface="Calibri"/>
                        <a:ea typeface="Times New Roman"/>
                        <a:cs typeface="Times New Roman"/>
                      </a:endParaRPr>
                    </a:p>
                  </a:txBody>
                  <a:tcPr marL="45681" marR="45681" marT="0" marB="0" anchor="ctr"/>
                </a:tc>
                <a:tc hMerge="1">
                  <a:txBody>
                    <a:bodyPr/>
                    <a:lstStyle/>
                    <a:p>
                      <a:pPr algn="l">
                        <a:lnSpc>
                          <a:spcPct val="115000"/>
                        </a:lnSpc>
                        <a:spcAft>
                          <a:spcPts val="0"/>
                        </a:spcAft>
                      </a:pPr>
                      <a:endParaRPr lang="en-IN" sz="1600" dirty="0">
                        <a:effectLst/>
                        <a:latin typeface="Calibri"/>
                        <a:ea typeface="Times New Roman"/>
                        <a:cs typeface="Times New Roman"/>
                      </a:endParaRPr>
                    </a:p>
                  </a:txBody>
                  <a:tcPr marL="45681" marR="45681" marT="0" marB="0" anchor="ctr"/>
                </a:tc>
              </a:tr>
            </a:tbl>
          </a:graphicData>
        </a:graphic>
      </p:graphicFrame>
      <p:sp>
        <p:nvSpPr>
          <p:cNvPr id="5" name="Rectangle 4"/>
          <p:cNvSpPr/>
          <p:nvPr/>
        </p:nvSpPr>
        <p:spPr>
          <a:xfrm>
            <a:off x="-32" y="4369552"/>
            <a:ext cx="8858280" cy="1631216"/>
          </a:xfrm>
          <a:prstGeom prst="rect">
            <a:avLst/>
          </a:prstGeom>
        </p:spPr>
        <p:txBody>
          <a:bodyPr wrap="square">
            <a:spAutoFit/>
          </a:bodyPr>
          <a:lstStyle/>
          <a:p>
            <a:pPr marL="342900" lvl="0" indent="-342900">
              <a:buFont typeface="Arial" pitchFamily="34" charset="0"/>
              <a:buChar char="•"/>
            </a:pPr>
            <a:r>
              <a:rPr lang="en-IN" sz="2000" dirty="0">
                <a:latin typeface="Andalus" pitchFamily="18" charset="-78"/>
                <a:cs typeface="Andalus" pitchFamily="18" charset="-78"/>
              </a:rPr>
              <a:t>The city is equipped with the technology and knowledge in the field of disaster </a:t>
            </a:r>
            <a:r>
              <a:rPr lang="en-IN" sz="2000" dirty="0" smtClean="0">
                <a:latin typeface="Andalus" pitchFamily="18" charset="-78"/>
                <a:cs typeface="Andalus" pitchFamily="18" charset="-78"/>
              </a:rPr>
              <a:t>resilience.</a:t>
            </a:r>
          </a:p>
          <a:p>
            <a:pPr marL="342900" lvl="0" indent="-342900">
              <a:buFont typeface="Arial" pitchFamily="34" charset="0"/>
              <a:buChar char="•"/>
            </a:pPr>
            <a:r>
              <a:rPr lang="en-IN" sz="2000" dirty="0" smtClean="0">
                <a:latin typeface="Andalus" pitchFamily="18" charset="-78"/>
                <a:cs typeface="Andalus" pitchFamily="18" charset="-78"/>
              </a:rPr>
              <a:t>The </a:t>
            </a:r>
            <a:r>
              <a:rPr lang="en-IN" sz="2000" dirty="0">
                <a:latin typeface="Andalus" pitchFamily="18" charset="-78"/>
                <a:cs typeface="Andalus" pitchFamily="18" charset="-78"/>
              </a:rPr>
              <a:t>city has detailed disaster management plan and a response </a:t>
            </a:r>
            <a:r>
              <a:rPr lang="en-IN" sz="2000" dirty="0" smtClean="0">
                <a:latin typeface="Andalus" pitchFamily="18" charset="-78"/>
                <a:cs typeface="Andalus" pitchFamily="18" charset="-78"/>
              </a:rPr>
              <a:t>system.</a:t>
            </a:r>
          </a:p>
          <a:p>
            <a:pPr marL="342900" lvl="0" indent="-342900">
              <a:buFont typeface="Arial" pitchFamily="34" charset="0"/>
              <a:buChar char="•"/>
            </a:pPr>
            <a:r>
              <a:rPr lang="en-IN" sz="2000" dirty="0" smtClean="0">
                <a:latin typeface="Andalus" pitchFamily="18" charset="-78"/>
                <a:cs typeface="Andalus" pitchFamily="18" charset="-78"/>
              </a:rPr>
              <a:t>E-governance </a:t>
            </a:r>
            <a:r>
              <a:rPr lang="en-IN" sz="2000" dirty="0">
                <a:latin typeface="Andalus" pitchFamily="18" charset="-78"/>
                <a:cs typeface="Andalus" pitchFamily="18" charset="-78"/>
              </a:rPr>
              <a:t>and improving efficiency of delivery system of urban services is also considered widely </a:t>
            </a:r>
          </a:p>
        </p:txBody>
      </p:sp>
    </p:spTree>
    <p:extLst>
      <p:ext uri="{BB962C8B-B14F-4D97-AF65-F5344CB8AC3E}">
        <p14:creationId xmlns:p14="http://schemas.microsoft.com/office/powerpoint/2010/main" val="28454067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0000" lnSpcReduction="20000"/>
          </a:bodyPr>
          <a:lstStyle/>
          <a:p>
            <a:pPr lvl="0"/>
            <a:r>
              <a:rPr lang="en-IN" sz="4000" dirty="0" smtClean="0">
                <a:latin typeface="Andalus" pitchFamily="18" charset="-78"/>
                <a:cs typeface="Andalus" pitchFamily="18" charset="-78"/>
              </a:rPr>
              <a:t>Assessment </a:t>
            </a:r>
            <a:r>
              <a:rPr lang="en-IN" sz="4000" dirty="0">
                <a:latin typeface="Andalus" pitchFamily="18" charset="-78"/>
                <a:cs typeface="Andalus" pitchFamily="18" charset="-78"/>
              </a:rPr>
              <a:t>of city growth and infrastructure needs to be carried out. </a:t>
            </a:r>
            <a:endParaRPr lang="en-IN" sz="4000" dirty="0" smtClean="0">
              <a:latin typeface="Andalus" pitchFamily="18" charset="-78"/>
              <a:cs typeface="Andalus" pitchFamily="18" charset="-78"/>
            </a:endParaRPr>
          </a:p>
          <a:p>
            <a:pPr lvl="0">
              <a:buNone/>
            </a:pPr>
            <a:endParaRPr lang="en-IN" sz="4000" dirty="0">
              <a:latin typeface="Andalus" pitchFamily="18" charset="-78"/>
              <a:cs typeface="Andalus" pitchFamily="18" charset="-78"/>
            </a:endParaRPr>
          </a:p>
          <a:p>
            <a:pPr lvl="0"/>
            <a:r>
              <a:rPr lang="en-IN" sz="4000" dirty="0">
                <a:latin typeface="Andalus" pitchFamily="18" charset="-78"/>
                <a:cs typeface="Andalus" pitchFamily="18" charset="-78"/>
              </a:rPr>
              <a:t>Detailed feasibility/engineering studies should be carried out for new projects.</a:t>
            </a:r>
          </a:p>
          <a:p>
            <a:pPr lvl="0"/>
            <a:r>
              <a:rPr lang="en-IN" sz="4000" dirty="0">
                <a:latin typeface="Andalus" pitchFamily="18" charset="-78"/>
                <a:cs typeface="Andalus" pitchFamily="18" charset="-78"/>
              </a:rPr>
              <a:t>Assigning of priorities within the constraint of available financial resources should be taken care of</a:t>
            </a:r>
            <a:r>
              <a:rPr lang="en-IN" sz="4000" dirty="0" smtClean="0">
                <a:latin typeface="Andalus" pitchFamily="18" charset="-78"/>
                <a:cs typeface="Andalus" pitchFamily="18" charset="-78"/>
              </a:rPr>
              <a:t>.</a:t>
            </a:r>
          </a:p>
          <a:p>
            <a:pPr lvl="0"/>
            <a:endParaRPr lang="en-IN" sz="4000" dirty="0">
              <a:latin typeface="Andalus" pitchFamily="18" charset="-78"/>
              <a:cs typeface="Andalus" pitchFamily="18" charset="-78"/>
            </a:endParaRPr>
          </a:p>
          <a:p>
            <a:pPr lvl="0"/>
            <a:r>
              <a:rPr lang="en-IN" sz="4000" dirty="0">
                <a:latin typeface="Andalus" pitchFamily="18" charset="-78"/>
                <a:cs typeface="Andalus" pitchFamily="18" charset="-78"/>
              </a:rPr>
              <a:t>The growth in population is also likely to exacerbate the already stressed modes of public transport and will impact other services; hence, planned efforts are required to direct the growth in the right direction</a:t>
            </a:r>
            <a:r>
              <a:rPr lang="en-IN" sz="4000" dirty="0" smtClean="0">
                <a:latin typeface="Andalus" pitchFamily="18" charset="-78"/>
                <a:cs typeface="Andalus" pitchFamily="18" charset="-78"/>
              </a:rPr>
              <a:t>.</a:t>
            </a:r>
          </a:p>
          <a:p>
            <a:pPr lvl="0"/>
            <a:r>
              <a:rPr lang="en-IN" sz="4000" dirty="0" smtClean="0">
                <a:latin typeface="Andalus" pitchFamily="18" charset="-78"/>
                <a:cs typeface="Andalus" pitchFamily="18" charset="-78"/>
              </a:rPr>
              <a:t> </a:t>
            </a:r>
            <a:r>
              <a:rPr lang="en-IN" sz="4000" dirty="0">
                <a:latin typeface="Andalus" pitchFamily="18" charset="-78"/>
                <a:cs typeface="Andalus" pitchFamily="18" charset="-78"/>
              </a:rPr>
              <a:t>Government should explore more options in land use planning and suitability</a:t>
            </a:r>
            <a:r>
              <a:rPr lang="en-IN" sz="4000" dirty="0" smtClean="0">
                <a:latin typeface="Andalus" pitchFamily="18" charset="-78"/>
                <a:cs typeface="Andalus" pitchFamily="18" charset="-78"/>
              </a:rPr>
              <a:t>.</a:t>
            </a:r>
          </a:p>
          <a:p>
            <a:pPr lvl="0"/>
            <a:endParaRPr lang="en-IN" sz="4000" dirty="0">
              <a:latin typeface="Andalus" pitchFamily="18" charset="-78"/>
              <a:cs typeface="Andalus" pitchFamily="18" charset="-78"/>
            </a:endParaRPr>
          </a:p>
          <a:p>
            <a:pPr lvl="0"/>
            <a:r>
              <a:rPr lang="en-IN" sz="4000" dirty="0">
                <a:latin typeface="Andalus" pitchFamily="18" charset="-78"/>
                <a:cs typeface="Andalus" pitchFamily="18" charset="-78"/>
              </a:rPr>
              <a:t>Strict enforcement of Development Control (DC) rules must be observed</a:t>
            </a:r>
            <a:r>
              <a:rPr lang="en-IN" sz="4000" dirty="0" smtClean="0">
                <a:latin typeface="Andalus" pitchFamily="18" charset="-78"/>
                <a:cs typeface="Andalus" pitchFamily="18" charset="-78"/>
              </a:rPr>
              <a:t>.</a:t>
            </a:r>
          </a:p>
          <a:p>
            <a:pPr lvl="0"/>
            <a:endParaRPr lang="en-IN" sz="4000" dirty="0">
              <a:latin typeface="Andalus" pitchFamily="18" charset="-78"/>
              <a:cs typeface="Andalus" pitchFamily="18" charset="-78"/>
            </a:endParaRPr>
          </a:p>
          <a:p>
            <a:pPr lvl="0"/>
            <a:r>
              <a:rPr lang="en-IN" sz="4000" dirty="0">
                <a:latin typeface="Andalus" pitchFamily="18" charset="-78"/>
                <a:cs typeface="Andalus" pitchFamily="18" charset="-78"/>
              </a:rPr>
              <a:t>The major issue in the city is the database management system for past disaster events. There is a need to maintain and update the data for each event regularly</a:t>
            </a:r>
            <a:r>
              <a:rPr lang="en-IN" sz="4000" dirty="0" smtClean="0">
                <a:latin typeface="Andalus" pitchFamily="18" charset="-78"/>
                <a:cs typeface="Andalus" pitchFamily="18" charset="-78"/>
              </a:rPr>
              <a:t>.</a:t>
            </a:r>
          </a:p>
          <a:p>
            <a:pPr lvl="0"/>
            <a:endParaRPr lang="en-IN" sz="4000" dirty="0">
              <a:latin typeface="Andalus" pitchFamily="18" charset="-78"/>
              <a:cs typeface="Andalus" pitchFamily="18" charset="-78"/>
            </a:endParaRPr>
          </a:p>
          <a:p>
            <a:pPr lvl="0"/>
            <a:r>
              <a:rPr lang="en-IN" sz="4000" dirty="0">
                <a:latin typeface="Andalus" pitchFamily="18" charset="-78"/>
                <a:cs typeface="Andalus" pitchFamily="18" charset="-78"/>
              </a:rPr>
              <a:t>Physical development and growth are haphazard and uncontrolled. The Development Plan needs to be implemented correctly and reserved lands have to be used for specified purposes.</a:t>
            </a:r>
          </a:p>
          <a:p>
            <a:endParaRPr lang="en-IN" dirty="0">
              <a:latin typeface="Andalus" pitchFamily="18" charset="-78"/>
              <a:cs typeface="Andalus" pitchFamily="18" charset="-78"/>
            </a:endParaRPr>
          </a:p>
        </p:txBody>
      </p:sp>
      <p:sp>
        <p:nvSpPr>
          <p:cNvPr id="2" name="Title 1"/>
          <p:cNvSpPr>
            <a:spLocks noGrp="1"/>
          </p:cNvSpPr>
          <p:nvPr>
            <p:ph type="title"/>
          </p:nvPr>
        </p:nvSpPr>
        <p:spPr/>
        <p:txBody>
          <a:bodyPr>
            <a:normAutofit/>
          </a:bodyPr>
          <a:lstStyle/>
          <a:p>
            <a:r>
              <a:rPr lang="en-IN" sz="2800" b="1" dirty="0">
                <a:latin typeface="Andalus" pitchFamily="18" charset="-78"/>
                <a:ea typeface="+mn-ea"/>
                <a:cs typeface="Andalus" pitchFamily="18" charset="-78"/>
              </a:rPr>
              <a:t>Recommendations</a:t>
            </a:r>
            <a:r>
              <a:rPr lang="en-IN" sz="2800" b="1" dirty="0">
                <a:solidFill>
                  <a:srgbClr val="0070C0"/>
                </a:solidFill>
                <a:latin typeface="Andalus" pitchFamily="18" charset="-78"/>
                <a:ea typeface="+mn-ea"/>
                <a:cs typeface="Andalus" pitchFamily="18" charset="-78"/>
              </a:rPr>
              <a:t> </a:t>
            </a:r>
          </a:p>
        </p:txBody>
      </p:sp>
    </p:spTree>
    <p:extLst>
      <p:ext uri="{BB962C8B-B14F-4D97-AF65-F5344CB8AC3E}">
        <p14:creationId xmlns:p14="http://schemas.microsoft.com/office/powerpoint/2010/main" val="29371403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15000" y="3071810"/>
            <a:ext cx="3429000" cy="3786190"/>
          </a:xfrm>
          <a:prstGeom prst="rect">
            <a:avLst/>
          </a:prstGeom>
          <a:solidFill>
            <a:srgbClr val="FFC0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6" name="Picture 2" descr="https://encrypted-tbn3.google.com/images?q=tbn:ANd9GcT_GltSs-d3blyjNyR3WWsdI0utaj4UG0Y9rVqVTxMmprwiuVgdQQ"/>
          <p:cNvPicPr>
            <a:picLocks noChangeAspect="1" noChangeArrowheads="1"/>
          </p:cNvPicPr>
          <p:nvPr/>
        </p:nvPicPr>
        <p:blipFill>
          <a:blip r:embed="rId2"/>
          <a:srcRect/>
          <a:stretch>
            <a:fillRect/>
          </a:stretch>
        </p:blipFill>
        <p:spPr bwMode="auto">
          <a:xfrm>
            <a:off x="5715000" y="1026038"/>
            <a:ext cx="3429000" cy="2045772"/>
          </a:xfrm>
          <a:prstGeom prst="rect">
            <a:avLst/>
          </a:prstGeom>
          <a:noFill/>
        </p:spPr>
      </p:pic>
      <p:sp>
        <p:nvSpPr>
          <p:cNvPr id="15" name="TextBox 14"/>
          <p:cNvSpPr txBox="1"/>
          <p:nvPr/>
        </p:nvSpPr>
        <p:spPr>
          <a:xfrm>
            <a:off x="5714999" y="3093267"/>
            <a:ext cx="3404057" cy="3693319"/>
          </a:xfrm>
          <a:prstGeom prst="rect">
            <a:avLst/>
          </a:prstGeom>
          <a:solidFill>
            <a:srgbClr val="FFFF00">
              <a:alpha val="32000"/>
            </a:srgbClr>
          </a:solidFill>
        </p:spPr>
        <p:txBody>
          <a:bodyPr wrap="square" rtlCol="0">
            <a:spAutoFit/>
          </a:bodyPr>
          <a:lstStyle/>
          <a:p>
            <a:pPr>
              <a:buFont typeface="Arial" pitchFamily="34" charset="0"/>
              <a:buChar char="•"/>
            </a:pPr>
            <a:r>
              <a:rPr lang="en-IN" dirty="0" smtClean="0"/>
              <a:t>Total Population (Census of India-2011)</a:t>
            </a:r>
            <a:r>
              <a:rPr lang="en-US" dirty="0" smtClean="0"/>
              <a:t>:</a:t>
            </a:r>
            <a:r>
              <a:rPr lang="en-US" b="1" dirty="0" smtClean="0"/>
              <a:t>883,381 (2011)</a:t>
            </a:r>
          </a:p>
          <a:p>
            <a:pPr>
              <a:buFont typeface="Arial" pitchFamily="34" charset="0"/>
              <a:buChar char="•"/>
            </a:pPr>
            <a:r>
              <a:rPr lang="en-IN" dirty="0" smtClean="0"/>
              <a:t>Population Decadal Growth: </a:t>
            </a:r>
            <a:r>
              <a:rPr lang="en-IN" b="1" dirty="0" smtClean="0"/>
              <a:t>25.33% (2001– 2011)</a:t>
            </a:r>
          </a:p>
          <a:p>
            <a:pPr>
              <a:buFont typeface="Arial" pitchFamily="34" charset="0"/>
              <a:buChar char="•"/>
            </a:pPr>
            <a:r>
              <a:rPr lang="en-IN" dirty="0" smtClean="0"/>
              <a:t>Total Slum population: </a:t>
            </a:r>
            <a:r>
              <a:rPr lang="en-IN" b="1" dirty="0" smtClean="0"/>
              <a:t>4,79,699 (Census 2011)</a:t>
            </a:r>
            <a:endParaRPr lang="en-US" b="1" dirty="0" smtClean="0"/>
          </a:p>
          <a:p>
            <a:pPr>
              <a:buFont typeface="Arial" pitchFamily="34" charset="0"/>
              <a:buChar char="•"/>
            </a:pPr>
            <a:r>
              <a:rPr lang="en-IN" dirty="0" smtClean="0"/>
              <a:t>Literacy rate</a:t>
            </a:r>
            <a:r>
              <a:rPr lang="en-IN" b="1" dirty="0" smtClean="0"/>
              <a:t>: 85.24 %</a:t>
            </a:r>
          </a:p>
          <a:p>
            <a:pPr>
              <a:buFont typeface="Arial" pitchFamily="34" charset="0"/>
              <a:buChar char="•"/>
            </a:pPr>
            <a:r>
              <a:rPr lang="en-IN" dirty="0" smtClean="0"/>
              <a:t>Sex </a:t>
            </a:r>
            <a:r>
              <a:rPr lang="en-IN" b="1" dirty="0" smtClean="0"/>
              <a:t>ratio:911 females per thousand males.</a:t>
            </a:r>
          </a:p>
          <a:p>
            <a:pPr>
              <a:buFont typeface="Arial" pitchFamily="34" charset="0"/>
              <a:buChar char="•"/>
            </a:pPr>
            <a:r>
              <a:rPr lang="en-IN" dirty="0" smtClean="0"/>
              <a:t>Height  from mean sea level (MSL):  </a:t>
            </a:r>
            <a:r>
              <a:rPr lang="en-IN" b="1" dirty="0" smtClean="0"/>
              <a:t>427 m (MSL)</a:t>
            </a:r>
          </a:p>
          <a:p>
            <a:pPr>
              <a:buFont typeface="Arial" pitchFamily="34" charset="0"/>
              <a:buChar char="•"/>
            </a:pPr>
            <a:r>
              <a:rPr lang="en-IN" dirty="0" smtClean="0"/>
              <a:t>Topography: </a:t>
            </a:r>
            <a:r>
              <a:rPr lang="en-IN" b="1" dirty="0" smtClean="0"/>
              <a:t>Terrain with several hilltops or plateaus</a:t>
            </a:r>
          </a:p>
        </p:txBody>
      </p:sp>
      <p:sp>
        <p:nvSpPr>
          <p:cNvPr id="2" name="Rectangle 1"/>
          <p:cNvSpPr/>
          <p:nvPr/>
        </p:nvSpPr>
        <p:spPr>
          <a:xfrm>
            <a:off x="142844" y="1066800"/>
            <a:ext cx="5429288" cy="1815882"/>
          </a:xfrm>
          <a:prstGeom prst="rect">
            <a:avLst/>
          </a:prstGeom>
        </p:spPr>
        <p:txBody>
          <a:bodyPr wrap="square">
            <a:spAutoFit/>
          </a:bodyPr>
          <a:lstStyle/>
          <a:p>
            <a:pPr marL="285750" indent="-285750">
              <a:buFont typeface="Arial" pitchFamily="34" charset="0"/>
              <a:buChar char="•"/>
            </a:pPr>
            <a:r>
              <a:rPr lang="en-IN" sz="2200" dirty="0">
                <a:latin typeface="Andalus" pitchFamily="18" charset="-78"/>
                <a:cs typeface="Andalus" pitchFamily="18" charset="-78"/>
              </a:rPr>
              <a:t>Population of the city increased from 1.02 lakhs in 1951 to 17.96 lakhs in </a:t>
            </a:r>
            <a:r>
              <a:rPr lang="en-IN" sz="2200" dirty="0" smtClean="0">
                <a:latin typeface="Andalus" pitchFamily="18" charset="-78"/>
                <a:cs typeface="Andalus" pitchFamily="18" charset="-78"/>
              </a:rPr>
              <a:t>2011.</a:t>
            </a:r>
            <a:endParaRPr lang="en-IN" sz="2200" dirty="0">
              <a:latin typeface="Andalus" pitchFamily="18" charset="-78"/>
              <a:cs typeface="Andalus" pitchFamily="18" charset="-78"/>
            </a:endParaRPr>
          </a:p>
          <a:p>
            <a:pPr marL="285750" indent="-285750">
              <a:buFont typeface="Arial" pitchFamily="34" charset="0"/>
              <a:buChar char="•"/>
            </a:pPr>
            <a:r>
              <a:rPr lang="en-IN" sz="2200" dirty="0">
                <a:latin typeface="Andalus" pitchFamily="18" charset="-78"/>
                <a:cs typeface="Andalus" pitchFamily="18" charset="-78"/>
              </a:rPr>
              <a:t>Bhopal is a major centre of industries in the </a:t>
            </a:r>
            <a:r>
              <a:rPr lang="en-IN" sz="2200" dirty="0" smtClean="0">
                <a:latin typeface="Andalus" pitchFamily="18" charset="-78"/>
                <a:cs typeface="Andalus" pitchFamily="18" charset="-78"/>
              </a:rPr>
              <a:t>region.</a:t>
            </a:r>
            <a:endParaRPr lang="en-IN" sz="2400" dirty="0"/>
          </a:p>
          <a:p>
            <a:endParaRPr lang="en-IN" sz="2400" dirty="0"/>
          </a:p>
        </p:txBody>
      </p:sp>
      <p:graphicFrame>
        <p:nvGraphicFramePr>
          <p:cNvPr id="11" name="Chart 10"/>
          <p:cNvGraphicFramePr>
            <a:graphicFrameLocks/>
          </p:cNvGraphicFramePr>
          <p:nvPr>
            <p:extLst>
              <p:ext uri="{D42A27DB-BD31-4B8C-83A1-F6EECF244321}">
                <p14:modId xmlns:p14="http://schemas.microsoft.com/office/powerpoint/2010/main" val="4024823478"/>
              </p:ext>
            </p:extLst>
          </p:nvPr>
        </p:nvGraphicFramePr>
        <p:xfrm>
          <a:off x="285720" y="2928935"/>
          <a:ext cx="5276880" cy="3143271"/>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27711" y="510244"/>
            <a:ext cx="5528661" cy="5315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b="1" dirty="0" smtClean="0">
                <a:solidFill>
                  <a:srgbClr val="0070C0"/>
                </a:solidFill>
                <a:latin typeface="Andalus" pitchFamily="18" charset="-78"/>
                <a:ea typeface="+mj-ea"/>
                <a:cs typeface="Andalus" pitchFamily="18" charset="-78"/>
              </a:rPr>
              <a:t>Demography and Urbanisation</a:t>
            </a:r>
            <a:endParaRPr lang="en-IN" sz="2800" b="1" dirty="0">
              <a:solidFill>
                <a:srgbClr val="0070C0"/>
              </a:solidFill>
              <a:latin typeface="Andalus" pitchFamily="18" charset="-78"/>
              <a:ea typeface="+mj-ea"/>
              <a:cs typeface="Andalus" pitchFamily="18" charset="-78"/>
            </a:endParaRPr>
          </a:p>
        </p:txBody>
      </p:sp>
      <p:sp>
        <p:nvSpPr>
          <p:cNvPr id="10" name="Title 9"/>
          <p:cNvSpPr>
            <a:spLocks noGrp="1"/>
          </p:cNvSpPr>
          <p:nvPr>
            <p:ph type="title"/>
          </p:nvPr>
        </p:nvSpPr>
        <p:spPr>
          <a:xfrm>
            <a:off x="457200" y="71414"/>
            <a:ext cx="8229600" cy="868346"/>
          </a:xfrm>
        </p:spPr>
        <p:txBody>
          <a:bodyPr/>
          <a:lstStyle/>
          <a:p>
            <a:r>
              <a:rPr lang="en-US" dirty="0" smtClean="0"/>
              <a:t>CASE STUDY BHOPAL</a:t>
            </a:r>
            <a:endParaRPr lang="en-IN" dirty="0"/>
          </a:p>
        </p:txBody>
      </p:sp>
    </p:spTree>
    <p:extLst>
      <p:ext uri="{BB962C8B-B14F-4D97-AF65-F5344CB8AC3E}">
        <p14:creationId xmlns:p14="http://schemas.microsoft.com/office/powerpoint/2010/main" val="39384909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285750" indent="-285750"/>
            <a:r>
              <a:rPr lang="en-IN" sz="2400" dirty="0"/>
              <a:t>Bhopal, lie in Zone II, where the maximum expected intensity is VI (MSK</a:t>
            </a:r>
            <a:r>
              <a:rPr lang="en-IN" sz="2400" dirty="0" smtClean="0"/>
              <a:t>).</a:t>
            </a:r>
          </a:p>
          <a:p>
            <a:pPr marL="285750" indent="-285750"/>
            <a:endParaRPr lang="en-IN" sz="2400" dirty="0" smtClean="0"/>
          </a:p>
          <a:p>
            <a:pPr marL="285750" indent="-285750"/>
            <a:r>
              <a:rPr lang="en-IN" sz="2400" dirty="0"/>
              <a:t>The city has experienced flooding of upper lake in 1973 </a:t>
            </a:r>
            <a:endParaRPr lang="en-IN" sz="2400" dirty="0" smtClean="0"/>
          </a:p>
          <a:p>
            <a:pPr marL="285750" indent="-285750"/>
            <a:endParaRPr lang="en-IN" sz="2400" dirty="0" smtClean="0"/>
          </a:p>
          <a:p>
            <a:pPr marL="285750" indent="-285750"/>
            <a:r>
              <a:rPr lang="en-IN" sz="2400" dirty="0"/>
              <a:t>In 2006 City experienced 32.1 cm rains within less than 15 hours, a record in 80 years leading to loss of life and property </a:t>
            </a:r>
            <a:endParaRPr lang="en-IN" sz="2400" dirty="0" smtClean="0"/>
          </a:p>
          <a:p>
            <a:pPr marL="285750" indent="-285750"/>
            <a:endParaRPr lang="en-IN" sz="2400" dirty="0"/>
          </a:p>
          <a:p>
            <a:pPr marL="285750" indent="-285750"/>
            <a:r>
              <a:rPr lang="en-IN" sz="2400" dirty="0" smtClean="0"/>
              <a:t>The </a:t>
            </a:r>
            <a:r>
              <a:rPr lang="en-IN" sz="2400" dirty="0"/>
              <a:t>city has experienced severe water crises during 2002 &amp; again in 2009 due to drying up of all lakes in the city. </a:t>
            </a:r>
            <a:endParaRPr lang="en-IN" sz="2400" dirty="0" smtClean="0"/>
          </a:p>
          <a:p>
            <a:pPr marL="285750" indent="-285750"/>
            <a:endParaRPr lang="en-IN" sz="2400" dirty="0" smtClean="0"/>
          </a:p>
          <a:p>
            <a:pPr marL="285750" indent="-285750"/>
            <a:r>
              <a:rPr lang="en-IN" sz="2400" dirty="0" smtClean="0"/>
              <a:t>The </a:t>
            </a:r>
            <a:r>
              <a:rPr lang="en-IN" sz="2400" dirty="0"/>
              <a:t>future water demand projection depending on the population growth rates indicates that water demand in year 2031 for Bhopal city would increase to 536 MLD. </a:t>
            </a:r>
            <a:endParaRPr lang="en-IN" sz="2400" dirty="0" smtClean="0"/>
          </a:p>
        </p:txBody>
      </p:sp>
      <p:sp>
        <p:nvSpPr>
          <p:cNvPr id="6" name="Title 5"/>
          <p:cNvSpPr>
            <a:spLocks noGrp="1"/>
          </p:cNvSpPr>
          <p:nvPr>
            <p:ph type="title"/>
          </p:nvPr>
        </p:nvSpPr>
        <p:spPr/>
        <p:txBody>
          <a:bodyPr/>
          <a:lstStyle/>
          <a:p>
            <a:r>
              <a:rPr lang="en-US" dirty="0" smtClean="0"/>
              <a:t>EXPOSURE TO HAZARDS</a:t>
            </a:r>
            <a:endParaRPr lang="en-IN" dirty="0"/>
          </a:p>
        </p:txBody>
      </p:sp>
    </p:spTree>
    <p:extLst>
      <p:ext uri="{BB962C8B-B14F-4D97-AF65-F5344CB8AC3E}">
        <p14:creationId xmlns:p14="http://schemas.microsoft.com/office/powerpoint/2010/main" val="31524642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357298"/>
            <a:ext cx="8229600" cy="4525963"/>
          </a:xfrm>
        </p:spPr>
        <p:txBody>
          <a:bodyPr>
            <a:normAutofit fontScale="55000" lnSpcReduction="20000"/>
          </a:bodyPr>
          <a:lstStyle/>
          <a:p>
            <a:r>
              <a:rPr lang="en-US" dirty="0"/>
              <a:t>Bhopal city is exposed to the natural hazards like earthquake, floods, water scarcity, and urban </a:t>
            </a:r>
            <a:r>
              <a:rPr lang="en-US" dirty="0" smtClean="0"/>
              <a:t>floods.</a:t>
            </a:r>
          </a:p>
          <a:p>
            <a:endParaRPr lang="en-US" dirty="0" smtClean="0"/>
          </a:p>
          <a:p>
            <a:r>
              <a:rPr lang="en-US" dirty="0" smtClean="0"/>
              <a:t>The </a:t>
            </a:r>
            <a:r>
              <a:rPr lang="en-US" dirty="0"/>
              <a:t>presence of a large number of industries also makes the city vulnerable to industrial </a:t>
            </a:r>
            <a:r>
              <a:rPr lang="en-US" dirty="0" smtClean="0"/>
              <a:t>disasters.</a:t>
            </a:r>
          </a:p>
          <a:p>
            <a:endParaRPr lang="en-US" dirty="0" smtClean="0"/>
          </a:p>
          <a:p>
            <a:pPr lvl="0"/>
            <a:r>
              <a:rPr lang="en-IN" dirty="0"/>
              <a:t>The infrastructure in terms of solid waste management and storm water drainage should be improved as the current coverage is only 47% and 60% respectively. </a:t>
            </a:r>
            <a:endParaRPr lang="en-IN" dirty="0" smtClean="0"/>
          </a:p>
          <a:p>
            <a:pPr lvl="0"/>
            <a:endParaRPr lang="en-IN" dirty="0" smtClean="0"/>
          </a:p>
          <a:p>
            <a:pPr lvl="0"/>
            <a:r>
              <a:rPr lang="en-IN" dirty="0" smtClean="0"/>
              <a:t>Efficient </a:t>
            </a:r>
            <a:r>
              <a:rPr lang="en-IN" dirty="0"/>
              <a:t>drainage system would minimize the chances of urban flooding which the city has already experienced twice in the recent years</a:t>
            </a:r>
            <a:r>
              <a:rPr lang="en-IN" dirty="0" smtClean="0"/>
              <a:t>.</a:t>
            </a:r>
          </a:p>
          <a:p>
            <a:pPr lvl="0"/>
            <a:endParaRPr lang="en-IN" dirty="0" smtClean="0"/>
          </a:p>
          <a:p>
            <a:pPr lvl="0"/>
            <a:r>
              <a:rPr lang="en-US" dirty="0"/>
              <a:t>Integrated project management covering </a:t>
            </a:r>
            <a:r>
              <a:rPr lang="en-US" dirty="0" smtClean="0"/>
              <a:t>disaster </a:t>
            </a:r>
            <a:r>
              <a:rPr lang="en-US" dirty="0"/>
              <a:t>resilience, adaptation, environment and sustainability, is highly required as the city is being upgraded on all fronts. </a:t>
            </a:r>
            <a:endParaRPr lang="en-IN" dirty="0"/>
          </a:p>
          <a:p>
            <a:endParaRPr lang="en-IN" dirty="0"/>
          </a:p>
        </p:txBody>
      </p:sp>
      <p:sp>
        <p:nvSpPr>
          <p:cNvPr id="2" name="Title 1"/>
          <p:cNvSpPr>
            <a:spLocks noGrp="1"/>
          </p:cNvSpPr>
          <p:nvPr>
            <p:ph type="title"/>
          </p:nvPr>
        </p:nvSpPr>
        <p:spPr/>
        <p:txBody>
          <a:bodyPr>
            <a:normAutofit/>
          </a:bodyPr>
          <a:lstStyle/>
          <a:p>
            <a:r>
              <a:rPr lang="en-IN" sz="2500" b="1" dirty="0" smtClean="0">
                <a:latin typeface="Andalus" pitchFamily="18" charset="-78"/>
                <a:cs typeface="Andalus" pitchFamily="18" charset="-78"/>
              </a:rPr>
              <a:t>KEY FINDINGS</a:t>
            </a:r>
            <a:endParaRPr lang="en-IN" sz="2500" b="1" dirty="0">
              <a:latin typeface="Andalus" pitchFamily="18" charset="-78"/>
              <a:cs typeface="Andalus" pitchFamily="18" charset="-78"/>
            </a:endParaRPr>
          </a:p>
        </p:txBody>
      </p:sp>
    </p:spTree>
    <p:extLst>
      <p:ext uri="{BB962C8B-B14F-4D97-AF65-F5344CB8AC3E}">
        <p14:creationId xmlns:p14="http://schemas.microsoft.com/office/powerpoint/2010/main" val="15393683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92914938"/>
              </p:ext>
            </p:extLst>
          </p:nvPr>
        </p:nvGraphicFramePr>
        <p:xfrm>
          <a:off x="180109" y="734661"/>
          <a:ext cx="8749610" cy="4652248"/>
        </p:xfrm>
        <a:graphic>
          <a:graphicData uri="http://schemas.openxmlformats.org/drawingml/2006/table">
            <a:tbl>
              <a:tblPr>
                <a:tableStyleId>{BC89EF96-8CEA-46FF-86C4-4CE0E7609802}</a:tableStyleId>
              </a:tblPr>
              <a:tblGrid>
                <a:gridCol w="3707462"/>
                <a:gridCol w="1482984"/>
                <a:gridCol w="1260537"/>
                <a:gridCol w="1038090"/>
                <a:gridCol w="1260537"/>
              </a:tblGrid>
              <a:tr h="297435">
                <a:tc gridSpan="5">
                  <a:txBody>
                    <a:bodyPr/>
                    <a:lstStyle/>
                    <a:p>
                      <a:pPr algn="ctr" fontAlgn="b"/>
                      <a:r>
                        <a:rPr lang="en-US" sz="1800" b="1" i="0" u="none" strike="noStrike" dirty="0" smtClean="0">
                          <a:solidFill>
                            <a:schemeClr val="tx1"/>
                          </a:solidFill>
                          <a:latin typeface="Cambria" pitchFamily="18" charset="0"/>
                        </a:rPr>
                        <a:t>Status</a:t>
                      </a:r>
                      <a:r>
                        <a:rPr lang="en-US" sz="1800" b="1" i="0" u="none" strike="noStrike" baseline="0" dirty="0" smtClean="0">
                          <a:solidFill>
                            <a:schemeClr val="tx1"/>
                          </a:solidFill>
                          <a:latin typeface="Cambria" pitchFamily="18" charset="0"/>
                        </a:rPr>
                        <a:t> of Service Level Benchmark in Bhopal  City </a:t>
                      </a:r>
                      <a:endParaRPr lang="en-US" sz="1800" b="1" i="0" u="none" strike="noStrike" dirty="0">
                        <a:solidFill>
                          <a:srgbClr val="000000"/>
                        </a:solidFill>
                        <a:latin typeface="Cambria" pitchFamily="18" charset="0"/>
                      </a:endParaRPr>
                    </a:p>
                  </a:txBody>
                  <a:tcPr marL="9525" marR="9525" marT="9525" marB="0" anchor="b">
                    <a:solidFill>
                      <a:schemeClr val="accent3">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7435">
                <a:tc>
                  <a:txBody>
                    <a:bodyPr/>
                    <a:lstStyle/>
                    <a:p>
                      <a:pPr algn="l" fontAlgn="b"/>
                      <a:r>
                        <a:rPr lang="en-US" sz="1400" u="none" strike="noStrike" dirty="0"/>
                        <a:t> </a:t>
                      </a:r>
                      <a:endParaRPr lang="en-US" sz="1400" b="0" i="0" u="none" strike="noStrike" dirty="0">
                        <a:solidFill>
                          <a:srgbClr val="000000"/>
                        </a:solidFill>
                        <a:latin typeface="Calibri"/>
                      </a:endParaRPr>
                    </a:p>
                  </a:txBody>
                  <a:tcPr marL="9525" marR="9525" marT="9525" marB="0" anchor="b"/>
                </a:tc>
                <a:tc>
                  <a:txBody>
                    <a:bodyPr/>
                    <a:lstStyle/>
                    <a:p>
                      <a:pPr algn="l" fontAlgn="b"/>
                      <a:r>
                        <a:rPr lang="en-US" sz="1400" u="none" strike="noStrike" dirty="0"/>
                        <a:t> </a:t>
                      </a:r>
                      <a:endParaRPr lang="en-US" sz="1400" b="0" i="0" u="none" strike="noStrike" dirty="0">
                        <a:solidFill>
                          <a:srgbClr val="000000"/>
                        </a:solidFill>
                        <a:latin typeface="Calibri"/>
                      </a:endParaRPr>
                    </a:p>
                  </a:txBody>
                  <a:tcPr marL="9525" marR="9525" marT="9525" marB="0" anchor="b"/>
                </a:tc>
                <a:tc gridSpan="3">
                  <a:txBody>
                    <a:bodyPr/>
                    <a:lstStyle/>
                    <a:p>
                      <a:pPr algn="ctr" fontAlgn="b"/>
                      <a:r>
                        <a:rPr lang="en-US" sz="1400" u="none" strike="noStrike" dirty="0"/>
                        <a:t>BHOPAL</a:t>
                      </a:r>
                      <a:endParaRPr lang="en-US" sz="1400" b="1" i="0" u="none" strike="noStrike" dirty="0">
                        <a:solidFill>
                          <a:srgbClr val="000000"/>
                        </a:solidFill>
                        <a:latin typeface="Calibri"/>
                      </a:endParaRPr>
                    </a:p>
                  </a:txBody>
                  <a:tcPr marL="9525" marR="9525" marT="9525" marB="0" anchor="b"/>
                </a:tc>
                <a:tc hMerge="1">
                  <a:txBody>
                    <a:bodyPr/>
                    <a:lstStyle/>
                    <a:p>
                      <a:endParaRPr lang="en-US"/>
                    </a:p>
                  </a:txBody>
                  <a:tcPr/>
                </a:tc>
                <a:tc hMerge="1">
                  <a:txBody>
                    <a:bodyPr/>
                    <a:lstStyle/>
                    <a:p>
                      <a:endParaRPr lang="en-US"/>
                    </a:p>
                  </a:txBody>
                  <a:tcPr/>
                </a:tc>
              </a:tr>
              <a:tr h="425641">
                <a:tc rowSpan="2">
                  <a:txBody>
                    <a:bodyPr/>
                    <a:lstStyle/>
                    <a:p>
                      <a:pPr algn="ctr" fontAlgn="b"/>
                      <a:r>
                        <a:rPr lang="en-US" sz="1400" b="1" u="none" strike="noStrike" dirty="0"/>
                        <a:t>VARIABLES</a:t>
                      </a:r>
                      <a:endParaRPr lang="en-US" sz="1400" b="1" i="0" u="none" strike="noStrike" dirty="0">
                        <a:solidFill>
                          <a:srgbClr val="000000"/>
                        </a:solidFill>
                        <a:latin typeface="Calibri"/>
                      </a:endParaRPr>
                    </a:p>
                    <a:p>
                      <a:pPr algn="l" fontAlgn="b"/>
                      <a:r>
                        <a:rPr lang="en-US" sz="1400" u="none" strike="noStrike" dirty="0"/>
                        <a:t> </a:t>
                      </a:r>
                      <a:endParaRPr lang="en-US" sz="1400" b="0" i="0" u="none" strike="noStrike" dirty="0">
                        <a:solidFill>
                          <a:srgbClr val="000000"/>
                        </a:solidFill>
                        <a:latin typeface="Calibri"/>
                      </a:endParaRPr>
                    </a:p>
                  </a:txBody>
                  <a:tcPr marL="9525" marR="9525" marT="9525" marB="0" anchor="b"/>
                </a:tc>
                <a:tc rowSpan="2">
                  <a:txBody>
                    <a:bodyPr/>
                    <a:lstStyle/>
                    <a:p>
                      <a:pPr algn="l" fontAlgn="b"/>
                      <a:r>
                        <a:rPr lang="en-US" sz="1400" b="1" u="none" strike="noStrike" dirty="0"/>
                        <a:t> </a:t>
                      </a:r>
                      <a:endParaRPr lang="en-US" sz="1400" b="1" i="0" u="none" strike="noStrike" dirty="0">
                        <a:solidFill>
                          <a:srgbClr val="000000"/>
                        </a:solidFill>
                        <a:latin typeface="Calibri"/>
                      </a:endParaRPr>
                    </a:p>
                    <a:p>
                      <a:pPr algn="ctr" fontAlgn="b"/>
                      <a:r>
                        <a:rPr lang="en-US" sz="1400" b="1" u="none" strike="noStrike" dirty="0"/>
                        <a:t>BENCHMARK</a:t>
                      </a:r>
                      <a:endParaRPr lang="en-US" sz="1400" b="1" i="0" u="none" strike="noStrike" dirty="0">
                        <a:solidFill>
                          <a:srgbClr val="000000"/>
                        </a:solidFill>
                        <a:latin typeface="Calibri"/>
                      </a:endParaRPr>
                    </a:p>
                  </a:txBody>
                  <a:tcPr marL="9525" marR="9525" marT="9525" marB="0" anchor="b"/>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u="none" strike="noStrike" dirty="0" smtClean="0"/>
                        <a:t>1,883,381</a:t>
                      </a:r>
                      <a:endParaRPr lang="en-US" sz="1400" b="1" i="0" u="none" strike="noStrike" dirty="0" smtClean="0">
                        <a:solidFill>
                          <a:srgbClr val="000000"/>
                        </a:solidFill>
                        <a:latin typeface="+mn-lt"/>
                      </a:endParaRPr>
                    </a:p>
                    <a:p>
                      <a:pPr algn="ctr" fontAlgn="b"/>
                      <a:r>
                        <a:rPr lang="en-US" sz="1400" u="none" strike="noStrike" dirty="0" smtClean="0"/>
                        <a:t>(</a:t>
                      </a:r>
                      <a:r>
                        <a:rPr lang="en-US" sz="1400" u="none" strike="noStrike" dirty="0"/>
                        <a:t>POPULATION 2011-UA)</a:t>
                      </a:r>
                      <a:endParaRPr lang="en-US" sz="1400" b="1" i="0" u="none" strike="noStrike" dirty="0">
                        <a:solidFill>
                          <a:srgbClr val="000000"/>
                        </a:solidFill>
                        <a:latin typeface="Calibri"/>
                      </a:endParaRPr>
                    </a:p>
                  </a:txBody>
                  <a:tcPr marL="9525" marR="9525" marT="9525" marB="0" anchor="b"/>
                </a:tc>
                <a:tc hMerge="1">
                  <a:txBody>
                    <a:bodyPr/>
                    <a:lstStyle/>
                    <a:p>
                      <a:endParaRPr lang="en-US"/>
                    </a:p>
                  </a:txBody>
                  <a:tcPr/>
                </a:tc>
                <a:tc hMerge="1">
                  <a:txBody>
                    <a:bodyPr/>
                    <a:lstStyle/>
                    <a:p>
                      <a:endParaRPr lang="en-US"/>
                    </a:p>
                  </a:txBody>
                  <a:tcPr/>
                </a:tc>
              </a:tr>
              <a:tr h="247206">
                <a:tc vMerge="1">
                  <a:txBody>
                    <a:bodyPr/>
                    <a:lstStyle/>
                    <a:p>
                      <a:pPr algn="l" fontAlgn="b"/>
                      <a:endParaRPr lang="en-US" sz="1400" b="0" i="0" u="none" strike="noStrike" dirty="0">
                        <a:solidFill>
                          <a:srgbClr val="000000"/>
                        </a:solidFill>
                        <a:latin typeface="Calibri"/>
                      </a:endParaRPr>
                    </a:p>
                  </a:txBody>
                  <a:tcPr marL="9525" marR="9525" marT="9525" marB="0" anchor="b"/>
                </a:tc>
                <a:tc vMerge="1">
                  <a:txBody>
                    <a:bodyPr/>
                    <a:lstStyle/>
                    <a:p>
                      <a:pPr algn="l" fontAlgn="b"/>
                      <a:endParaRPr lang="en-US" sz="1400" b="1" i="0" u="none" strike="noStrike" dirty="0">
                        <a:solidFill>
                          <a:srgbClr val="000000"/>
                        </a:solidFill>
                        <a:latin typeface="Calibri"/>
                      </a:endParaRPr>
                    </a:p>
                  </a:txBody>
                  <a:tcPr marL="9525" marR="9525" marT="9525" marB="0" anchor="b"/>
                </a:tc>
                <a:tc>
                  <a:txBody>
                    <a:bodyPr/>
                    <a:lstStyle/>
                    <a:p>
                      <a:pPr algn="ctr" fontAlgn="b"/>
                      <a:r>
                        <a:rPr lang="en-US" sz="1600" b="1" u="none" strike="noStrike" dirty="0">
                          <a:latin typeface="+mj-lt"/>
                        </a:rPr>
                        <a:t> </a:t>
                      </a:r>
                      <a:r>
                        <a:rPr lang="en-US" sz="1600" b="1" u="none" strike="noStrike" dirty="0" smtClean="0">
                          <a:latin typeface="+mj-lt"/>
                        </a:rPr>
                        <a:t>L</a:t>
                      </a:r>
                      <a:endParaRPr lang="en-US" sz="1600" b="1" i="0" u="none" strike="noStrike" dirty="0">
                        <a:solidFill>
                          <a:srgbClr val="000000"/>
                        </a:solidFill>
                        <a:latin typeface="+mj-lt"/>
                      </a:endParaRPr>
                    </a:p>
                  </a:txBody>
                  <a:tcPr marL="9525" marR="9525" marT="9525" marB="0" anchor="b">
                    <a:solidFill>
                      <a:srgbClr val="FFFF00"/>
                    </a:solidFill>
                  </a:tcPr>
                </a:tc>
                <a:tc>
                  <a:txBody>
                    <a:bodyPr/>
                    <a:lstStyle/>
                    <a:p>
                      <a:pPr algn="ctr" fontAlgn="b"/>
                      <a:r>
                        <a:rPr lang="en-US" sz="1600" b="0" i="0" u="none" strike="noStrike" dirty="0" smtClean="0">
                          <a:solidFill>
                            <a:srgbClr val="000000"/>
                          </a:solidFill>
                          <a:latin typeface="+mj-lt"/>
                        </a:rPr>
                        <a:t>M</a:t>
                      </a:r>
                      <a:endParaRPr lang="en-US" sz="1600" b="0" i="0" u="none" strike="noStrike" dirty="0">
                        <a:solidFill>
                          <a:srgbClr val="000000"/>
                        </a:solidFill>
                        <a:latin typeface="+mj-lt"/>
                      </a:endParaRPr>
                    </a:p>
                  </a:txBody>
                  <a:tcPr marL="9525" marR="9525" marT="9525" marB="0" anchor="b">
                    <a:solidFill>
                      <a:srgbClr val="FFC000"/>
                    </a:solidFill>
                  </a:tcPr>
                </a:tc>
                <a:tc>
                  <a:txBody>
                    <a:bodyPr/>
                    <a:lstStyle/>
                    <a:p>
                      <a:pPr algn="ctr" fontAlgn="b"/>
                      <a:r>
                        <a:rPr lang="en-US" sz="1600" b="0" i="0" u="none" strike="noStrike" dirty="0" smtClean="0">
                          <a:solidFill>
                            <a:srgbClr val="000000"/>
                          </a:solidFill>
                          <a:latin typeface="+mj-lt"/>
                        </a:rPr>
                        <a:t>H</a:t>
                      </a:r>
                      <a:endParaRPr lang="en-US" sz="1600" b="0" i="0" u="none" strike="noStrike" dirty="0">
                        <a:solidFill>
                          <a:srgbClr val="000000"/>
                        </a:solidFill>
                        <a:latin typeface="+mj-lt"/>
                      </a:endParaRPr>
                    </a:p>
                  </a:txBody>
                  <a:tcPr marL="9525" marR="9525" marT="9525" marB="0" anchor="b">
                    <a:solidFill>
                      <a:srgbClr val="FF0000"/>
                    </a:solidFill>
                  </a:tcPr>
                </a:tc>
              </a:tr>
              <a:tr h="283271">
                <a:tc>
                  <a:txBody>
                    <a:bodyPr/>
                    <a:lstStyle/>
                    <a:p>
                      <a:pPr algn="l" fontAlgn="b"/>
                      <a:r>
                        <a:rPr lang="en-US" sz="1600" b="1" u="none" strike="noStrike" dirty="0">
                          <a:latin typeface="+mj-lt"/>
                        </a:rPr>
                        <a:t>WATER SUPPLY</a:t>
                      </a:r>
                      <a:endParaRPr lang="en-US" sz="1600" b="1" i="0" u="none" strike="noStrike" dirty="0">
                        <a:solidFill>
                          <a:srgbClr val="000000"/>
                        </a:solidFill>
                        <a:latin typeface="+mj-lt"/>
                      </a:endParaRPr>
                    </a:p>
                  </a:txBody>
                  <a:tcPr marL="9525" marR="9525" marT="9525" marB="0" anchor="b">
                    <a:solidFill>
                      <a:schemeClr val="accent3">
                        <a:lumMod val="40000"/>
                        <a:lumOff val="60000"/>
                      </a:schemeClr>
                    </a:solidFill>
                  </a:tcPr>
                </a:tc>
                <a:tc>
                  <a:txBody>
                    <a:bodyPr/>
                    <a:lstStyle/>
                    <a:p>
                      <a:pPr algn="l" fontAlgn="b"/>
                      <a:endParaRPr lang="en-US" sz="1600" b="0" i="0" u="none" strike="noStrike" dirty="0">
                        <a:solidFill>
                          <a:srgbClr val="000000"/>
                        </a:solidFill>
                        <a:latin typeface="+mj-lt"/>
                      </a:endParaRPr>
                    </a:p>
                  </a:txBody>
                  <a:tcPr marL="9525" marR="9525" marT="9525" marB="0" anchor="b">
                    <a:solidFill>
                      <a:schemeClr val="accent3">
                        <a:lumMod val="40000"/>
                        <a:lumOff val="60000"/>
                      </a:schemeClr>
                    </a:solidFill>
                  </a:tcPr>
                </a:tc>
                <a:tc gridSpan="3">
                  <a:txBody>
                    <a:bodyPr/>
                    <a:lstStyle/>
                    <a:p>
                      <a:pPr algn="ctr" fontAlgn="b"/>
                      <a:endParaRPr lang="en-US" sz="1600" b="0" i="0" u="none" strike="noStrike" dirty="0">
                        <a:solidFill>
                          <a:srgbClr val="000000"/>
                        </a:solidFill>
                        <a:latin typeface="+mj-lt"/>
                      </a:endParaRPr>
                    </a:p>
                  </a:txBody>
                  <a:tcPr marL="9525" marR="9525" marT="9525" marB="0" anchor="b">
                    <a:solidFill>
                      <a:schemeClr val="accent3">
                        <a:lumMod val="40000"/>
                        <a:lumOff val="60000"/>
                      </a:schemeClr>
                    </a:solidFill>
                  </a:tcPr>
                </a:tc>
                <a:tc hMerge="1">
                  <a:txBody>
                    <a:bodyPr/>
                    <a:lstStyle/>
                    <a:p>
                      <a:pPr algn="ctr" fontAlgn="b"/>
                      <a:endParaRPr lang="en-US" sz="1600" b="0" i="0" u="none" strike="noStrike" dirty="0">
                        <a:solidFill>
                          <a:srgbClr val="000000"/>
                        </a:solidFill>
                        <a:latin typeface="+mj-lt"/>
                      </a:endParaRPr>
                    </a:p>
                  </a:txBody>
                  <a:tcPr marL="9525" marR="9525" marT="9525" marB="0" anchor="b">
                    <a:solidFill>
                      <a:srgbClr val="92D050"/>
                    </a:solidFill>
                  </a:tcPr>
                </a:tc>
                <a:tc hMerge="1">
                  <a:txBody>
                    <a:bodyPr/>
                    <a:lstStyle/>
                    <a:p>
                      <a:pPr algn="ctr" fontAlgn="b"/>
                      <a:endParaRPr lang="en-US" sz="1600" b="0" i="0" u="none" strike="noStrike" dirty="0">
                        <a:solidFill>
                          <a:srgbClr val="000000"/>
                        </a:solidFill>
                        <a:latin typeface="+mj-lt"/>
                      </a:endParaRPr>
                    </a:p>
                  </a:txBody>
                  <a:tcPr marL="9525" marR="9525" marT="9525" marB="0" anchor="b">
                    <a:solidFill>
                      <a:srgbClr val="00B050"/>
                    </a:solidFill>
                  </a:tcPr>
                </a:tc>
              </a:tr>
              <a:tr h="283271">
                <a:tc>
                  <a:txBody>
                    <a:bodyPr/>
                    <a:lstStyle/>
                    <a:p>
                      <a:pPr algn="l" fontAlgn="b"/>
                      <a:r>
                        <a:rPr lang="en-US" sz="1600" u="none" strike="noStrike" dirty="0">
                          <a:latin typeface="+mj-lt"/>
                        </a:rPr>
                        <a:t>Coverage of water supply</a:t>
                      </a:r>
                      <a:endParaRPr lang="en-US" sz="1600" b="0" i="0" u="none" strike="noStrike" dirty="0">
                        <a:solidFill>
                          <a:srgbClr val="000000"/>
                        </a:solidFill>
                        <a:latin typeface="+mj-lt"/>
                      </a:endParaRPr>
                    </a:p>
                  </a:txBody>
                  <a:tcPr marL="9525" marR="9525" marT="9525" marB="0" anchor="b"/>
                </a:tc>
                <a:tc>
                  <a:txBody>
                    <a:bodyPr/>
                    <a:lstStyle/>
                    <a:p>
                      <a:pPr algn="ctr" fontAlgn="b"/>
                      <a:r>
                        <a:rPr lang="en-US" sz="1600" u="none" strike="noStrike">
                          <a:latin typeface="+mj-lt"/>
                        </a:rPr>
                        <a:t>100</a:t>
                      </a:r>
                      <a:endParaRPr lang="en-US" sz="1600" b="0" i="0" u="none" strike="noStrike">
                        <a:solidFill>
                          <a:srgbClr val="000000"/>
                        </a:solidFill>
                        <a:latin typeface="+mj-lt"/>
                      </a:endParaRPr>
                    </a:p>
                  </a:txBody>
                  <a:tcPr marL="9525" marR="9525" marT="9525" marB="0" anchor="b"/>
                </a:tc>
                <a:tc gridSpan="3">
                  <a:txBody>
                    <a:bodyPr/>
                    <a:lstStyle/>
                    <a:p>
                      <a:pPr algn="ctr" fontAlgn="b"/>
                      <a:r>
                        <a:rPr lang="en-IN" sz="1600" u="none" strike="noStrike" dirty="0">
                          <a:latin typeface="+mj-lt"/>
                        </a:rPr>
                        <a:t>58%</a:t>
                      </a:r>
                      <a:endParaRPr lang="en-IN" sz="1600" b="0" i="0" u="none" strike="noStrike" dirty="0">
                        <a:solidFill>
                          <a:srgbClr val="000000"/>
                        </a:solidFill>
                        <a:latin typeface="+mj-lt"/>
                      </a:endParaRPr>
                    </a:p>
                  </a:txBody>
                  <a:tcPr marL="9525" marR="9525" marT="9525" marB="0" anchor="b">
                    <a:solidFill>
                      <a:srgbClr val="FFC000"/>
                    </a:solidFill>
                  </a:tcPr>
                </a:tc>
                <a:tc hMerge="1">
                  <a:txBody>
                    <a:bodyPr/>
                    <a:lstStyle/>
                    <a:p>
                      <a:endParaRPr lang="en-US"/>
                    </a:p>
                  </a:txBody>
                  <a:tcPr/>
                </a:tc>
                <a:tc hMerge="1">
                  <a:txBody>
                    <a:bodyPr/>
                    <a:lstStyle/>
                    <a:p>
                      <a:endParaRPr lang="en-US"/>
                    </a:p>
                  </a:txBody>
                  <a:tcPr/>
                </a:tc>
              </a:tr>
              <a:tr h="283271">
                <a:tc>
                  <a:txBody>
                    <a:bodyPr/>
                    <a:lstStyle/>
                    <a:p>
                      <a:pPr algn="l" fontAlgn="b"/>
                      <a:r>
                        <a:rPr lang="en-US" sz="1600" u="none" strike="noStrike" dirty="0">
                          <a:latin typeface="+mj-lt"/>
                        </a:rPr>
                        <a:t>Per capita water supply</a:t>
                      </a:r>
                      <a:endParaRPr lang="en-US" sz="1600" b="0" i="0" u="none" strike="noStrike" dirty="0">
                        <a:solidFill>
                          <a:srgbClr val="000000"/>
                        </a:solidFill>
                        <a:latin typeface="+mj-lt"/>
                      </a:endParaRPr>
                    </a:p>
                  </a:txBody>
                  <a:tcPr marL="9525" marR="9525" marT="9525" marB="0" anchor="b"/>
                </a:tc>
                <a:tc>
                  <a:txBody>
                    <a:bodyPr/>
                    <a:lstStyle/>
                    <a:p>
                      <a:pPr algn="ctr" fontAlgn="b"/>
                      <a:r>
                        <a:rPr lang="en-US" sz="1600" u="none" strike="noStrike" dirty="0">
                          <a:latin typeface="+mj-lt"/>
                        </a:rPr>
                        <a:t>135 LPCD</a:t>
                      </a:r>
                      <a:endParaRPr lang="en-US" sz="1600" b="0" i="0" u="none" strike="noStrike" dirty="0">
                        <a:solidFill>
                          <a:srgbClr val="000000"/>
                        </a:solidFill>
                        <a:latin typeface="+mj-lt"/>
                      </a:endParaRPr>
                    </a:p>
                  </a:txBody>
                  <a:tcPr marL="9525" marR="9525" marT="9525" marB="0" anchor="b"/>
                </a:tc>
                <a:tc gridSpan="3">
                  <a:txBody>
                    <a:bodyPr/>
                    <a:lstStyle/>
                    <a:p>
                      <a:pPr algn="ctr" fontAlgn="b"/>
                      <a:r>
                        <a:rPr lang="en-IN" sz="1600" u="none" strike="noStrike" dirty="0">
                          <a:latin typeface="+mj-lt"/>
                        </a:rPr>
                        <a:t>150 </a:t>
                      </a:r>
                      <a:r>
                        <a:rPr lang="en-IN" sz="1600" u="none" strike="noStrike" dirty="0" err="1">
                          <a:latin typeface="+mj-lt"/>
                        </a:rPr>
                        <a:t>lpcd</a:t>
                      </a:r>
                      <a:endParaRPr lang="en-IN" sz="1600" b="0" i="0" u="none" strike="noStrike" dirty="0">
                        <a:solidFill>
                          <a:srgbClr val="000000"/>
                        </a:solidFill>
                        <a:latin typeface="+mj-lt"/>
                      </a:endParaRPr>
                    </a:p>
                  </a:txBody>
                  <a:tcPr marL="9525" marR="9525" marT="9525" marB="0" anchor="b">
                    <a:solidFill>
                      <a:srgbClr val="FFFF00"/>
                    </a:solidFill>
                  </a:tcPr>
                </a:tc>
                <a:tc hMerge="1">
                  <a:txBody>
                    <a:bodyPr/>
                    <a:lstStyle/>
                    <a:p>
                      <a:endParaRPr lang="en-US"/>
                    </a:p>
                  </a:txBody>
                  <a:tcPr/>
                </a:tc>
                <a:tc hMerge="1">
                  <a:txBody>
                    <a:bodyPr/>
                    <a:lstStyle/>
                    <a:p>
                      <a:endParaRPr lang="en-US"/>
                    </a:p>
                  </a:txBody>
                  <a:tcPr/>
                </a:tc>
              </a:tr>
              <a:tr h="283271">
                <a:tc>
                  <a:txBody>
                    <a:bodyPr/>
                    <a:lstStyle/>
                    <a:p>
                      <a:pPr algn="l" fontAlgn="b"/>
                      <a:r>
                        <a:rPr lang="en-US" sz="1600" b="1" u="none" strike="noStrike" dirty="0">
                          <a:latin typeface="+mj-lt"/>
                        </a:rPr>
                        <a:t>SEWERAGE SYSTEM </a:t>
                      </a:r>
                      <a:endParaRPr lang="en-US" sz="1600" b="1" i="0" u="none" strike="noStrike" dirty="0">
                        <a:solidFill>
                          <a:srgbClr val="000000"/>
                        </a:solidFill>
                        <a:latin typeface="+mj-lt"/>
                      </a:endParaRPr>
                    </a:p>
                  </a:txBody>
                  <a:tcPr marL="9525" marR="9525" marT="9525" marB="0" anchor="b">
                    <a:solidFill>
                      <a:schemeClr val="accent3">
                        <a:lumMod val="40000"/>
                        <a:lumOff val="60000"/>
                      </a:schemeClr>
                    </a:solidFill>
                  </a:tcPr>
                </a:tc>
                <a:tc>
                  <a:txBody>
                    <a:bodyPr/>
                    <a:lstStyle/>
                    <a:p>
                      <a:pPr algn="ctr" fontAlgn="b"/>
                      <a:r>
                        <a:rPr lang="en-US" sz="1600" u="none" strike="noStrike" dirty="0">
                          <a:latin typeface="+mj-lt"/>
                        </a:rPr>
                        <a:t> </a:t>
                      </a:r>
                      <a:endParaRPr lang="en-US" sz="1600" b="0" i="0" u="none" strike="noStrike" dirty="0">
                        <a:solidFill>
                          <a:srgbClr val="000000"/>
                        </a:solidFill>
                        <a:latin typeface="+mj-lt"/>
                      </a:endParaRPr>
                    </a:p>
                  </a:txBody>
                  <a:tcPr marL="9525" marR="9525" marT="9525" marB="0" anchor="b">
                    <a:solidFill>
                      <a:schemeClr val="accent3">
                        <a:lumMod val="40000"/>
                        <a:lumOff val="60000"/>
                      </a:schemeClr>
                    </a:solidFill>
                  </a:tcPr>
                </a:tc>
                <a:tc gridSpan="3">
                  <a:txBody>
                    <a:bodyPr/>
                    <a:lstStyle/>
                    <a:p>
                      <a:pPr algn="l" fontAlgn="b"/>
                      <a:r>
                        <a:rPr lang="en-US" sz="1600" u="none" strike="noStrike" dirty="0">
                          <a:latin typeface="+mj-lt"/>
                        </a:rPr>
                        <a:t> </a:t>
                      </a:r>
                      <a:endParaRPr lang="en-US" sz="1600" b="0" i="0" u="none" strike="noStrike" dirty="0">
                        <a:solidFill>
                          <a:srgbClr val="000000"/>
                        </a:solidFill>
                        <a:latin typeface="+mj-lt"/>
                      </a:endParaRPr>
                    </a:p>
                  </a:txBody>
                  <a:tcPr marL="9525" marR="9525" marT="9525" marB="0" anchor="b">
                    <a:solidFill>
                      <a:schemeClr val="accent3">
                        <a:lumMod val="40000"/>
                        <a:lumOff val="60000"/>
                      </a:schemeClr>
                    </a:solidFill>
                  </a:tcPr>
                </a:tc>
                <a:tc hMerge="1">
                  <a:txBody>
                    <a:bodyPr/>
                    <a:lstStyle/>
                    <a:p>
                      <a:endParaRPr lang="en-US"/>
                    </a:p>
                  </a:txBody>
                  <a:tcPr/>
                </a:tc>
                <a:tc hMerge="1">
                  <a:txBody>
                    <a:bodyPr/>
                    <a:lstStyle/>
                    <a:p>
                      <a:endParaRPr lang="en-US"/>
                    </a:p>
                  </a:txBody>
                  <a:tcPr/>
                </a:tc>
              </a:tr>
              <a:tr h="283271">
                <a:tc>
                  <a:txBody>
                    <a:bodyPr/>
                    <a:lstStyle/>
                    <a:p>
                      <a:pPr algn="l" fontAlgn="b"/>
                      <a:r>
                        <a:rPr lang="en-US" sz="1600" u="none" strike="noStrike">
                          <a:latin typeface="+mj-lt"/>
                        </a:rPr>
                        <a:t>Coverage of waste water network services</a:t>
                      </a:r>
                      <a:endParaRPr lang="en-US" sz="1600" b="0" i="0" u="none" strike="noStrike">
                        <a:solidFill>
                          <a:srgbClr val="000000"/>
                        </a:solidFill>
                        <a:latin typeface="+mj-lt"/>
                      </a:endParaRPr>
                    </a:p>
                  </a:txBody>
                  <a:tcPr marL="9525" marR="9525" marT="9525" marB="0" anchor="b"/>
                </a:tc>
                <a:tc>
                  <a:txBody>
                    <a:bodyPr/>
                    <a:lstStyle/>
                    <a:p>
                      <a:pPr algn="ctr" fontAlgn="b"/>
                      <a:r>
                        <a:rPr lang="en-US" sz="1600" u="none" strike="noStrike">
                          <a:latin typeface="+mj-lt"/>
                        </a:rPr>
                        <a:t>100</a:t>
                      </a:r>
                      <a:endParaRPr lang="en-US" sz="1600" b="0" i="0" u="none" strike="noStrike">
                        <a:solidFill>
                          <a:srgbClr val="000000"/>
                        </a:solidFill>
                        <a:latin typeface="+mj-lt"/>
                      </a:endParaRPr>
                    </a:p>
                  </a:txBody>
                  <a:tcPr marL="9525" marR="9525" marT="9525" marB="0" anchor="b"/>
                </a:tc>
                <a:tc gridSpan="3">
                  <a:txBody>
                    <a:bodyPr/>
                    <a:lstStyle/>
                    <a:p>
                      <a:pPr algn="ctr" fontAlgn="b"/>
                      <a:r>
                        <a:rPr lang="en-IN" sz="1600" u="none" strike="noStrike" dirty="0">
                          <a:latin typeface="+mj-lt"/>
                        </a:rPr>
                        <a:t>12%</a:t>
                      </a:r>
                      <a:endParaRPr lang="en-IN" sz="1600" b="0" i="0" u="none" strike="noStrike" dirty="0">
                        <a:solidFill>
                          <a:srgbClr val="000000"/>
                        </a:solidFill>
                        <a:latin typeface="+mj-lt"/>
                      </a:endParaRPr>
                    </a:p>
                  </a:txBody>
                  <a:tcPr marL="9525" marR="9525" marT="9525" marB="0" anchor="b">
                    <a:solidFill>
                      <a:srgbClr val="FF0000"/>
                    </a:solidFill>
                  </a:tcPr>
                </a:tc>
                <a:tc hMerge="1">
                  <a:txBody>
                    <a:bodyPr/>
                    <a:lstStyle/>
                    <a:p>
                      <a:endParaRPr lang="en-US"/>
                    </a:p>
                  </a:txBody>
                  <a:tcPr/>
                </a:tc>
                <a:tc hMerge="1">
                  <a:txBody>
                    <a:bodyPr/>
                    <a:lstStyle/>
                    <a:p>
                      <a:endParaRPr lang="en-US"/>
                    </a:p>
                  </a:txBody>
                  <a:tcPr/>
                </a:tc>
              </a:tr>
              <a:tr h="247206">
                <a:tc>
                  <a:txBody>
                    <a:bodyPr/>
                    <a:lstStyle/>
                    <a:p>
                      <a:pPr algn="l" fontAlgn="b"/>
                      <a:r>
                        <a:rPr lang="en-US" sz="1600" u="none" strike="noStrike">
                          <a:latin typeface="+mj-lt"/>
                        </a:rPr>
                        <a:t>Coverage of toilets</a:t>
                      </a:r>
                      <a:endParaRPr lang="en-US" sz="1600" b="0" i="0" u="none" strike="noStrike">
                        <a:solidFill>
                          <a:srgbClr val="000000"/>
                        </a:solidFill>
                        <a:latin typeface="+mj-lt"/>
                      </a:endParaRPr>
                    </a:p>
                  </a:txBody>
                  <a:tcPr marL="9525" marR="9525" marT="9525" marB="0" anchor="b"/>
                </a:tc>
                <a:tc>
                  <a:txBody>
                    <a:bodyPr/>
                    <a:lstStyle/>
                    <a:p>
                      <a:pPr algn="ctr" fontAlgn="b"/>
                      <a:r>
                        <a:rPr lang="en-US" sz="1600" u="none" strike="noStrike">
                          <a:latin typeface="+mj-lt"/>
                        </a:rPr>
                        <a:t>100</a:t>
                      </a:r>
                      <a:endParaRPr lang="en-US" sz="1600" b="0" i="0" u="none" strike="noStrike">
                        <a:solidFill>
                          <a:srgbClr val="000000"/>
                        </a:solidFill>
                        <a:latin typeface="+mj-lt"/>
                      </a:endParaRPr>
                    </a:p>
                  </a:txBody>
                  <a:tcPr marL="9525" marR="9525" marT="9525" marB="0" anchor="b"/>
                </a:tc>
                <a:tc gridSpan="3">
                  <a:txBody>
                    <a:bodyPr/>
                    <a:lstStyle/>
                    <a:p>
                      <a:pPr algn="ctr" fontAlgn="b"/>
                      <a:r>
                        <a:rPr lang="en-IN" sz="1600" u="none" strike="noStrike" dirty="0">
                          <a:latin typeface="+mj-lt"/>
                        </a:rPr>
                        <a:t>81%</a:t>
                      </a:r>
                      <a:endParaRPr lang="en-IN" sz="1600" b="0" i="0" u="none" strike="noStrike" dirty="0">
                        <a:solidFill>
                          <a:srgbClr val="000000"/>
                        </a:solidFill>
                        <a:latin typeface="+mj-lt"/>
                      </a:endParaRPr>
                    </a:p>
                  </a:txBody>
                  <a:tcPr marL="9525" marR="9525" marT="9525" marB="0" anchor="b">
                    <a:solidFill>
                      <a:srgbClr val="FFFF00"/>
                    </a:solidFill>
                  </a:tcPr>
                </a:tc>
                <a:tc hMerge="1">
                  <a:txBody>
                    <a:bodyPr/>
                    <a:lstStyle/>
                    <a:p>
                      <a:endParaRPr lang="en-US"/>
                    </a:p>
                  </a:txBody>
                  <a:tcPr/>
                </a:tc>
                <a:tc hMerge="1">
                  <a:txBody>
                    <a:bodyPr/>
                    <a:lstStyle/>
                    <a:p>
                      <a:endParaRPr lang="en-US"/>
                    </a:p>
                  </a:txBody>
                  <a:tcPr/>
                </a:tc>
              </a:tr>
              <a:tr h="283271">
                <a:tc>
                  <a:txBody>
                    <a:bodyPr/>
                    <a:lstStyle/>
                    <a:p>
                      <a:pPr algn="l" fontAlgn="b"/>
                      <a:r>
                        <a:rPr lang="en-US" sz="1600" b="1" u="none" strike="noStrike" dirty="0">
                          <a:latin typeface="+mj-lt"/>
                        </a:rPr>
                        <a:t>SOLID WASTE MANAGEMNT SYSTEM</a:t>
                      </a:r>
                      <a:endParaRPr lang="en-US" sz="1600" b="1" i="0" u="none" strike="noStrike" dirty="0">
                        <a:solidFill>
                          <a:srgbClr val="000000"/>
                        </a:solidFill>
                        <a:latin typeface="+mj-lt"/>
                      </a:endParaRPr>
                    </a:p>
                  </a:txBody>
                  <a:tcPr marL="9525" marR="9525" marT="9525" marB="0" anchor="b">
                    <a:solidFill>
                      <a:schemeClr val="accent3">
                        <a:lumMod val="40000"/>
                        <a:lumOff val="60000"/>
                      </a:schemeClr>
                    </a:solidFill>
                  </a:tcPr>
                </a:tc>
                <a:tc>
                  <a:txBody>
                    <a:bodyPr/>
                    <a:lstStyle/>
                    <a:p>
                      <a:pPr algn="ctr" fontAlgn="b"/>
                      <a:r>
                        <a:rPr lang="en-US" sz="1600" u="none" strike="noStrike" dirty="0">
                          <a:latin typeface="+mj-lt"/>
                        </a:rPr>
                        <a:t> </a:t>
                      </a:r>
                      <a:endParaRPr lang="en-US" sz="1600" b="0" i="0" u="none" strike="noStrike" dirty="0">
                        <a:solidFill>
                          <a:srgbClr val="000000"/>
                        </a:solidFill>
                        <a:latin typeface="+mj-lt"/>
                      </a:endParaRPr>
                    </a:p>
                  </a:txBody>
                  <a:tcPr marL="9525" marR="9525" marT="9525" marB="0" anchor="b">
                    <a:solidFill>
                      <a:schemeClr val="accent3">
                        <a:lumMod val="40000"/>
                        <a:lumOff val="60000"/>
                      </a:schemeClr>
                    </a:solidFill>
                  </a:tcPr>
                </a:tc>
                <a:tc gridSpan="3">
                  <a:txBody>
                    <a:bodyPr/>
                    <a:lstStyle/>
                    <a:p>
                      <a:pPr algn="l" fontAlgn="b"/>
                      <a:r>
                        <a:rPr lang="en-US" sz="1600" u="none" strike="noStrike" dirty="0">
                          <a:latin typeface="+mj-lt"/>
                        </a:rPr>
                        <a:t> </a:t>
                      </a:r>
                      <a:endParaRPr lang="en-US" sz="1600" b="0" i="0" u="none" strike="noStrike" dirty="0">
                        <a:solidFill>
                          <a:srgbClr val="000000"/>
                        </a:solidFill>
                        <a:latin typeface="+mj-lt"/>
                      </a:endParaRPr>
                    </a:p>
                  </a:txBody>
                  <a:tcPr marL="9525" marR="9525" marT="9525" marB="0" anchor="b">
                    <a:solidFill>
                      <a:schemeClr val="accent3">
                        <a:lumMod val="40000"/>
                        <a:lumOff val="60000"/>
                      </a:schemeClr>
                    </a:solidFill>
                  </a:tcPr>
                </a:tc>
                <a:tc hMerge="1">
                  <a:txBody>
                    <a:bodyPr/>
                    <a:lstStyle/>
                    <a:p>
                      <a:endParaRPr lang="en-US"/>
                    </a:p>
                  </a:txBody>
                  <a:tcPr/>
                </a:tc>
                <a:tc hMerge="1">
                  <a:txBody>
                    <a:bodyPr/>
                    <a:lstStyle/>
                    <a:p>
                      <a:endParaRPr lang="en-US"/>
                    </a:p>
                  </a:txBody>
                  <a:tcPr/>
                </a:tc>
              </a:tr>
              <a:tr h="283271">
                <a:tc>
                  <a:txBody>
                    <a:bodyPr/>
                    <a:lstStyle/>
                    <a:p>
                      <a:pPr algn="l" fontAlgn="b"/>
                      <a:r>
                        <a:rPr lang="en-US" sz="1600" u="none" strike="noStrike">
                          <a:latin typeface="+mj-lt"/>
                        </a:rPr>
                        <a:t>Household coverage to collect MSW</a:t>
                      </a:r>
                      <a:endParaRPr lang="en-US" sz="1600" b="0" i="0" u="none" strike="noStrike">
                        <a:solidFill>
                          <a:srgbClr val="000000"/>
                        </a:solidFill>
                        <a:latin typeface="+mj-lt"/>
                      </a:endParaRPr>
                    </a:p>
                  </a:txBody>
                  <a:tcPr marL="9525" marR="9525" marT="9525" marB="0" anchor="b"/>
                </a:tc>
                <a:tc>
                  <a:txBody>
                    <a:bodyPr/>
                    <a:lstStyle/>
                    <a:p>
                      <a:pPr algn="ctr" fontAlgn="t"/>
                      <a:r>
                        <a:rPr lang="en-IN" sz="1600" u="none" strike="noStrike">
                          <a:latin typeface="+mj-lt"/>
                        </a:rPr>
                        <a:t>100%</a:t>
                      </a:r>
                      <a:endParaRPr lang="en-IN" sz="1600" b="0" i="0" u="none" strike="noStrike">
                        <a:solidFill>
                          <a:srgbClr val="000000"/>
                        </a:solidFill>
                        <a:latin typeface="+mj-lt"/>
                      </a:endParaRPr>
                    </a:p>
                  </a:txBody>
                  <a:tcPr marL="9525" marR="9525" marT="9525" marB="0"/>
                </a:tc>
                <a:tc gridSpan="3">
                  <a:txBody>
                    <a:bodyPr/>
                    <a:lstStyle/>
                    <a:p>
                      <a:pPr algn="ctr" fontAlgn="b"/>
                      <a:r>
                        <a:rPr lang="en-IN" sz="1600" u="none" strike="noStrike" dirty="0">
                          <a:latin typeface="+mj-lt"/>
                        </a:rPr>
                        <a:t>47%</a:t>
                      </a:r>
                      <a:endParaRPr lang="en-IN" sz="1600" b="0" i="0" u="none" strike="noStrike" dirty="0">
                        <a:solidFill>
                          <a:srgbClr val="000000"/>
                        </a:solidFill>
                        <a:latin typeface="+mj-lt"/>
                      </a:endParaRPr>
                    </a:p>
                  </a:txBody>
                  <a:tcPr marL="9525" marR="9525" marT="9525" marB="0" anchor="b">
                    <a:solidFill>
                      <a:srgbClr val="FF0000"/>
                    </a:solidFill>
                  </a:tcPr>
                </a:tc>
                <a:tc hMerge="1">
                  <a:txBody>
                    <a:bodyPr/>
                    <a:lstStyle/>
                    <a:p>
                      <a:endParaRPr lang="en-US"/>
                    </a:p>
                  </a:txBody>
                  <a:tcPr/>
                </a:tc>
                <a:tc hMerge="1">
                  <a:txBody>
                    <a:bodyPr/>
                    <a:lstStyle/>
                    <a:p>
                      <a:endParaRPr lang="en-US"/>
                    </a:p>
                  </a:txBody>
                  <a:tcPr/>
                </a:tc>
              </a:tr>
              <a:tr h="247206">
                <a:tc>
                  <a:txBody>
                    <a:bodyPr/>
                    <a:lstStyle/>
                    <a:p>
                      <a:pPr algn="l" fontAlgn="b"/>
                      <a:r>
                        <a:rPr lang="en-US" sz="1600" u="none" strike="noStrike" dirty="0">
                          <a:latin typeface="+mj-lt"/>
                        </a:rPr>
                        <a:t>Efficiency of collection of </a:t>
                      </a:r>
                      <a:r>
                        <a:rPr lang="en-US" sz="1600" u="none" strike="noStrike" dirty="0" smtClean="0">
                          <a:latin typeface="+mj-lt"/>
                        </a:rPr>
                        <a:t>MSW</a:t>
                      </a:r>
                      <a:endParaRPr lang="en-US" sz="1600" b="0" i="0" u="none" strike="noStrike" dirty="0">
                        <a:solidFill>
                          <a:srgbClr val="000000"/>
                        </a:solidFill>
                        <a:latin typeface="+mj-lt"/>
                      </a:endParaRPr>
                    </a:p>
                  </a:txBody>
                  <a:tcPr marL="9525" marR="9525" marT="9525" marB="0" anchor="b"/>
                </a:tc>
                <a:tc>
                  <a:txBody>
                    <a:bodyPr/>
                    <a:lstStyle/>
                    <a:p>
                      <a:pPr algn="ctr" fontAlgn="t"/>
                      <a:r>
                        <a:rPr lang="en-IN" sz="1600" u="none" strike="noStrike" dirty="0">
                          <a:latin typeface="+mj-lt"/>
                        </a:rPr>
                        <a:t>100%</a:t>
                      </a:r>
                      <a:endParaRPr lang="en-IN" sz="1600" b="0" i="0" u="none" strike="noStrike" dirty="0">
                        <a:solidFill>
                          <a:srgbClr val="000000"/>
                        </a:solidFill>
                        <a:latin typeface="+mj-lt"/>
                      </a:endParaRPr>
                    </a:p>
                  </a:txBody>
                  <a:tcPr marL="9525" marR="9525" marT="9525" marB="0"/>
                </a:tc>
                <a:tc gridSpan="3">
                  <a:txBody>
                    <a:bodyPr/>
                    <a:lstStyle/>
                    <a:p>
                      <a:pPr algn="ctr" fontAlgn="b"/>
                      <a:r>
                        <a:rPr lang="en-IN" sz="1600" u="none" strike="noStrike" dirty="0">
                          <a:latin typeface="+mj-lt"/>
                        </a:rPr>
                        <a:t>81%</a:t>
                      </a:r>
                      <a:endParaRPr lang="en-IN" sz="1600" b="0" i="0" u="none" strike="noStrike" dirty="0">
                        <a:solidFill>
                          <a:srgbClr val="000000"/>
                        </a:solidFill>
                        <a:latin typeface="+mj-lt"/>
                      </a:endParaRPr>
                    </a:p>
                  </a:txBody>
                  <a:tcPr marL="9525" marR="9525" marT="9525" marB="0" anchor="b">
                    <a:solidFill>
                      <a:srgbClr val="FFFF00"/>
                    </a:solidFill>
                  </a:tcPr>
                </a:tc>
                <a:tc hMerge="1">
                  <a:txBody>
                    <a:bodyPr/>
                    <a:lstStyle/>
                    <a:p>
                      <a:endParaRPr lang="en-US"/>
                    </a:p>
                  </a:txBody>
                  <a:tcPr/>
                </a:tc>
                <a:tc hMerge="1">
                  <a:txBody>
                    <a:bodyPr/>
                    <a:lstStyle/>
                    <a:p>
                      <a:endParaRPr lang="en-US"/>
                    </a:p>
                  </a:txBody>
                  <a:tcPr/>
                </a:tc>
              </a:tr>
              <a:tr h="283271">
                <a:tc>
                  <a:txBody>
                    <a:bodyPr/>
                    <a:lstStyle/>
                    <a:p>
                      <a:pPr algn="l" fontAlgn="b"/>
                      <a:r>
                        <a:rPr lang="en-IN" sz="1600" b="1" u="none" strike="noStrike" dirty="0">
                          <a:latin typeface="+mj-lt"/>
                        </a:rPr>
                        <a:t>STROM WATER DRAINAGE</a:t>
                      </a:r>
                      <a:endParaRPr lang="en-IN" sz="1600" b="1" i="0" u="none" strike="noStrike" dirty="0">
                        <a:solidFill>
                          <a:srgbClr val="000000"/>
                        </a:solidFill>
                        <a:latin typeface="+mj-lt"/>
                      </a:endParaRPr>
                    </a:p>
                  </a:txBody>
                  <a:tcPr marL="9525" marR="9525" marT="9525" marB="0" anchor="b">
                    <a:solidFill>
                      <a:schemeClr val="accent3">
                        <a:lumMod val="40000"/>
                        <a:lumOff val="60000"/>
                      </a:schemeClr>
                    </a:solidFill>
                  </a:tcPr>
                </a:tc>
                <a:tc>
                  <a:txBody>
                    <a:bodyPr/>
                    <a:lstStyle/>
                    <a:p>
                      <a:pPr algn="ctr" fontAlgn="b"/>
                      <a:r>
                        <a:rPr lang="en-IN" sz="1600" u="none" strike="noStrike" dirty="0">
                          <a:latin typeface="+mj-lt"/>
                        </a:rPr>
                        <a:t> </a:t>
                      </a:r>
                      <a:endParaRPr lang="en-IN" sz="1600" b="0" i="0" u="none" strike="noStrike" dirty="0">
                        <a:solidFill>
                          <a:srgbClr val="000000"/>
                        </a:solidFill>
                        <a:latin typeface="+mj-lt"/>
                      </a:endParaRPr>
                    </a:p>
                  </a:txBody>
                  <a:tcPr marL="9525" marR="9525" marT="9525" marB="0" anchor="b">
                    <a:solidFill>
                      <a:schemeClr val="accent3">
                        <a:lumMod val="40000"/>
                        <a:lumOff val="60000"/>
                      </a:schemeClr>
                    </a:solidFill>
                  </a:tcPr>
                </a:tc>
                <a:tc gridSpan="3">
                  <a:txBody>
                    <a:bodyPr/>
                    <a:lstStyle/>
                    <a:p>
                      <a:pPr algn="l" fontAlgn="b"/>
                      <a:r>
                        <a:rPr lang="en-US" sz="1600" u="none" strike="noStrike" dirty="0">
                          <a:latin typeface="+mj-lt"/>
                        </a:rPr>
                        <a:t> </a:t>
                      </a:r>
                      <a:endParaRPr lang="en-US" sz="1600" b="0" i="0" u="none" strike="noStrike" dirty="0">
                        <a:solidFill>
                          <a:srgbClr val="000000"/>
                        </a:solidFill>
                        <a:latin typeface="+mj-lt"/>
                      </a:endParaRPr>
                    </a:p>
                  </a:txBody>
                  <a:tcPr marL="9525" marR="9525" marT="9525" marB="0" anchor="b">
                    <a:solidFill>
                      <a:schemeClr val="accent3">
                        <a:lumMod val="40000"/>
                        <a:lumOff val="60000"/>
                      </a:schemeClr>
                    </a:solidFill>
                  </a:tcPr>
                </a:tc>
                <a:tc hMerge="1">
                  <a:txBody>
                    <a:bodyPr/>
                    <a:lstStyle/>
                    <a:p>
                      <a:endParaRPr lang="en-US"/>
                    </a:p>
                  </a:txBody>
                  <a:tcPr/>
                </a:tc>
                <a:tc hMerge="1">
                  <a:txBody>
                    <a:bodyPr/>
                    <a:lstStyle/>
                    <a:p>
                      <a:endParaRPr lang="en-US"/>
                    </a:p>
                  </a:txBody>
                  <a:tcPr/>
                </a:tc>
              </a:tr>
              <a:tr h="297435">
                <a:tc>
                  <a:txBody>
                    <a:bodyPr/>
                    <a:lstStyle/>
                    <a:p>
                      <a:pPr algn="l" fontAlgn="b"/>
                      <a:r>
                        <a:rPr lang="en-US" sz="1600" u="none" strike="noStrike" dirty="0">
                          <a:latin typeface="+mj-lt"/>
                        </a:rPr>
                        <a:t>Coverage of drainage system</a:t>
                      </a:r>
                      <a:endParaRPr lang="en-US" sz="1600" b="0" i="0" u="none" strike="noStrike" dirty="0">
                        <a:solidFill>
                          <a:srgbClr val="000000"/>
                        </a:solidFill>
                        <a:latin typeface="+mj-lt"/>
                      </a:endParaRPr>
                    </a:p>
                  </a:txBody>
                  <a:tcPr marL="9525" marR="9525" marT="9525" marB="0" anchor="b"/>
                </a:tc>
                <a:tc>
                  <a:txBody>
                    <a:bodyPr/>
                    <a:lstStyle/>
                    <a:p>
                      <a:pPr algn="ctr" fontAlgn="b"/>
                      <a:r>
                        <a:rPr lang="en-US" sz="1600" u="none" strike="noStrike">
                          <a:latin typeface="+mj-lt"/>
                        </a:rPr>
                        <a:t>100</a:t>
                      </a:r>
                      <a:endParaRPr lang="en-US" sz="1600" b="0" i="0" u="none" strike="noStrike">
                        <a:solidFill>
                          <a:srgbClr val="000000"/>
                        </a:solidFill>
                        <a:latin typeface="+mj-lt"/>
                      </a:endParaRPr>
                    </a:p>
                  </a:txBody>
                  <a:tcPr marL="9525" marR="9525" marT="9525" marB="0" anchor="b"/>
                </a:tc>
                <a:tc gridSpan="3">
                  <a:txBody>
                    <a:bodyPr/>
                    <a:lstStyle/>
                    <a:p>
                      <a:pPr algn="ctr" fontAlgn="b"/>
                      <a:r>
                        <a:rPr lang="en-IN" sz="1600" u="none" strike="noStrike" dirty="0">
                          <a:latin typeface="+mj-lt"/>
                        </a:rPr>
                        <a:t>60%</a:t>
                      </a:r>
                      <a:endParaRPr lang="en-IN" sz="1600" b="0" i="0" u="none" strike="noStrike" dirty="0">
                        <a:solidFill>
                          <a:srgbClr val="000000"/>
                        </a:solidFill>
                        <a:latin typeface="+mj-lt"/>
                      </a:endParaRPr>
                    </a:p>
                  </a:txBody>
                  <a:tcPr marL="9525" marR="9525" marT="9525" marB="0" anchor="b">
                    <a:solidFill>
                      <a:srgbClr val="FFC000"/>
                    </a:solidFill>
                  </a:tcPr>
                </a:tc>
                <a:tc hMerge="1">
                  <a:txBody>
                    <a:bodyPr/>
                    <a:lstStyle/>
                    <a:p>
                      <a:endParaRPr lang="en-US"/>
                    </a:p>
                  </a:txBody>
                  <a:tcPr/>
                </a:tc>
                <a:tc hMerge="1">
                  <a:txBody>
                    <a:bodyPr/>
                    <a:lstStyle/>
                    <a:p>
                      <a:endParaRPr lang="en-US"/>
                    </a:p>
                  </a:txBody>
                  <a:tcPr/>
                </a:tc>
              </a:tr>
              <a:tr h="297435">
                <a:tc>
                  <a:txBody>
                    <a:bodyPr/>
                    <a:lstStyle/>
                    <a:p>
                      <a:pPr algn="l" fontAlgn="b"/>
                      <a:r>
                        <a:rPr lang="en-US" sz="1600" u="none" strike="noStrike" dirty="0">
                          <a:latin typeface="+mj-lt"/>
                        </a:rPr>
                        <a:t>Incident of water logging/flooding</a:t>
                      </a:r>
                      <a:endParaRPr lang="en-US" sz="1600" b="0" i="0" u="none" strike="noStrike" dirty="0">
                        <a:solidFill>
                          <a:srgbClr val="000000"/>
                        </a:solidFill>
                        <a:latin typeface="+mj-lt"/>
                      </a:endParaRPr>
                    </a:p>
                  </a:txBody>
                  <a:tcPr marL="9525" marR="9525" marT="9525" marB="0" anchor="b"/>
                </a:tc>
                <a:tc>
                  <a:txBody>
                    <a:bodyPr/>
                    <a:lstStyle/>
                    <a:p>
                      <a:pPr algn="ctr" fontAlgn="b"/>
                      <a:r>
                        <a:rPr lang="en-US" sz="1600" u="none" strike="noStrike">
                          <a:latin typeface="+mj-lt"/>
                        </a:rPr>
                        <a:t>ZERO</a:t>
                      </a:r>
                      <a:endParaRPr lang="en-US" sz="1600" b="0" i="0" u="none" strike="noStrike">
                        <a:solidFill>
                          <a:srgbClr val="000000"/>
                        </a:solidFill>
                        <a:latin typeface="+mj-lt"/>
                      </a:endParaRPr>
                    </a:p>
                  </a:txBody>
                  <a:tcPr marL="9525" marR="9525" marT="9525" marB="0" anchor="b"/>
                </a:tc>
                <a:tc gridSpan="3">
                  <a:txBody>
                    <a:bodyPr/>
                    <a:lstStyle/>
                    <a:p>
                      <a:pPr algn="ctr" fontAlgn="b"/>
                      <a:r>
                        <a:rPr lang="en-US" sz="1600" u="none" strike="noStrike" dirty="0">
                          <a:latin typeface="+mj-lt"/>
                        </a:rPr>
                        <a:t>0%</a:t>
                      </a:r>
                      <a:endParaRPr lang="en-US" sz="1600" b="0" i="0" u="none" strike="noStrike" dirty="0">
                        <a:solidFill>
                          <a:srgbClr val="000000"/>
                        </a:solidFill>
                        <a:latin typeface="+mj-lt"/>
                      </a:endParaRPr>
                    </a:p>
                  </a:txBody>
                  <a:tcPr marL="9525" marR="9525" marT="9525" marB="0" anchor="b">
                    <a:solidFill>
                      <a:srgbClr val="FFFF00"/>
                    </a:solidFill>
                  </a:tcPr>
                </a:tc>
                <a:tc hMerge="1">
                  <a:txBody>
                    <a:bodyPr/>
                    <a:lstStyle/>
                    <a:p>
                      <a:endParaRPr lang="en-US"/>
                    </a:p>
                  </a:txBody>
                  <a:tcPr/>
                </a:tc>
                <a:tc hMerge="1">
                  <a:txBody>
                    <a:bodyPr/>
                    <a:lstStyle/>
                    <a:p>
                      <a:endParaRPr lang="en-US"/>
                    </a:p>
                  </a:txBody>
                  <a:tcPr/>
                </a:tc>
              </a:tr>
            </a:tbl>
          </a:graphicData>
        </a:graphic>
      </p:graphicFrame>
      <p:sp>
        <p:nvSpPr>
          <p:cNvPr id="5" name="Rectangle 4"/>
          <p:cNvSpPr/>
          <p:nvPr/>
        </p:nvSpPr>
        <p:spPr>
          <a:xfrm>
            <a:off x="41564" y="5429264"/>
            <a:ext cx="9116291" cy="1384995"/>
          </a:xfrm>
          <a:prstGeom prst="rect">
            <a:avLst/>
          </a:prstGeom>
        </p:spPr>
        <p:txBody>
          <a:bodyPr wrap="square">
            <a:spAutoFit/>
          </a:bodyPr>
          <a:lstStyle/>
          <a:p>
            <a:r>
              <a:rPr lang="en-IN" sz="1200" b="1" i="1" dirty="0">
                <a:solidFill>
                  <a:srgbClr val="000000"/>
                </a:solidFill>
                <a:latin typeface="Times New Roman"/>
                <a:ea typeface="Times New Roman"/>
                <a:cs typeface="Times New Roman"/>
              </a:rPr>
              <a:t>Data Source:</a:t>
            </a:r>
            <a:r>
              <a:rPr lang="en-IN" sz="1200" i="1" dirty="0">
                <a:solidFill>
                  <a:srgbClr val="000000"/>
                </a:solidFill>
                <a:latin typeface="Times New Roman"/>
                <a:ea typeface="Times New Roman"/>
                <a:cs typeface="Times New Roman"/>
              </a:rPr>
              <a:t> Infrastructure condition assessment is made by comparing SLB data for the cities to the present status of the infrastructure in the city. Data for the other variable is collected from the municipal corporation and city development plan. Other sources are city disaster management authority and city department of urban development.</a:t>
            </a:r>
            <a:endParaRPr lang="en-IN" sz="1200" dirty="0">
              <a:latin typeface="Times New Roman"/>
              <a:ea typeface="Times New Roman"/>
              <a:cs typeface="Times New Roman"/>
            </a:endParaRPr>
          </a:p>
          <a:p>
            <a:pPr algn="r">
              <a:spcAft>
                <a:spcPts val="0"/>
              </a:spcAft>
            </a:pPr>
            <a:r>
              <a:rPr lang="en-IN" sz="1600" b="1" i="1" dirty="0">
                <a:solidFill>
                  <a:srgbClr val="000000"/>
                </a:solidFill>
                <a:latin typeface="Times New Roman"/>
                <a:ea typeface="Times New Roman"/>
                <a:cs typeface="Times New Roman"/>
              </a:rPr>
              <a:t>Low: safe</a:t>
            </a:r>
            <a:endParaRPr lang="en-IN" sz="1600" dirty="0">
              <a:latin typeface="Times New Roman"/>
              <a:ea typeface="Times New Roman"/>
              <a:cs typeface="Times New Roman"/>
            </a:endParaRPr>
          </a:p>
          <a:p>
            <a:pPr algn="r">
              <a:spcAft>
                <a:spcPts val="0"/>
              </a:spcAft>
            </a:pPr>
            <a:r>
              <a:rPr lang="en-IN" sz="1600" b="1" i="1" dirty="0">
                <a:solidFill>
                  <a:srgbClr val="000000"/>
                </a:solidFill>
                <a:latin typeface="Times New Roman"/>
                <a:ea typeface="Times New Roman"/>
                <a:cs typeface="Times New Roman"/>
              </a:rPr>
              <a:t>Medium: need improvement</a:t>
            </a:r>
            <a:endParaRPr lang="en-IN" sz="1600" dirty="0">
              <a:latin typeface="Times New Roman"/>
              <a:ea typeface="Times New Roman"/>
              <a:cs typeface="Times New Roman"/>
            </a:endParaRPr>
          </a:p>
          <a:p>
            <a:pPr algn="r"/>
            <a:r>
              <a:rPr lang="en-IN" sz="1600" b="1" i="1" dirty="0">
                <a:solidFill>
                  <a:srgbClr val="000000"/>
                </a:solidFill>
                <a:latin typeface="Times New Roman"/>
                <a:ea typeface="Times New Roman"/>
                <a:cs typeface="Times New Roman"/>
              </a:rPr>
              <a:t>High: critical </a:t>
            </a:r>
            <a:endParaRPr lang="en-US" sz="1600" dirty="0"/>
          </a:p>
        </p:txBody>
      </p:sp>
      <p:sp>
        <p:nvSpPr>
          <p:cNvPr id="6" name="Title 1"/>
          <p:cNvSpPr>
            <a:spLocks noGrp="1"/>
          </p:cNvSpPr>
          <p:nvPr>
            <p:ph type="title"/>
          </p:nvPr>
        </p:nvSpPr>
        <p:spPr>
          <a:xfrm>
            <a:off x="457200" y="71414"/>
            <a:ext cx="8229600" cy="571504"/>
          </a:xfrm>
        </p:spPr>
        <p:txBody>
          <a:bodyPr>
            <a:normAutofit/>
          </a:bodyPr>
          <a:lstStyle/>
          <a:p>
            <a:r>
              <a:rPr lang="en-IN" sz="2800" b="1" dirty="0">
                <a:latin typeface="Andalus" pitchFamily="18" charset="-78"/>
                <a:cs typeface="Andalus" pitchFamily="18" charset="-78"/>
              </a:rPr>
              <a:t>Infrastructure </a:t>
            </a:r>
            <a:r>
              <a:rPr lang="en-IN" sz="2800" b="1" dirty="0" smtClean="0">
                <a:latin typeface="Andalus" pitchFamily="18" charset="-78"/>
                <a:cs typeface="Andalus" pitchFamily="18" charset="-78"/>
              </a:rPr>
              <a:t>Status </a:t>
            </a:r>
            <a:r>
              <a:rPr lang="en-IN" sz="2800" b="1" dirty="0">
                <a:latin typeface="Andalus" pitchFamily="18" charset="-78"/>
                <a:cs typeface="Andalus" pitchFamily="18" charset="-78"/>
              </a:rPr>
              <a:t>in the </a:t>
            </a:r>
            <a:r>
              <a:rPr lang="en-IN" sz="2800" b="1" dirty="0" smtClean="0">
                <a:latin typeface="Andalus" pitchFamily="18" charset="-78"/>
                <a:cs typeface="Andalus" pitchFamily="18" charset="-78"/>
              </a:rPr>
              <a:t>City</a:t>
            </a:r>
            <a:endParaRPr lang="en-IN" sz="2800" b="1" dirty="0">
              <a:latin typeface="Andalus" pitchFamily="18" charset="-78"/>
              <a:cs typeface="Andalus" pitchFamily="18" charset="-78"/>
            </a:endParaRPr>
          </a:p>
        </p:txBody>
      </p:sp>
    </p:spTree>
    <p:extLst>
      <p:ext uri="{BB962C8B-B14F-4D97-AF65-F5344CB8AC3E}">
        <p14:creationId xmlns:p14="http://schemas.microsoft.com/office/powerpoint/2010/main" val="19569242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r>
              <a:rPr lang="en-US" dirty="0"/>
              <a:t>An institutional mechanism needs to be developed which brings all agencies on a common platform such that overlaps, departmental delays, duplication is reduced and faster delivery of projects is </a:t>
            </a:r>
            <a:r>
              <a:rPr lang="en-US" dirty="0" smtClean="0"/>
              <a:t>ensured</a:t>
            </a:r>
          </a:p>
          <a:p>
            <a:r>
              <a:rPr lang="en-US" dirty="0" smtClean="0"/>
              <a:t>The city lack any formal implementation of the disaster management plan.</a:t>
            </a:r>
          </a:p>
          <a:p>
            <a:endParaRPr lang="en-US" dirty="0" smtClean="0"/>
          </a:p>
          <a:p>
            <a:pPr lvl="0"/>
            <a:r>
              <a:rPr lang="en-IN" dirty="0"/>
              <a:t>It is found that SDMA has not developed City disaster management plan nor disaster preparedness manuals for schools, apartments, </a:t>
            </a:r>
            <a:r>
              <a:rPr lang="en-IN" dirty="0" smtClean="0"/>
              <a:t>govt. </a:t>
            </a:r>
            <a:r>
              <a:rPr lang="en-IN" dirty="0"/>
              <a:t>offices, Hospitals and commercial buildings</a:t>
            </a:r>
            <a:r>
              <a:rPr lang="en-IN" dirty="0" smtClean="0"/>
              <a:t>.</a:t>
            </a:r>
            <a:endParaRPr lang="en-US" dirty="0" smtClean="0"/>
          </a:p>
          <a:p>
            <a:endParaRPr lang="en-US" dirty="0" smtClean="0"/>
          </a:p>
          <a:p>
            <a:pPr lvl="0"/>
            <a:r>
              <a:rPr lang="en-IN" dirty="0" smtClean="0"/>
              <a:t>Recovery </a:t>
            </a:r>
            <a:r>
              <a:rPr lang="en-IN" dirty="0"/>
              <a:t>of expenditure rendered to public through tax and bills are on lower side and needs transparent and efficient mechanisms</a:t>
            </a:r>
            <a:r>
              <a:rPr lang="en-IN" dirty="0" smtClean="0"/>
              <a:t>.</a:t>
            </a:r>
          </a:p>
          <a:p>
            <a:pPr lvl="0"/>
            <a:endParaRPr lang="en-IN" dirty="0"/>
          </a:p>
          <a:p>
            <a:pPr lvl="0"/>
            <a:r>
              <a:rPr lang="en-IN" dirty="0"/>
              <a:t>The State Disaster Management Authority (SDMA) policy statement there is discussion of dedicated funds for the disaster management activity but whether the funds are made available and utilized in capacity building and awareness exercises is not mentioned. </a:t>
            </a:r>
            <a:endParaRPr lang="en-IN" dirty="0" smtClean="0"/>
          </a:p>
          <a:p>
            <a:pPr lvl="0"/>
            <a:endParaRPr lang="en-IN" dirty="0"/>
          </a:p>
          <a:p>
            <a:endParaRPr lang="en-IN" dirty="0"/>
          </a:p>
        </p:txBody>
      </p:sp>
      <p:sp>
        <p:nvSpPr>
          <p:cNvPr id="6" name="Title 5"/>
          <p:cNvSpPr>
            <a:spLocks noGrp="1"/>
          </p:cNvSpPr>
          <p:nvPr>
            <p:ph type="title"/>
          </p:nvPr>
        </p:nvSpPr>
        <p:spPr/>
        <p:txBody>
          <a:bodyPr>
            <a:normAutofit/>
          </a:bodyPr>
          <a:lstStyle/>
          <a:p>
            <a:r>
              <a:rPr smtClean="0">
                <a:latin typeface="Andalus" pitchFamily="18" charset="-78"/>
                <a:cs typeface="Andalus" pitchFamily="18" charset="-78"/>
              </a:rPr>
              <a:t>Disaster Preparedness and Recovery Plan</a:t>
            </a:r>
            <a:endParaRPr lang="en-IN" dirty="0"/>
          </a:p>
        </p:txBody>
      </p:sp>
    </p:spTree>
    <p:extLst>
      <p:ext uri="{BB962C8B-B14F-4D97-AF65-F5344CB8AC3E}">
        <p14:creationId xmlns:p14="http://schemas.microsoft.com/office/powerpoint/2010/main" val="24111085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714348" y="1214422"/>
          <a:ext cx="7500990" cy="4714908"/>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8"/>
          <p:cNvSpPr>
            <a:spLocks noGrp="1"/>
          </p:cNvSpPr>
          <p:nvPr>
            <p:ph type="title"/>
          </p:nvPr>
        </p:nvSpPr>
        <p:spPr>
          <a:xfrm>
            <a:off x="457200" y="203200"/>
            <a:ext cx="8229600" cy="868346"/>
          </a:xfrm>
        </p:spPr>
        <p:txBody>
          <a:bodyPr/>
          <a:lstStyle/>
          <a:p>
            <a:r>
              <a:rPr lang="en-US"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Andalus" pitchFamily="18" charset="-78"/>
                <a:cs typeface="Andalus" pitchFamily="18" charset="-78"/>
              </a:rPr>
              <a:t>Disaster events in India </a:t>
            </a:r>
            <a:endParaRPr lang="en-IN"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2708139"/>
              </p:ext>
            </p:extLst>
          </p:nvPr>
        </p:nvGraphicFramePr>
        <p:xfrm>
          <a:off x="-8" y="609600"/>
          <a:ext cx="9144008" cy="4171188"/>
        </p:xfrm>
        <a:graphic>
          <a:graphicData uri="http://schemas.openxmlformats.org/drawingml/2006/table">
            <a:tbl>
              <a:tblPr firstRow="1" firstCol="1" bandRow="1">
                <a:tableStyleId>{5C22544A-7EE6-4342-B048-85BDC9FD1C3A}</a:tableStyleId>
              </a:tblPr>
              <a:tblGrid>
                <a:gridCol w="457207"/>
                <a:gridCol w="2590796"/>
                <a:gridCol w="533405"/>
                <a:gridCol w="1066800"/>
                <a:gridCol w="990600"/>
                <a:gridCol w="3505200"/>
              </a:tblGrid>
              <a:tr h="42714">
                <a:tc gridSpan="6">
                  <a:txBody>
                    <a:bodyPr/>
                    <a:lstStyle/>
                    <a:p>
                      <a:pPr algn="ctr">
                        <a:lnSpc>
                          <a:spcPct val="115000"/>
                        </a:lnSpc>
                        <a:spcAft>
                          <a:spcPts val="0"/>
                        </a:spcAft>
                      </a:pPr>
                      <a:r>
                        <a:rPr lang="en-US" sz="1400" dirty="0">
                          <a:effectLst/>
                        </a:rPr>
                        <a:t>Vulnerability Assessment </a:t>
                      </a:r>
                      <a:r>
                        <a:rPr lang="en-US" sz="1400" dirty="0" smtClean="0">
                          <a:effectLst/>
                        </a:rPr>
                        <a:t>Matrix for </a:t>
                      </a:r>
                      <a:r>
                        <a:rPr lang="en-US" sz="1400" dirty="0">
                          <a:effectLst/>
                        </a:rPr>
                        <a:t>Bhopal City</a:t>
                      </a:r>
                      <a:endParaRPr lang="en-IN" sz="1400" dirty="0">
                        <a:effectLst/>
                        <a:latin typeface="Calibri"/>
                        <a:ea typeface="Times New Roman"/>
                        <a:cs typeface="Times New Roman"/>
                      </a:endParaRPr>
                    </a:p>
                  </a:txBody>
                  <a:tcPr marL="15855" marR="15855" marT="0" marB="0"/>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101148">
                <a:tc>
                  <a:txBody>
                    <a:bodyPr/>
                    <a:lstStyle/>
                    <a:p>
                      <a:pPr algn="ctr">
                        <a:lnSpc>
                          <a:spcPct val="115000"/>
                        </a:lnSpc>
                        <a:spcAft>
                          <a:spcPts val="0"/>
                        </a:spcAft>
                      </a:pPr>
                      <a:r>
                        <a:rPr lang="en-US" sz="1400" dirty="0" err="1" smtClean="0">
                          <a:effectLst/>
                        </a:rPr>
                        <a:t>Sl.No</a:t>
                      </a:r>
                      <a:endParaRPr lang="en-IN" sz="1400" dirty="0">
                        <a:effectLst/>
                        <a:latin typeface="Calibri"/>
                        <a:ea typeface="Times New Roman"/>
                        <a:cs typeface="Times New Roman"/>
                      </a:endParaRPr>
                    </a:p>
                  </a:txBody>
                  <a:tcPr marL="15855" marR="15855" marT="0" marB="0"/>
                </a:tc>
                <a:tc>
                  <a:txBody>
                    <a:bodyPr/>
                    <a:lstStyle/>
                    <a:p>
                      <a:pPr algn="ctr">
                        <a:lnSpc>
                          <a:spcPct val="115000"/>
                        </a:lnSpc>
                        <a:spcAft>
                          <a:spcPts val="0"/>
                        </a:spcAft>
                      </a:pPr>
                      <a:r>
                        <a:rPr lang="en-US" sz="1400" dirty="0">
                          <a:effectLst/>
                        </a:rPr>
                        <a:t>Variables</a:t>
                      </a:r>
                      <a:endParaRPr lang="en-IN" sz="1400" dirty="0">
                        <a:effectLst/>
                        <a:latin typeface="Calibri"/>
                        <a:ea typeface="Times New Roman"/>
                        <a:cs typeface="Times New Roman"/>
                      </a:endParaRPr>
                    </a:p>
                  </a:txBody>
                  <a:tcPr marL="15855" marR="15855" marT="0" marB="0"/>
                </a:tc>
                <a:tc>
                  <a:txBody>
                    <a:bodyPr/>
                    <a:lstStyle/>
                    <a:p>
                      <a:pPr algn="ctr">
                        <a:lnSpc>
                          <a:spcPct val="115000"/>
                        </a:lnSpc>
                        <a:spcAft>
                          <a:spcPts val="0"/>
                        </a:spcAft>
                      </a:pPr>
                      <a:r>
                        <a:rPr lang="en-US" sz="1400" dirty="0">
                          <a:effectLst/>
                        </a:rPr>
                        <a:t>Low</a:t>
                      </a:r>
                      <a:endParaRPr lang="en-IN" sz="1400" dirty="0">
                        <a:effectLst/>
                        <a:latin typeface="Calibri"/>
                        <a:ea typeface="Times New Roman"/>
                        <a:cs typeface="Times New Roman"/>
                      </a:endParaRPr>
                    </a:p>
                  </a:txBody>
                  <a:tcPr marL="15855" marR="15855" marT="0" marB="0"/>
                </a:tc>
                <a:tc>
                  <a:txBody>
                    <a:bodyPr/>
                    <a:lstStyle/>
                    <a:p>
                      <a:pPr algn="ctr">
                        <a:lnSpc>
                          <a:spcPct val="115000"/>
                        </a:lnSpc>
                        <a:spcAft>
                          <a:spcPts val="0"/>
                        </a:spcAft>
                      </a:pPr>
                      <a:r>
                        <a:rPr lang="en-US" sz="1400" dirty="0">
                          <a:effectLst/>
                        </a:rPr>
                        <a:t>Medium</a:t>
                      </a:r>
                      <a:endParaRPr lang="en-IN" sz="1400" dirty="0">
                        <a:effectLst/>
                        <a:latin typeface="Calibri"/>
                        <a:ea typeface="Times New Roman"/>
                        <a:cs typeface="Times New Roman"/>
                      </a:endParaRPr>
                    </a:p>
                  </a:txBody>
                  <a:tcPr marL="15855" marR="15855" marT="0" marB="0"/>
                </a:tc>
                <a:tc>
                  <a:txBody>
                    <a:bodyPr/>
                    <a:lstStyle/>
                    <a:p>
                      <a:pPr algn="ctr">
                        <a:lnSpc>
                          <a:spcPct val="115000"/>
                        </a:lnSpc>
                        <a:spcAft>
                          <a:spcPts val="0"/>
                        </a:spcAft>
                      </a:pPr>
                      <a:r>
                        <a:rPr lang="en-US" sz="1400" dirty="0">
                          <a:effectLst/>
                        </a:rPr>
                        <a:t>High   </a:t>
                      </a:r>
                      <a:endParaRPr lang="en-IN" sz="1400" dirty="0">
                        <a:effectLst/>
                        <a:latin typeface="Calibri"/>
                        <a:ea typeface="Times New Roman"/>
                        <a:cs typeface="Times New Roman"/>
                      </a:endParaRPr>
                    </a:p>
                  </a:txBody>
                  <a:tcPr marL="15855" marR="15855" marT="0" marB="0"/>
                </a:tc>
                <a:tc>
                  <a:txBody>
                    <a:bodyPr/>
                    <a:lstStyle/>
                    <a:p>
                      <a:pPr algn="ctr">
                        <a:lnSpc>
                          <a:spcPct val="115000"/>
                        </a:lnSpc>
                        <a:spcAft>
                          <a:spcPts val="0"/>
                        </a:spcAft>
                      </a:pPr>
                      <a:r>
                        <a:rPr lang="en-US" sz="1400" dirty="0">
                          <a:effectLst/>
                        </a:rPr>
                        <a:t>Index Details and Remarks</a:t>
                      </a:r>
                      <a:endParaRPr lang="en-IN" sz="1400" dirty="0">
                        <a:effectLst/>
                        <a:latin typeface="Calibri"/>
                        <a:ea typeface="Times New Roman"/>
                        <a:cs typeface="Times New Roman"/>
                      </a:endParaRPr>
                    </a:p>
                  </a:txBody>
                  <a:tcPr marL="15855" marR="15855" marT="0" marB="0"/>
                </a:tc>
              </a:tr>
              <a:tr h="50574">
                <a:tc>
                  <a:txBody>
                    <a:bodyPr/>
                    <a:lstStyle/>
                    <a:p>
                      <a:pPr algn="just">
                        <a:lnSpc>
                          <a:spcPct val="115000"/>
                        </a:lnSpc>
                        <a:spcAft>
                          <a:spcPts val="0"/>
                        </a:spcAft>
                      </a:pPr>
                      <a:r>
                        <a:rPr lang="en-US" sz="1400" b="1" dirty="0">
                          <a:solidFill>
                            <a:schemeClr val="tx1"/>
                          </a:solidFill>
                          <a:effectLst/>
                        </a:rPr>
                        <a:t>1</a:t>
                      </a:r>
                      <a:endParaRPr lang="en-IN" sz="1400" b="1" dirty="0">
                        <a:solidFill>
                          <a:schemeClr val="tx1"/>
                        </a:solidFill>
                        <a:effectLst/>
                        <a:latin typeface="Calibri"/>
                        <a:ea typeface="Times New Roman"/>
                        <a:cs typeface="Times New Roman"/>
                      </a:endParaRPr>
                    </a:p>
                  </a:txBody>
                  <a:tcPr marL="15855" marR="15855" marT="0" marB="0">
                    <a:solidFill>
                      <a:schemeClr val="accent3">
                        <a:lumMod val="40000"/>
                        <a:lumOff val="60000"/>
                      </a:schemeClr>
                    </a:solidFill>
                  </a:tcPr>
                </a:tc>
                <a:tc gridSpan="5">
                  <a:txBody>
                    <a:bodyPr/>
                    <a:lstStyle/>
                    <a:p>
                      <a:pPr algn="just">
                        <a:lnSpc>
                          <a:spcPct val="115000"/>
                        </a:lnSpc>
                        <a:spcAft>
                          <a:spcPts val="0"/>
                        </a:spcAft>
                      </a:pPr>
                      <a:r>
                        <a:rPr lang="en-US" sz="1400" b="1" dirty="0">
                          <a:solidFill>
                            <a:schemeClr val="tx1"/>
                          </a:solidFill>
                          <a:effectLst/>
                        </a:rPr>
                        <a:t>Socio economic conditions</a:t>
                      </a:r>
                      <a:endParaRPr lang="en-IN" sz="1400" b="1" dirty="0">
                        <a:solidFill>
                          <a:schemeClr val="tx1"/>
                        </a:solidFill>
                        <a:effectLst/>
                        <a:latin typeface="Calibri"/>
                        <a:ea typeface="Times New Roman"/>
                        <a:cs typeface="Times New Roman"/>
                      </a:endParaRPr>
                    </a:p>
                  </a:txBody>
                  <a:tcPr marL="15855" marR="15855" marT="0" marB="0">
                    <a:solidFill>
                      <a:schemeClr val="accent3">
                        <a:lumMod val="40000"/>
                        <a:lumOff val="60000"/>
                      </a:schemeClr>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237744">
                <a:tc>
                  <a:txBody>
                    <a:bodyPr/>
                    <a:lstStyle/>
                    <a:p>
                      <a:pPr algn="just">
                        <a:lnSpc>
                          <a:spcPct val="115000"/>
                        </a:lnSpc>
                        <a:spcAft>
                          <a:spcPts val="0"/>
                        </a:spcAft>
                      </a:pPr>
                      <a:r>
                        <a:rPr lang="en-US" sz="1400">
                          <a:effectLst/>
                        </a:rPr>
                        <a:t>1.1</a:t>
                      </a:r>
                      <a:endParaRPr lang="en-IN" sz="1400">
                        <a:effectLst/>
                        <a:latin typeface="Calibri"/>
                        <a:ea typeface="Times New Roman"/>
                        <a:cs typeface="Times New Roman"/>
                      </a:endParaRPr>
                    </a:p>
                  </a:txBody>
                  <a:tcPr marL="15855" marR="15855" marT="0" marB="0"/>
                </a:tc>
                <a:tc>
                  <a:txBody>
                    <a:bodyPr/>
                    <a:lstStyle/>
                    <a:p>
                      <a:pPr algn="l">
                        <a:lnSpc>
                          <a:spcPct val="115000"/>
                        </a:lnSpc>
                        <a:spcAft>
                          <a:spcPts val="0"/>
                        </a:spcAft>
                      </a:pPr>
                      <a:r>
                        <a:rPr lang="en-US" sz="1400">
                          <a:effectLst/>
                        </a:rPr>
                        <a:t>Decadal growth % of population</a:t>
                      </a:r>
                      <a:endParaRPr lang="en-IN" sz="140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a:effectLst/>
                        </a:rPr>
                        <a:t> </a:t>
                      </a:r>
                      <a:endParaRPr lang="en-IN" sz="140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dirty="0">
                          <a:effectLst/>
                        </a:rPr>
                        <a:t> </a:t>
                      </a:r>
                      <a:endParaRPr lang="en-IN" sz="1400" dirty="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a:effectLst/>
                          <a:sym typeface="Wingdings"/>
                        </a:rPr>
                        <a:t></a:t>
                      </a:r>
                      <a:endParaRPr lang="en-IN" sz="140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a:effectLst/>
                        </a:rPr>
                        <a:t>As per census 2011  the decadal growth % is 25.33%</a:t>
                      </a:r>
                      <a:endParaRPr lang="en-IN" sz="1400">
                        <a:effectLst/>
                        <a:latin typeface="Calibri"/>
                        <a:ea typeface="Times New Roman"/>
                        <a:cs typeface="Times New Roman"/>
                      </a:endParaRPr>
                    </a:p>
                  </a:txBody>
                  <a:tcPr marL="15855" marR="15855" marT="0" marB="0"/>
                </a:tc>
              </a:tr>
              <a:tr h="202296">
                <a:tc>
                  <a:txBody>
                    <a:bodyPr/>
                    <a:lstStyle/>
                    <a:p>
                      <a:pPr algn="just">
                        <a:lnSpc>
                          <a:spcPct val="115000"/>
                        </a:lnSpc>
                        <a:spcAft>
                          <a:spcPts val="0"/>
                        </a:spcAft>
                      </a:pPr>
                      <a:r>
                        <a:rPr lang="en-US" sz="1400">
                          <a:effectLst/>
                        </a:rPr>
                        <a:t>1.2</a:t>
                      </a:r>
                      <a:endParaRPr lang="en-IN" sz="1400">
                        <a:effectLst/>
                        <a:latin typeface="Calibri"/>
                        <a:ea typeface="Times New Roman"/>
                        <a:cs typeface="Times New Roman"/>
                      </a:endParaRPr>
                    </a:p>
                  </a:txBody>
                  <a:tcPr marL="15855" marR="15855" marT="0" marB="0"/>
                </a:tc>
                <a:tc>
                  <a:txBody>
                    <a:bodyPr/>
                    <a:lstStyle/>
                    <a:p>
                      <a:pPr algn="l">
                        <a:lnSpc>
                          <a:spcPct val="115000"/>
                        </a:lnSpc>
                        <a:spcAft>
                          <a:spcPts val="0"/>
                        </a:spcAft>
                      </a:pPr>
                      <a:r>
                        <a:rPr lang="en-US" sz="1400">
                          <a:effectLst/>
                        </a:rPr>
                        <a:t>Population density in the city (hazard prone areas/slum population percentage)</a:t>
                      </a:r>
                      <a:endParaRPr lang="en-IN" sz="140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a:effectLst/>
                        </a:rPr>
                        <a:t> </a:t>
                      </a:r>
                      <a:endParaRPr lang="en-IN" sz="140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dirty="0">
                          <a:effectLst/>
                        </a:rPr>
                        <a:t> </a:t>
                      </a:r>
                      <a:endParaRPr lang="en-IN" sz="1400" dirty="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dirty="0">
                          <a:effectLst/>
                          <a:sym typeface="Wingdings"/>
                        </a:rPr>
                        <a:t></a:t>
                      </a:r>
                      <a:endParaRPr lang="en-IN" sz="1400" dirty="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a:effectLst/>
                        </a:rPr>
                        <a:t>Slum population is approximately 26%</a:t>
                      </a:r>
                      <a:endParaRPr lang="en-IN" sz="1400">
                        <a:effectLst/>
                        <a:latin typeface="Calibri"/>
                        <a:ea typeface="Times New Roman"/>
                        <a:cs typeface="Times New Roman"/>
                      </a:endParaRPr>
                    </a:p>
                  </a:txBody>
                  <a:tcPr marL="15855" marR="15855" marT="0" marB="0"/>
                </a:tc>
              </a:tr>
              <a:tr h="151722">
                <a:tc>
                  <a:txBody>
                    <a:bodyPr/>
                    <a:lstStyle/>
                    <a:p>
                      <a:pPr algn="just">
                        <a:lnSpc>
                          <a:spcPct val="115000"/>
                        </a:lnSpc>
                        <a:spcAft>
                          <a:spcPts val="0"/>
                        </a:spcAft>
                      </a:pPr>
                      <a:r>
                        <a:rPr lang="en-US" sz="1400">
                          <a:effectLst/>
                        </a:rPr>
                        <a:t>1.3</a:t>
                      </a:r>
                      <a:endParaRPr lang="en-IN" sz="1400">
                        <a:effectLst/>
                        <a:latin typeface="Calibri"/>
                        <a:ea typeface="Times New Roman"/>
                        <a:cs typeface="Times New Roman"/>
                      </a:endParaRPr>
                    </a:p>
                  </a:txBody>
                  <a:tcPr marL="15855" marR="15855" marT="0" marB="0"/>
                </a:tc>
                <a:tc>
                  <a:txBody>
                    <a:bodyPr/>
                    <a:lstStyle/>
                    <a:p>
                      <a:pPr algn="l">
                        <a:lnSpc>
                          <a:spcPct val="115000"/>
                        </a:lnSpc>
                        <a:spcAft>
                          <a:spcPts val="0"/>
                        </a:spcAft>
                      </a:pPr>
                      <a:r>
                        <a:rPr lang="en-US" sz="1400">
                          <a:effectLst/>
                        </a:rPr>
                        <a:t>Percentage of urban poor population (BPL)</a:t>
                      </a:r>
                      <a:endParaRPr lang="en-IN" sz="140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a:effectLst/>
                        </a:rPr>
                        <a:t> </a:t>
                      </a:r>
                      <a:endParaRPr lang="en-IN" sz="140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a:effectLst/>
                        </a:rPr>
                        <a:t> </a:t>
                      </a:r>
                      <a:endParaRPr lang="en-IN" sz="140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a:effectLst/>
                          <a:sym typeface="Wingdings"/>
                        </a:rPr>
                        <a:t></a:t>
                      </a:r>
                      <a:endParaRPr lang="en-IN" sz="140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a:effectLst/>
                        </a:rPr>
                        <a:t>As per census 2001 BPL population of the city above 50%</a:t>
                      </a:r>
                      <a:endParaRPr lang="en-IN" sz="1400">
                        <a:effectLst/>
                        <a:latin typeface="Calibri"/>
                        <a:ea typeface="Times New Roman"/>
                        <a:cs typeface="Times New Roman"/>
                      </a:endParaRPr>
                    </a:p>
                  </a:txBody>
                  <a:tcPr marL="15855" marR="15855" marT="0" marB="0"/>
                </a:tc>
              </a:tr>
              <a:tr h="50574">
                <a:tc>
                  <a:txBody>
                    <a:bodyPr/>
                    <a:lstStyle/>
                    <a:p>
                      <a:pPr algn="just">
                        <a:lnSpc>
                          <a:spcPct val="115000"/>
                        </a:lnSpc>
                        <a:spcAft>
                          <a:spcPts val="0"/>
                        </a:spcAft>
                      </a:pPr>
                      <a:r>
                        <a:rPr lang="en-US" sz="1400" b="1" dirty="0">
                          <a:solidFill>
                            <a:schemeClr val="tx1"/>
                          </a:solidFill>
                          <a:effectLst/>
                        </a:rPr>
                        <a:t>2</a:t>
                      </a:r>
                      <a:endParaRPr lang="en-IN" sz="1400" b="1" dirty="0">
                        <a:solidFill>
                          <a:schemeClr val="tx1"/>
                        </a:solidFill>
                        <a:effectLst/>
                        <a:latin typeface="Calibri"/>
                        <a:ea typeface="Times New Roman"/>
                        <a:cs typeface="Times New Roman"/>
                      </a:endParaRPr>
                    </a:p>
                  </a:txBody>
                  <a:tcPr marL="15855" marR="15855" marT="0" marB="0">
                    <a:solidFill>
                      <a:schemeClr val="accent3">
                        <a:lumMod val="40000"/>
                        <a:lumOff val="60000"/>
                      </a:schemeClr>
                    </a:solidFill>
                  </a:tcPr>
                </a:tc>
                <a:tc gridSpan="5">
                  <a:txBody>
                    <a:bodyPr/>
                    <a:lstStyle/>
                    <a:p>
                      <a:pPr algn="just">
                        <a:lnSpc>
                          <a:spcPct val="115000"/>
                        </a:lnSpc>
                        <a:spcAft>
                          <a:spcPts val="0"/>
                        </a:spcAft>
                      </a:pPr>
                      <a:r>
                        <a:rPr lang="en-US" sz="1400" b="1" dirty="0">
                          <a:solidFill>
                            <a:schemeClr val="tx1"/>
                          </a:solidFill>
                          <a:effectLst/>
                        </a:rPr>
                        <a:t>Infrastructure condition ( basic services)</a:t>
                      </a:r>
                      <a:endParaRPr lang="en-IN" sz="1400" b="1" dirty="0">
                        <a:solidFill>
                          <a:schemeClr val="tx1"/>
                        </a:solidFill>
                        <a:effectLst/>
                        <a:latin typeface="Calibri"/>
                        <a:ea typeface="Times New Roman"/>
                        <a:cs typeface="Times New Roman"/>
                      </a:endParaRPr>
                    </a:p>
                  </a:txBody>
                  <a:tcPr marL="15855" marR="15855" marT="0" marB="0">
                    <a:solidFill>
                      <a:schemeClr val="accent3">
                        <a:lumMod val="40000"/>
                        <a:lumOff val="60000"/>
                      </a:schemeClr>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101148">
                <a:tc>
                  <a:txBody>
                    <a:bodyPr/>
                    <a:lstStyle/>
                    <a:p>
                      <a:pPr algn="just">
                        <a:lnSpc>
                          <a:spcPct val="115000"/>
                        </a:lnSpc>
                        <a:spcAft>
                          <a:spcPts val="0"/>
                        </a:spcAft>
                      </a:pPr>
                      <a:r>
                        <a:rPr lang="en-US" sz="1400">
                          <a:effectLst/>
                        </a:rPr>
                        <a:t>2.1</a:t>
                      </a:r>
                      <a:endParaRPr lang="en-IN" sz="140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a:effectLst/>
                        </a:rPr>
                        <a:t>Water supply ( lpcd)</a:t>
                      </a:r>
                      <a:endParaRPr lang="en-IN" sz="140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a:effectLst/>
                          <a:sym typeface="Wingdings"/>
                        </a:rPr>
                        <a:t></a:t>
                      </a:r>
                      <a:endParaRPr lang="en-IN" sz="140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a:effectLst/>
                        </a:rPr>
                        <a:t> </a:t>
                      </a:r>
                      <a:endParaRPr lang="en-IN" sz="140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a:effectLst/>
                        </a:rPr>
                        <a:t> </a:t>
                      </a:r>
                      <a:endParaRPr lang="en-IN" sz="140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a:effectLst/>
                        </a:rPr>
                        <a:t>Per capita water supply is 150 lpcd</a:t>
                      </a:r>
                      <a:endParaRPr lang="en-IN" sz="1400">
                        <a:effectLst/>
                        <a:latin typeface="Calibri"/>
                        <a:ea typeface="Times New Roman"/>
                        <a:cs typeface="Times New Roman"/>
                      </a:endParaRPr>
                    </a:p>
                  </a:txBody>
                  <a:tcPr marL="15855" marR="15855" marT="0" marB="0"/>
                </a:tc>
              </a:tr>
              <a:tr h="101148">
                <a:tc>
                  <a:txBody>
                    <a:bodyPr/>
                    <a:lstStyle/>
                    <a:p>
                      <a:pPr algn="just">
                        <a:lnSpc>
                          <a:spcPct val="115000"/>
                        </a:lnSpc>
                        <a:spcAft>
                          <a:spcPts val="0"/>
                        </a:spcAft>
                      </a:pPr>
                      <a:r>
                        <a:rPr lang="en-US" sz="1400">
                          <a:effectLst/>
                        </a:rPr>
                        <a:t>2.2</a:t>
                      </a:r>
                      <a:endParaRPr lang="en-IN" sz="140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a:effectLst/>
                        </a:rPr>
                        <a:t>Sewerage system coverage</a:t>
                      </a:r>
                      <a:endParaRPr lang="en-IN" sz="140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a:effectLst/>
                          <a:sym typeface="Wingdings"/>
                        </a:rPr>
                        <a:t></a:t>
                      </a:r>
                      <a:endParaRPr lang="en-IN" sz="140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a:effectLst/>
                        </a:rPr>
                        <a:t> </a:t>
                      </a:r>
                      <a:endParaRPr lang="en-IN" sz="140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a:effectLst/>
                        </a:rPr>
                        <a:t> </a:t>
                      </a:r>
                      <a:endParaRPr lang="en-IN" sz="140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dirty="0">
                          <a:effectLst/>
                        </a:rPr>
                        <a:t>Sewerage system coverage 81%</a:t>
                      </a:r>
                      <a:endParaRPr lang="en-IN" sz="1400" dirty="0">
                        <a:effectLst/>
                        <a:latin typeface="Calibri"/>
                        <a:ea typeface="Times New Roman"/>
                        <a:cs typeface="Times New Roman"/>
                      </a:endParaRPr>
                    </a:p>
                  </a:txBody>
                  <a:tcPr marL="15855" marR="15855" marT="0" marB="0"/>
                </a:tc>
              </a:tr>
              <a:tr h="202296">
                <a:tc>
                  <a:txBody>
                    <a:bodyPr/>
                    <a:lstStyle/>
                    <a:p>
                      <a:pPr algn="just">
                        <a:lnSpc>
                          <a:spcPct val="115000"/>
                        </a:lnSpc>
                        <a:spcAft>
                          <a:spcPts val="0"/>
                        </a:spcAft>
                      </a:pPr>
                      <a:r>
                        <a:rPr lang="en-US" sz="1400">
                          <a:effectLst/>
                        </a:rPr>
                        <a:t>2.3</a:t>
                      </a:r>
                      <a:endParaRPr lang="en-IN" sz="1400">
                        <a:effectLst/>
                        <a:latin typeface="Calibri"/>
                        <a:ea typeface="Times New Roman"/>
                        <a:cs typeface="Times New Roman"/>
                      </a:endParaRPr>
                    </a:p>
                  </a:txBody>
                  <a:tcPr marL="15855" marR="15855" marT="0" marB="0"/>
                </a:tc>
                <a:tc>
                  <a:txBody>
                    <a:bodyPr/>
                    <a:lstStyle/>
                    <a:p>
                      <a:pPr algn="l">
                        <a:lnSpc>
                          <a:spcPct val="115000"/>
                        </a:lnSpc>
                        <a:spcAft>
                          <a:spcPts val="0"/>
                        </a:spcAft>
                      </a:pPr>
                      <a:r>
                        <a:rPr lang="en-US" sz="1400">
                          <a:effectLst/>
                        </a:rPr>
                        <a:t>Solid waste management system coverage</a:t>
                      </a:r>
                      <a:endParaRPr lang="en-IN" sz="140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dirty="0">
                          <a:effectLst/>
                        </a:rPr>
                        <a:t> </a:t>
                      </a:r>
                      <a:endParaRPr lang="en-IN" sz="1400" dirty="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a:effectLst/>
                          <a:sym typeface="Wingdings"/>
                        </a:rPr>
                        <a:t></a:t>
                      </a:r>
                      <a:endParaRPr lang="en-IN" sz="140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a:effectLst/>
                        </a:rPr>
                        <a:t> </a:t>
                      </a:r>
                      <a:endParaRPr lang="en-IN" sz="1400">
                        <a:effectLst/>
                        <a:latin typeface="Calibri"/>
                        <a:ea typeface="Times New Roman"/>
                        <a:cs typeface="Times New Roman"/>
                      </a:endParaRPr>
                    </a:p>
                  </a:txBody>
                  <a:tcPr marL="15855" marR="15855" marT="0" marB="0"/>
                </a:tc>
                <a:tc>
                  <a:txBody>
                    <a:bodyPr/>
                    <a:lstStyle/>
                    <a:p>
                      <a:pPr algn="l">
                        <a:lnSpc>
                          <a:spcPct val="115000"/>
                        </a:lnSpc>
                        <a:spcAft>
                          <a:spcPts val="0"/>
                        </a:spcAft>
                      </a:pPr>
                      <a:r>
                        <a:rPr lang="en-US" sz="1400">
                          <a:effectLst/>
                        </a:rPr>
                        <a:t>47% of the households were covered under solid waste management system</a:t>
                      </a:r>
                      <a:endParaRPr lang="en-IN" sz="1400">
                        <a:effectLst/>
                        <a:latin typeface="Calibri"/>
                        <a:ea typeface="Times New Roman"/>
                        <a:cs typeface="Times New Roman"/>
                      </a:endParaRPr>
                    </a:p>
                  </a:txBody>
                  <a:tcPr marL="15855" marR="15855" marT="0" marB="0"/>
                </a:tc>
              </a:tr>
              <a:tr h="202296">
                <a:tc>
                  <a:txBody>
                    <a:bodyPr/>
                    <a:lstStyle/>
                    <a:p>
                      <a:pPr algn="just">
                        <a:lnSpc>
                          <a:spcPct val="115000"/>
                        </a:lnSpc>
                        <a:spcAft>
                          <a:spcPts val="0"/>
                        </a:spcAft>
                      </a:pPr>
                      <a:r>
                        <a:rPr lang="en-US" sz="1400">
                          <a:effectLst/>
                        </a:rPr>
                        <a:t>2.4</a:t>
                      </a:r>
                      <a:endParaRPr lang="en-IN" sz="1400">
                        <a:effectLst/>
                        <a:latin typeface="Calibri"/>
                        <a:ea typeface="Times New Roman"/>
                        <a:cs typeface="Times New Roman"/>
                      </a:endParaRPr>
                    </a:p>
                  </a:txBody>
                  <a:tcPr marL="15855" marR="15855" marT="0" marB="0"/>
                </a:tc>
                <a:tc>
                  <a:txBody>
                    <a:bodyPr/>
                    <a:lstStyle/>
                    <a:p>
                      <a:pPr algn="l">
                        <a:lnSpc>
                          <a:spcPct val="115000"/>
                        </a:lnSpc>
                        <a:spcAft>
                          <a:spcPts val="0"/>
                        </a:spcAft>
                      </a:pPr>
                      <a:r>
                        <a:rPr lang="en-US" sz="1400">
                          <a:effectLst/>
                        </a:rPr>
                        <a:t>Drainage ( coverage &amp; water logging incidences)</a:t>
                      </a:r>
                      <a:endParaRPr lang="en-IN" sz="140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a:effectLst/>
                        </a:rPr>
                        <a:t> </a:t>
                      </a:r>
                      <a:endParaRPr lang="en-IN" sz="140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a:effectLst/>
                          <a:sym typeface="Wingdings"/>
                        </a:rPr>
                        <a:t></a:t>
                      </a:r>
                      <a:endParaRPr lang="en-IN" sz="140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a:effectLst/>
                        </a:rPr>
                        <a:t> </a:t>
                      </a:r>
                      <a:endParaRPr lang="en-IN" sz="140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dirty="0">
                          <a:effectLst/>
                        </a:rPr>
                        <a:t>Drainage coverage in the city was 60%, no water logging incidences occurred</a:t>
                      </a:r>
                      <a:endParaRPr lang="en-IN" sz="1400" dirty="0">
                        <a:effectLst/>
                        <a:latin typeface="Calibri"/>
                        <a:ea typeface="Times New Roman"/>
                        <a:cs typeface="Times New Roman"/>
                      </a:endParaRPr>
                    </a:p>
                  </a:txBody>
                  <a:tcPr marL="15855" marR="15855" marT="0" marB="0"/>
                </a:tc>
              </a:tr>
            </a:tbl>
          </a:graphicData>
        </a:graphic>
      </p:graphicFrame>
      <p:sp>
        <p:nvSpPr>
          <p:cNvPr id="6" name="Rectangle 5"/>
          <p:cNvSpPr/>
          <p:nvPr/>
        </p:nvSpPr>
        <p:spPr>
          <a:xfrm>
            <a:off x="71438" y="4714885"/>
            <a:ext cx="8858280" cy="1419619"/>
          </a:xfrm>
          <a:prstGeom prst="rect">
            <a:avLst/>
          </a:prstGeom>
          <a:solidFill>
            <a:schemeClr val="accent1">
              <a:lumMod val="20000"/>
              <a:lumOff val="80000"/>
            </a:schemeClr>
          </a:solidFill>
        </p:spPr>
        <p:txBody>
          <a:bodyPr wrap="square">
            <a:spAutoFit/>
          </a:bodyPr>
          <a:lstStyle/>
          <a:p>
            <a:pPr algn="just">
              <a:lnSpc>
                <a:spcPct val="115000"/>
              </a:lnSpc>
            </a:pPr>
            <a:r>
              <a:rPr lang="en-US" sz="1500" dirty="0"/>
              <a:t>Data Source: Infrastructure condition assessment is made by comparing SLB data for the cities to the present status of the infrastructure in the city. Data for the other variable is collected from the municipal corporation and city development plan. Other sources are city disaster management authority and city department of urban development.</a:t>
            </a:r>
            <a:endParaRPr lang="en-IN" sz="1500" dirty="0"/>
          </a:p>
          <a:p>
            <a:pPr algn="just">
              <a:lnSpc>
                <a:spcPct val="115000"/>
              </a:lnSpc>
              <a:spcAft>
                <a:spcPts val="0"/>
              </a:spcAft>
            </a:pPr>
            <a:r>
              <a:rPr lang="en-US" sz="1500" dirty="0"/>
              <a:t>Low: Least vulnerable, </a:t>
            </a:r>
            <a:r>
              <a:rPr lang="en-US" sz="1500" dirty="0" smtClean="0"/>
              <a:t>Medium: Vulnerable</a:t>
            </a:r>
            <a:r>
              <a:rPr lang="en-US" sz="1500" dirty="0"/>
              <a:t>, High: Most vulnerable</a:t>
            </a:r>
            <a:endParaRPr lang="en-IN" sz="1500" dirty="0">
              <a:ea typeface="Times New Roman"/>
              <a:cs typeface="Times New Roman"/>
            </a:endParaRPr>
          </a:p>
        </p:txBody>
      </p:sp>
      <p:sp>
        <p:nvSpPr>
          <p:cNvPr id="8" name="Title 7"/>
          <p:cNvSpPr>
            <a:spLocks noGrp="1"/>
          </p:cNvSpPr>
          <p:nvPr>
            <p:ph type="title"/>
          </p:nvPr>
        </p:nvSpPr>
        <p:spPr>
          <a:xfrm>
            <a:off x="457200" y="-71462"/>
            <a:ext cx="8229600" cy="642942"/>
          </a:xfrm>
        </p:spPr>
        <p:txBody>
          <a:bodyPr>
            <a:normAutofit/>
          </a:bodyPr>
          <a:lstStyle/>
          <a:p>
            <a:r>
              <a:rPr lang="en-US" dirty="0" smtClean="0">
                <a:solidFill>
                  <a:srgbClr val="0070C0"/>
                </a:solidFill>
                <a:latin typeface="Andalus" pitchFamily="18" charset="-78"/>
                <a:cs typeface="Andalus" pitchFamily="18" charset="-78"/>
              </a:rPr>
              <a:t>Vulnerability Assessment Matrix for Bhopal</a:t>
            </a:r>
            <a:endParaRPr lang="en-IN" dirty="0"/>
          </a:p>
        </p:txBody>
      </p:sp>
    </p:spTree>
    <p:extLst>
      <p:ext uri="{BB962C8B-B14F-4D97-AF65-F5344CB8AC3E}">
        <p14:creationId xmlns:p14="http://schemas.microsoft.com/office/powerpoint/2010/main" val="37172893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normAutofit fontScale="90000"/>
          </a:bodyPr>
          <a:lstStyle/>
          <a:p>
            <a:endParaRPr lang="en-IN"/>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19733337"/>
              </p:ext>
            </p:extLst>
          </p:nvPr>
        </p:nvGraphicFramePr>
        <p:xfrm>
          <a:off x="-6" y="76200"/>
          <a:ext cx="9144006" cy="6760080"/>
        </p:xfrm>
        <a:graphic>
          <a:graphicData uri="http://schemas.openxmlformats.org/drawingml/2006/table">
            <a:tbl>
              <a:tblPr firstRow="1" firstCol="1" bandRow="1">
                <a:tableStyleId>{5C22544A-7EE6-4342-B048-85BDC9FD1C3A}</a:tableStyleId>
              </a:tblPr>
              <a:tblGrid>
                <a:gridCol w="533406"/>
                <a:gridCol w="3512456"/>
                <a:gridCol w="526140"/>
                <a:gridCol w="762004"/>
                <a:gridCol w="457200"/>
                <a:gridCol w="3352800"/>
              </a:tblGrid>
              <a:tr h="457200">
                <a:tc>
                  <a:txBody>
                    <a:bodyPr/>
                    <a:lstStyle/>
                    <a:p>
                      <a:pPr algn="ctr">
                        <a:lnSpc>
                          <a:spcPct val="115000"/>
                        </a:lnSpc>
                        <a:spcAft>
                          <a:spcPts val="0"/>
                        </a:spcAft>
                      </a:pPr>
                      <a:r>
                        <a:rPr lang="en-US" sz="1400" dirty="0" err="1">
                          <a:effectLst/>
                        </a:rPr>
                        <a:t>S.No</a:t>
                      </a:r>
                      <a:endParaRPr lang="en-IN" sz="1400" dirty="0">
                        <a:effectLst/>
                        <a:latin typeface="Calibri"/>
                        <a:ea typeface="Times New Roman"/>
                        <a:cs typeface="Times New Roman"/>
                      </a:endParaRPr>
                    </a:p>
                  </a:txBody>
                  <a:tcPr marL="15855" marR="15855" marT="0" marB="0"/>
                </a:tc>
                <a:tc>
                  <a:txBody>
                    <a:bodyPr/>
                    <a:lstStyle/>
                    <a:p>
                      <a:pPr algn="ctr">
                        <a:lnSpc>
                          <a:spcPct val="115000"/>
                        </a:lnSpc>
                        <a:spcAft>
                          <a:spcPts val="0"/>
                        </a:spcAft>
                      </a:pPr>
                      <a:r>
                        <a:rPr lang="en-US" sz="1400" dirty="0">
                          <a:effectLst/>
                        </a:rPr>
                        <a:t>Variables</a:t>
                      </a:r>
                      <a:endParaRPr lang="en-IN" sz="1400" dirty="0">
                        <a:effectLst/>
                        <a:latin typeface="Calibri"/>
                        <a:ea typeface="Times New Roman"/>
                        <a:cs typeface="Times New Roman"/>
                      </a:endParaRPr>
                    </a:p>
                  </a:txBody>
                  <a:tcPr marL="15855" marR="15855" marT="0" marB="0"/>
                </a:tc>
                <a:tc>
                  <a:txBody>
                    <a:bodyPr/>
                    <a:lstStyle/>
                    <a:p>
                      <a:pPr algn="ctr">
                        <a:lnSpc>
                          <a:spcPct val="115000"/>
                        </a:lnSpc>
                        <a:spcAft>
                          <a:spcPts val="0"/>
                        </a:spcAft>
                      </a:pPr>
                      <a:r>
                        <a:rPr lang="en-US" sz="1400" dirty="0">
                          <a:effectLst/>
                        </a:rPr>
                        <a:t>Low</a:t>
                      </a:r>
                      <a:endParaRPr lang="en-IN" sz="1400" dirty="0">
                        <a:effectLst/>
                        <a:latin typeface="Calibri"/>
                        <a:ea typeface="Times New Roman"/>
                        <a:cs typeface="Times New Roman"/>
                      </a:endParaRPr>
                    </a:p>
                  </a:txBody>
                  <a:tcPr marL="15855" marR="15855" marT="0" marB="0"/>
                </a:tc>
                <a:tc>
                  <a:txBody>
                    <a:bodyPr/>
                    <a:lstStyle/>
                    <a:p>
                      <a:pPr algn="ctr">
                        <a:lnSpc>
                          <a:spcPct val="115000"/>
                        </a:lnSpc>
                        <a:spcAft>
                          <a:spcPts val="0"/>
                        </a:spcAft>
                      </a:pPr>
                      <a:r>
                        <a:rPr lang="en-US" sz="1400" dirty="0">
                          <a:effectLst/>
                        </a:rPr>
                        <a:t>Medium</a:t>
                      </a:r>
                      <a:endParaRPr lang="en-IN" sz="1400" dirty="0">
                        <a:effectLst/>
                        <a:latin typeface="Calibri"/>
                        <a:ea typeface="Times New Roman"/>
                        <a:cs typeface="Times New Roman"/>
                      </a:endParaRPr>
                    </a:p>
                  </a:txBody>
                  <a:tcPr marL="15855" marR="15855" marT="0" marB="0"/>
                </a:tc>
                <a:tc>
                  <a:txBody>
                    <a:bodyPr/>
                    <a:lstStyle/>
                    <a:p>
                      <a:pPr algn="ctr">
                        <a:lnSpc>
                          <a:spcPct val="115000"/>
                        </a:lnSpc>
                        <a:spcAft>
                          <a:spcPts val="0"/>
                        </a:spcAft>
                      </a:pPr>
                      <a:r>
                        <a:rPr lang="en-US" sz="1400" dirty="0">
                          <a:effectLst/>
                        </a:rPr>
                        <a:t>High   </a:t>
                      </a:r>
                      <a:endParaRPr lang="en-IN" sz="1400" dirty="0">
                        <a:effectLst/>
                        <a:latin typeface="Calibri"/>
                        <a:ea typeface="Times New Roman"/>
                        <a:cs typeface="Times New Roman"/>
                      </a:endParaRPr>
                    </a:p>
                  </a:txBody>
                  <a:tcPr marL="15855" marR="15855" marT="0" marB="0"/>
                </a:tc>
                <a:tc>
                  <a:txBody>
                    <a:bodyPr/>
                    <a:lstStyle/>
                    <a:p>
                      <a:pPr algn="ctr">
                        <a:lnSpc>
                          <a:spcPct val="115000"/>
                        </a:lnSpc>
                        <a:spcAft>
                          <a:spcPts val="0"/>
                        </a:spcAft>
                      </a:pPr>
                      <a:r>
                        <a:rPr lang="en-US" sz="1400" dirty="0">
                          <a:effectLst/>
                        </a:rPr>
                        <a:t>Index Details and Remarks</a:t>
                      </a:r>
                      <a:endParaRPr lang="en-IN" sz="1400" dirty="0">
                        <a:effectLst/>
                        <a:latin typeface="Calibri"/>
                        <a:ea typeface="Times New Roman"/>
                        <a:cs typeface="Times New Roman"/>
                      </a:endParaRPr>
                    </a:p>
                  </a:txBody>
                  <a:tcPr marL="15855" marR="15855" marT="0" marB="0"/>
                </a:tc>
              </a:tr>
              <a:tr h="457200">
                <a:tc>
                  <a:txBody>
                    <a:bodyPr/>
                    <a:lstStyle/>
                    <a:p>
                      <a:pPr algn="just">
                        <a:lnSpc>
                          <a:spcPct val="115000"/>
                        </a:lnSpc>
                        <a:spcAft>
                          <a:spcPts val="0"/>
                        </a:spcAft>
                      </a:pPr>
                      <a:r>
                        <a:rPr lang="en-US" sz="1400" b="1" dirty="0">
                          <a:solidFill>
                            <a:schemeClr val="tx1"/>
                          </a:solidFill>
                          <a:effectLst/>
                        </a:rPr>
                        <a:t>3</a:t>
                      </a:r>
                      <a:endParaRPr lang="en-IN" sz="1400" b="1" dirty="0">
                        <a:solidFill>
                          <a:schemeClr val="tx1"/>
                        </a:solidFill>
                        <a:effectLst/>
                        <a:latin typeface="Calibri"/>
                        <a:ea typeface="Times New Roman"/>
                        <a:cs typeface="Times New Roman"/>
                      </a:endParaRPr>
                    </a:p>
                  </a:txBody>
                  <a:tcPr marL="15855" marR="15855" marT="0" marB="0">
                    <a:solidFill>
                      <a:schemeClr val="accent3">
                        <a:lumMod val="40000"/>
                        <a:lumOff val="60000"/>
                      </a:schemeClr>
                    </a:solidFill>
                  </a:tcPr>
                </a:tc>
                <a:tc gridSpan="5">
                  <a:txBody>
                    <a:bodyPr/>
                    <a:lstStyle/>
                    <a:p>
                      <a:pPr algn="just">
                        <a:lnSpc>
                          <a:spcPct val="115000"/>
                        </a:lnSpc>
                        <a:spcAft>
                          <a:spcPts val="0"/>
                        </a:spcAft>
                      </a:pPr>
                      <a:r>
                        <a:rPr lang="en-US" sz="1400" b="1" dirty="0">
                          <a:solidFill>
                            <a:schemeClr val="tx1"/>
                          </a:solidFill>
                          <a:effectLst/>
                        </a:rPr>
                        <a:t>Governance and Institutional Framework</a:t>
                      </a:r>
                      <a:endParaRPr lang="en-IN" sz="1400" b="1" dirty="0">
                        <a:solidFill>
                          <a:schemeClr val="tx1"/>
                        </a:solidFill>
                        <a:effectLst/>
                        <a:latin typeface="Calibri"/>
                        <a:ea typeface="Times New Roman"/>
                        <a:cs typeface="Times New Roman"/>
                      </a:endParaRPr>
                    </a:p>
                  </a:txBody>
                  <a:tcPr marL="15855" marR="15855" marT="0" marB="0">
                    <a:solidFill>
                      <a:schemeClr val="accent3">
                        <a:lumMod val="40000"/>
                        <a:lumOff val="60000"/>
                      </a:schemeClr>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202296">
                <a:tc>
                  <a:txBody>
                    <a:bodyPr/>
                    <a:lstStyle/>
                    <a:p>
                      <a:pPr algn="just">
                        <a:lnSpc>
                          <a:spcPct val="115000"/>
                        </a:lnSpc>
                        <a:spcAft>
                          <a:spcPts val="0"/>
                        </a:spcAft>
                      </a:pPr>
                      <a:r>
                        <a:rPr lang="en-US" sz="1400">
                          <a:effectLst/>
                        </a:rPr>
                        <a:t>3.1</a:t>
                      </a:r>
                      <a:endParaRPr lang="en-IN" sz="140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dirty="0">
                          <a:effectLst/>
                        </a:rPr>
                        <a:t>Disaster response system (Emergency Operation Centre present physically)</a:t>
                      </a:r>
                      <a:endParaRPr lang="en-IN" sz="1400" dirty="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a:effectLst/>
                        </a:rPr>
                        <a:t> </a:t>
                      </a:r>
                      <a:endParaRPr lang="en-IN" sz="140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a:effectLst/>
                        </a:rPr>
                        <a:t> </a:t>
                      </a:r>
                      <a:endParaRPr lang="en-IN" sz="140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a:effectLst/>
                          <a:sym typeface="Wingdings"/>
                        </a:rPr>
                        <a:t></a:t>
                      </a:r>
                      <a:endParaRPr lang="en-IN" sz="140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dirty="0">
                          <a:effectLst/>
                        </a:rPr>
                        <a:t>Emergency Operation Centre not present physically</a:t>
                      </a:r>
                      <a:endParaRPr lang="en-IN" sz="1400" dirty="0">
                        <a:effectLst/>
                        <a:latin typeface="Calibri"/>
                        <a:ea typeface="Times New Roman"/>
                        <a:cs typeface="Times New Roman"/>
                      </a:endParaRPr>
                    </a:p>
                  </a:txBody>
                  <a:tcPr marL="15855" marR="15855" marT="0" marB="0"/>
                </a:tc>
              </a:tr>
              <a:tr h="151722">
                <a:tc>
                  <a:txBody>
                    <a:bodyPr/>
                    <a:lstStyle/>
                    <a:p>
                      <a:pPr algn="just">
                        <a:lnSpc>
                          <a:spcPct val="115000"/>
                        </a:lnSpc>
                        <a:spcAft>
                          <a:spcPts val="0"/>
                        </a:spcAft>
                      </a:pPr>
                      <a:r>
                        <a:rPr lang="en-US" sz="1400">
                          <a:effectLst/>
                        </a:rPr>
                        <a:t>3.2</a:t>
                      </a:r>
                      <a:endParaRPr lang="en-IN" sz="140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dirty="0">
                          <a:effectLst/>
                        </a:rPr>
                        <a:t>City Disaster Management department</a:t>
                      </a:r>
                      <a:endParaRPr lang="en-IN" sz="1400" dirty="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a:effectLst/>
                        </a:rPr>
                        <a:t> </a:t>
                      </a:r>
                      <a:endParaRPr lang="en-IN" sz="140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a:effectLst/>
                        </a:rPr>
                        <a:t> </a:t>
                      </a:r>
                      <a:endParaRPr lang="en-IN" sz="140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a:effectLst/>
                          <a:sym typeface="Wingdings"/>
                        </a:rPr>
                        <a:t></a:t>
                      </a:r>
                      <a:endParaRPr lang="en-IN" sz="140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a:effectLst/>
                        </a:rPr>
                        <a:t>Not present </a:t>
                      </a:r>
                      <a:endParaRPr lang="en-IN" sz="1400">
                        <a:effectLst/>
                        <a:latin typeface="Calibri"/>
                        <a:ea typeface="Times New Roman"/>
                        <a:cs typeface="Times New Roman"/>
                      </a:endParaRPr>
                    </a:p>
                  </a:txBody>
                  <a:tcPr marL="15855" marR="15855" marT="0" marB="0"/>
                </a:tc>
              </a:tr>
              <a:tr h="151722">
                <a:tc>
                  <a:txBody>
                    <a:bodyPr/>
                    <a:lstStyle/>
                    <a:p>
                      <a:pPr algn="just">
                        <a:lnSpc>
                          <a:spcPct val="115000"/>
                        </a:lnSpc>
                        <a:spcAft>
                          <a:spcPts val="0"/>
                        </a:spcAft>
                      </a:pPr>
                      <a:r>
                        <a:rPr lang="en-US" sz="1400">
                          <a:effectLst/>
                        </a:rPr>
                        <a:t>3.3</a:t>
                      </a:r>
                      <a:endParaRPr lang="en-IN" sz="140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dirty="0">
                          <a:effectLst/>
                        </a:rPr>
                        <a:t>Dedicated persons to handle and update DRR data</a:t>
                      </a:r>
                      <a:endParaRPr lang="en-IN" sz="1400" dirty="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a:effectLst/>
                        </a:rPr>
                        <a:t> </a:t>
                      </a:r>
                      <a:endParaRPr lang="en-IN" sz="140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a:effectLst/>
                        </a:rPr>
                        <a:t> </a:t>
                      </a:r>
                      <a:endParaRPr lang="en-IN" sz="140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a:effectLst/>
                          <a:sym typeface="Wingdings"/>
                        </a:rPr>
                        <a:t></a:t>
                      </a:r>
                      <a:endParaRPr lang="en-IN" sz="140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dirty="0">
                          <a:effectLst/>
                        </a:rPr>
                        <a:t>No information found</a:t>
                      </a:r>
                      <a:endParaRPr lang="en-IN" sz="1400" dirty="0">
                        <a:effectLst/>
                        <a:latin typeface="Calibri"/>
                        <a:ea typeface="Times New Roman"/>
                        <a:cs typeface="Times New Roman"/>
                      </a:endParaRPr>
                    </a:p>
                  </a:txBody>
                  <a:tcPr marL="15855" marR="15855" marT="0" marB="0"/>
                </a:tc>
              </a:tr>
              <a:tr h="50574">
                <a:tc>
                  <a:txBody>
                    <a:bodyPr/>
                    <a:lstStyle/>
                    <a:p>
                      <a:pPr algn="just">
                        <a:lnSpc>
                          <a:spcPct val="115000"/>
                        </a:lnSpc>
                        <a:spcAft>
                          <a:spcPts val="0"/>
                        </a:spcAft>
                      </a:pPr>
                      <a:r>
                        <a:rPr lang="en-US" sz="1400">
                          <a:effectLst/>
                        </a:rPr>
                        <a:t>3.4</a:t>
                      </a:r>
                      <a:endParaRPr lang="en-IN" sz="140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dirty="0">
                          <a:effectLst/>
                        </a:rPr>
                        <a:t>DRR in urban planning</a:t>
                      </a:r>
                      <a:endParaRPr lang="en-IN" sz="1400" dirty="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a:effectLst/>
                        </a:rPr>
                        <a:t> </a:t>
                      </a:r>
                      <a:endParaRPr lang="en-IN" sz="140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a:effectLst/>
                        </a:rPr>
                        <a:t> </a:t>
                      </a:r>
                      <a:endParaRPr lang="en-IN" sz="140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a:effectLst/>
                          <a:sym typeface="Wingdings"/>
                        </a:rPr>
                        <a:t></a:t>
                      </a:r>
                      <a:endParaRPr lang="en-IN" sz="140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dirty="0">
                          <a:effectLst/>
                        </a:rPr>
                        <a:t>Not done</a:t>
                      </a:r>
                      <a:endParaRPr lang="en-IN" sz="1400" dirty="0">
                        <a:effectLst/>
                        <a:latin typeface="Calibri"/>
                        <a:ea typeface="Times New Roman"/>
                        <a:cs typeface="Times New Roman"/>
                      </a:endParaRPr>
                    </a:p>
                  </a:txBody>
                  <a:tcPr marL="15855" marR="15855" marT="0" marB="0"/>
                </a:tc>
              </a:tr>
              <a:tr h="303443">
                <a:tc>
                  <a:txBody>
                    <a:bodyPr/>
                    <a:lstStyle/>
                    <a:p>
                      <a:pPr algn="just">
                        <a:lnSpc>
                          <a:spcPct val="115000"/>
                        </a:lnSpc>
                        <a:spcAft>
                          <a:spcPts val="0"/>
                        </a:spcAft>
                      </a:pPr>
                      <a:r>
                        <a:rPr lang="en-US" sz="1400">
                          <a:effectLst/>
                        </a:rPr>
                        <a:t>3.5</a:t>
                      </a:r>
                      <a:endParaRPr lang="en-IN" sz="140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dirty="0">
                          <a:effectLst/>
                        </a:rPr>
                        <a:t>Approach top down or Bottom up approach</a:t>
                      </a:r>
                      <a:endParaRPr lang="en-IN" sz="1400" dirty="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dirty="0">
                          <a:effectLst/>
                        </a:rPr>
                        <a:t> </a:t>
                      </a:r>
                      <a:endParaRPr lang="en-IN" sz="1400" dirty="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a:effectLst/>
                        </a:rPr>
                        <a:t> </a:t>
                      </a:r>
                      <a:endParaRPr lang="en-IN" sz="140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a:effectLst/>
                          <a:sym typeface="Wingdings"/>
                        </a:rPr>
                        <a:t></a:t>
                      </a:r>
                      <a:endParaRPr lang="en-IN" sz="140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dirty="0">
                          <a:effectLst/>
                        </a:rPr>
                        <a:t>District Disaster Management plan doesn’t exist only a document for industrial disaster management plan is there.</a:t>
                      </a:r>
                      <a:endParaRPr lang="en-IN" sz="1400" dirty="0">
                        <a:effectLst/>
                        <a:latin typeface="Calibri"/>
                        <a:ea typeface="Times New Roman"/>
                        <a:cs typeface="Times New Roman"/>
                      </a:endParaRPr>
                    </a:p>
                  </a:txBody>
                  <a:tcPr marL="15855" marR="15855" marT="0" marB="0"/>
                </a:tc>
              </a:tr>
              <a:tr h="376044">
                <a:tc>
                  <a:txBody>
                    <a:bodyPr/>
                    <a:lstStyle/>
                    <a:p>
                      <a:pPr algn="just">
                        <a:lnSpc>
                          <a:spcPct val="115000"/>
                        </a:lnSpc>
                        <a:spcAft>
                          <a:spcPts val="0"/>
                        </a:spcAft>
                      </a:pPr>
                      <a:r>
                        <a:rPr lang="en-US" sz="1400" b="1" dirty="0">
                          <a:solidFill>
                            <a:schemeClr val="tx1"/>
                          </a:solidFill>
                          <a:effectLst/>
                        </a:rPr>
                        <a:t>4</a:t>
                      </a:r>
                      <a:endParaRPr lang="en-IN" sz="1400" b="1" dirty="0">
                        <a:solidFill>
                          <a:schemeClr val="tx1"/>
                        </a:solidFill>
                        <a:effectLst/>
                        <a:latin typeface="Calibri"/>
                        <a:ea typeface="Times New Roman"/>
                        <a:cs typeface="Times New Roman"/>
                      </a:endParaRPr>
                    </a:p>
                  </a:txBody>
                  <a:tcPr marL="15855" marR="15855" marT="0" marB="0">
                    <a:solidFill>
                      <a:schemeClr val="accent3">
                        <a:lumMod val="40000"/>
                        <a:lumOff val="60000"/>
                      </a:schemeClr>
                    </a:solidFill>
                  </a:tcPr>
                </a:tc>
                <a:tc gridSpan="5">
                  <a:txBody>
                    <a:bodyPr/>
                    <a:lstStyle/>
                    <a:p>
                      <a:pPr algn="just">
                        <a:lnSpc>
                          <a:spcPct val="115000"/>
                        </a:lnSpc>
                        <a:spcAft>
                          <a:spcPts val="0"/>
                        </a:spcAft>
                      </a:pPr>
                      <a:r>
                        <a:rPr lang="en-US" sz="1400" b="1" dirty="0">
                          <a:solidFill>
                            <a:schemeClr val="tx1"/>
                          </a:solidFill>
                          <a:effectLst/>
                        </a:rPr>
                        <a:t>Investments and Intervention to improve urban services</a:t>
                      </a:r>
                      <a:endParaRPr lang="en-IN" sz="1400" b="1" dirty="0">
                        <a:solidFill>
                          <a:schemeClr val="tx1"/>
                        </a:solidFill>
                        <a:effectLst/>
                        <a:latin typeface="Calibri"/>
                        <a:ea typeface="Times New Roman"/>
                        <a:cs typeface="Times New Roman"/>
                      </a:endParaRPr>
                    </a:p>
                  </a:txBody>
                  <a:tcPr marL="15855" marR="15855" marT="0" marB="0">
                    <a:solidFill>
                      <a:schemeClr val="accent3">
                        <a:lumMod val="40000"/>
                        <a:lumOff val="60000"/>
                      </a:schemeClr>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151722">
                <a:tc>
                  <a:txBody>
                    <a:bodyPr/>
                    <a:lstStyle/>
                    <a:p>
                      <a:pPr algn="just">
                        <a:lnSpc>
                          <a:spcPct val="115000"/>
                        </a:lnSpc>
                        <a:spcAft>
                          <a:spcPts val="0"/>
                        </a:spcAft>
                      </a:pPr>
                      <a:r>
                        <a:rPr lang="en-US" sz="1400">
                          <a:effectLst/>
                        </a:rPr>
                        <a:t>4.1</a:t>
                      </a:r>
                      <a:endParaRPr lang="en-IN" sz="1400">
                        <a:effectLst/>
                        <a:latin typeface="Calibri"/>
                        <a:ea typeface="Times New Roman"/>
                        <a:cs typeface="Times New Roman"/>
                      </a:endParaRPr>
                    </a:p>
                  </a:txBody>
                  <a:tcPr marL="15855" marR="15855" marT="0" marB="0"/>
                </a:tc>
                <a:tc>
                  <a:txBody>
                    <a:bodyPr/>
                    <a:lstStyle/>
                    <a:p>
                      <a:pPr algn="l">
                        <a:lnSpc>
                          <a:spcPct val="115000"/>
                        </a:lnSpc>
                        <a:spcAft>
                          <a:spcPts val="0"/>
                        </a:spcAft>
                      </a:pPr>
                      <a:r>
                        <a:rPr lang="en-US" sz="1400" dirty="0">
                          <a:effectLst/>
                        </a:rPr>
                        <a:t>Investments in water sector (%) of allocated budget spent</a:t>
                      </a:r>
                      <a:endParaRPr lang="en-IN" sz="1400" dirty="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a:effectLst/>
                        </a:rPr>
                        <a:t> </a:t>
                      </a:r>
                      <a:endParaRPr lang="en-IN" sz="140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dirty="0">
                          <a:effectLst/>
                          <a:sym typeface="Wingdings"/>
                        </a:rPr>
                        <a:t></a:t>
                      </a:r>
                      <a:endParaRPr lang="en-IN" sz="1400" dirty="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dirty="0">
                          <a:effectLst/>
                        </a:rPr>
                        <a:t> </a:t>
                      </a:r>
                      <a:endParaRPr lang="en-IN" sz="1400" dirty="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dirty="0" err="1">
                          <a:effectLst/>
                        </a:rPr>
                        <a:t>Rs</a:t>
                      </a:r>
                      <a:r>
                        <a:rPr lang="en-US" sz="1400" dirty="0">
                          <a:effectLst/>
                        </a:rPr>
                        <a:t> 43137.94 lakhs allocated , 39% financial progress</a:t>
                      </a:r>
                      <a:endParaRPr lang="en-IN" sz="1400" dirty="0">
                        <a:effectLst/>
                        <a:latin typeface="Calibri"/>
                        <a:ea typeface="Times New Roman"/>
                        <a:cs typeface="Times New Roman"/>
                      </a:endParaRPr>
                    </a:p>
                  </a:txBody>
                  <a:tcPr marL="15855" marR="15855" marT="0" marB="0"/>
                </a:tc>
              </a:tr>
              <a:tr h="151722">
                <a:tc>
                  <a:txBody>
                    <a:bodyPr/>
                    <a:lstStyle/>
                    <a:p>
                      <a:pPr algn="just">
                        <a:lnSpc>
                          <a:spcPct val="115000"/>
                        </a:lnSpc>
                        <a:spcAft>
                          <a:spcPts val="0"/>
                        </a:spcAft>
                      </a:pPr>
                      <a:r>
                        <a:rPr lang="en-US" sz="1400">
                          <a:effectLst/>
                        </a:rPr>
                        <a:t>4.2</a:t>
                      </a:r>
                      <a:endParaRPr lang="en-IN" sz="1400">
                        <a:effectLst/>
                        <a:latin typeface="Calibri"/>
                        <a:ea typeface="Times New Roman"/>
                        <a:cs typeface="Times New Roman"/>
                      </a:endParaRPr>
                    </a:p>
                  </a:txBody>
                  <a:tcPr marL="15855" marR="15855" marT="0" marB="0"/>
                </a:tc>
                <a:tc>
                  <a:txBody>
                    <a:bodyPr/>
                    <a:lstStyle/>
                    <a:p>
                      <a:pPr algn="l">
                        <a:lnSpc>
                          <a:spcPct val="115000"/>
                        </a:lnSpc>
                        <a:spcAft>
                          <a:spcPts val="0"/>
                        </a:spcAft>
                      </a:pPr>
                      <a:r>
                        <a:rPr lang="en-US" sz="1400" dirty="0">
                          <a:effectLst/>
                        </a:rPr>
                        <a:t>Investments in sanitation sector (%)of allocated budget spent</a:t>
                      </a:r>
                      <a:endParaRPr lang="en-IN" sz="1400" dirty="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a:effectLst/>
                        </a:rPr>
                        <a:t> </a:t>
                      </a:r>
                      <a:endParaRPr lang="en-IN" sz="140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a:effectLst/>
                        </a:rPr>
                        <a:t> </a:t>
                      </a:r>
                      <a:endParaRPr lang="en-IN" sz="140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dirty="0">
                          <a:effectLst/>
                          <a:sym typeface="Wingdings"/>
                        </a:rPr>
                        <a:t></a:t>
                      </a:r>
                      <a:endParaRPr lang="en-IN" sz="1400" dirty="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a:effectLst/>
                        </a:rPr>
                        <a:t>No investments</a:t>
                      </a:r>
                      <a:endParaRPr lang="en-IN" sz="1400">
                        <a:effectLst/>
                        <a:latin typeface="Calibri"/>
                        <a:ea typeface="Times New Roman"/>
                        <a:cs typeface="Times New Roman"/>
                      </a:endParaRPr>
                    </a:p>
                  </a:txBody>
                  <a:tcPr marL="15855" marR="15855" marT="0" marB="0"/>
                </a:tc>
              </a:tr>
              <a:tr h="151722">
                <a:tc>
                  <a:txBody>
                    <a:bodyPr/>
                    <a:lstStyle/>
                    <a:p>
                      <a:pPr algn="just">
                        <a:lnSpc>
                          <a:spcPct val="115000"/>
                        </a:lnSpc>
                        <a:spcAft>
                          <a:spcPts val="0"/>
                        </a:spcAft>
                      </a:pPr>
                      <a:r>
                        <a:rPr lang="en-US" sz="1400">
                          <a:effectLst/>
                        </a:rPr>
                        <a:t>4.3</a:t>
                      </a:r>
                      <a:endParaRPr lang="en-IN" sz="1400">
                        <a:effectLst/>
                        <a:latin typeface="Calibri"/>
                        <a:ea typeface="Times New Roman"/>
                        <a:cs typeface="Times New Roman"/>
                      </a:endParaRPr>
                    </a:p>
                  </a:txBody>
                  <a:tcPr marL="15855" marR="15855" marT="0" marB="0"/>
                </a:tc>
                <a:tc>
                  <a:txBody>
                    <a:bodyPr/>
                    <a:lstStyle/>
                    <a:p>
                      <a:pPr algn="l">
                        <a:lnSpc>
                          <a:spcPct val="115000"/>
                        </a:lnSpc>
                        <a:spcAft>
                          <a:spcPts val="0"/>
                        </a:spcAft>
                      </a:pPr>
                      <a:r>
                        <a:rPr lang="en-US" sz="1400">
                          <a:effectLst/>
                        </a:rPr>
                        <a:t>Investments in solid waste sector (%)of allocated budget spent</a:t>
                      </a:r>
                      <a:endParaRPr lang="en-IN" sz="140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a:effectLst/>
                        </a:rPr>
                        <a:t> </a:t>
                      </a:r>
                      <a:endParaRPr lang="en-IN" sz="140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a:effectLst/>
                        </a:rPr>
                        <a:t> </a:t>
                      </a:r>
                      <a:endParaRPr lang="en-IN" sz="140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a:effectLst/>
                          <a:sym typeface="Wingdings"/>
                        </a:rPr>
                        <a:t></a:t>
                      </a:r>
                      <a:endParaRPr lang="en-IN" sz="140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a:effectLst/>
                        </a:rPr>
                        <a:t>No investments</a:t>
                      </a:r>
                      <a:endParaRPr lang="en-IN" sz="1400">
                        <a:effectLst/>
                        <a:latin typeface="Calibri"/>
                        <a:ea typeface="Times New Roman"/>
                        <a:cs typeface="Times New Roman"/>
                      </a:endParaRPr>
                    </a:p>
                  </a:txBody>
                  <a:tcPr marL="15855" marR="15855" marT="0" marB="0"/>
                </a:tc>
              </a:tr>
              <a:tr h="151722">
                <a:tc>
                  <a:txBody>
                    <a:bodyPr/>
                    <a:lstStyle/>
                    <a:p>
                      <a:pPr algn="just">
                        <a:lnSpc>
                          <a:spcPct val="115000"/>
                        </a:lnSpc>
                        <a:spcAft>
                          <a:spcPts val="0"/>
                        </a:spcAft>
                      </a:pPr>
                      <a:r>
                        <a:rPr lang="en-US" sz="1400" dirty="0">
                          <a:effectLst/>
                        </a:rPr>
                        <a:t>4.6</a:t>
                      </a:r>
                      <a:endParaRPr lang="en-IN" sz="1400" dirty="0">
                        <a:effectLst/>
                        <a:latin typeface="Calibri"/>
                        <a:ea typeface="Times New Roman"/>
                        <a:cs typeface="Times New Roman"/>
                      </a:endParaRPr>
                    </a:p>
                  </a:txBody>
                  <a:tcPr marL="15855" marR="15855" marT="0" marB="0"/>
                </a:tc>
                <a:tc>
                  <a:txBody>
                    <a:bodyPr/>
                    <a:lstStyle/>
                    <a:p>
                      <a:pPr algn="l">
                        <a:lnSpc>
                          <a:spcPct val="115000"/>
                        </a:lnSpc>
                        <a:spcAft>
                          <a:spcPts val="0"/>
                        </a:spcAft>
                      </a:pPr>
                      <a:r>
                        <a:rPr lang="en-US" sz="1400" dirty="0">
                          <a:effectLst/>
                        </a:rPr>
                        <a:t>Is there any dedicated budget in place for DRR</a:t>
                      </a:r>
                      <a:endParaRPr lang="en-IN" sz="1400" dirty="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a:effectLst/>
                        </a:rPr>
                        <a:t> </a:t>
                      </a:r>
                      <a:endParaRPr lang="en-IN" sz="140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a:effectLst/>
                        </a:rPr>
                        <a:t> </a:t>
                      </a:r>
                      <a:endParaRPr lang="en-IN" sz="140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a:effectLst/>
                          <a:sym typeface="Wingdings"/>
                        </a:rPr>
                        <a:t></a:t>
                      </a:r>
                      <a:endParaRPr lang="en-IN" sz="140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dirty="0">
                          <a:effectLst/>
                        </a:rPr>
                        <a:t>No information found</a:t>
                      </a:r>
                      <a:endParaRPr lang="en-IN" sz="1400" dirty="0">
                        <a:effectLst/>
                        <a:latin typeface="Calibri"/>
                        <a:ea typeface="Times New Roman"/>
                        <a:cs typeface="Times New Roman"/>
                      </a:endParaRPr>
                    </a:p>
                  </a:txBody>
                  <a:tcPr marL="15855" marR="15855" marT="0" marB="0"/>
                </a:tc>
              </a:tr>
              <a:tr h="252870">
                <a:tc>
                  <a:txBody>
                    <a:bodyPr/>
                    <a:lstStyle/>
                    <a:p>
                      <a:pPr algn="just">
                        <a:lnSpc>
                          <a:spcPct val="115000"/>
                        </a:lnSpc>
                        <a:spcAft>
                          <a:spcPts val="0"/>
                        </a:spcAft>
                      </a:pPr>
                      <a:r>
                        <a:rPr lang="en-US" sz="1400">
                          <a:effectLst/>
                        </a:rPr>
                        <a:t>4.7</a:t>
                      </a:r>
                      <a:endParaRPr lang="en-IN" sz="1400">
                        <a:effectLst/>
                        <a:latin typeface="Calibri"/>
                        <a:ea typeface="Times New Roman"/>
                        <a:cs typeface="Times New Roman"/>
                      </a:endParaRPr>
                    </a:p>
                  </a:txBody>
                  <a:tcPr marL="15855" marR="15855" marT="0" marB="0"/>
                </a:tc>
                <a:tc>
                  <a:txBody>
                    <a:bodyPr/>
                    <a:lstStyle/>
                    <a:p>
                      <a:pPr algn="l">
                        <a:lnSpc>
                          <a:spcPct val="115000"/>
                        </a:lnSpc>
                        <a:spcAft>
                          <a:spcPts val="0"/>
                        </a:spcAft>
                      </a:pPr>
                      <a:r>
                        <a:rPr lang="en-US" sz="1400">
                          <a:effectLst/>
                        </a:rPr>
                        <a:t>Incentive to house owners, business houses and public sector who comply to DRR</a:t>
                      </a:r>
                      <a:endParaRPr lang="en-IN" sz="140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a:effectLst/>
                        </a:rPr>
                        <a:t> </a:t>
                      </a:r>
                      <a:endParaRPr lang="en-IN" sz="140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dirty="0">
                          <a:effectLst/>
                        </a:rPr>
                        <a:t> </a:t>
                      </a:r>
                      <a:endParaRPr lang="en-IN" sz="1400" dirty="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dirty="0">
                          <a:effectLst/>
                          <a:sym typeface="Wingdings"/>
                        </a:rPr>
                        <a:t></a:t>
                      </a:r>
                      <a:endParaRPr lang="en-IN" sz="1400" dirty="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dirty="0">
                          <a:effectLst/>
                        </a:rPr>
                        <a:t>No information found</a:t>
                      </a:r>
                      <a:endParaRPr lang="en-IN" sz="1400" dirty="0">
                        <a:effectLst/>
                        <a:latin typeface="Calibri"/>
                        <a:ea typeface="Times New Roman"/>
                        <a:cs typeface="Times New Roman"/>
                      </a:endParaRPr>
                    </a:p>
                  </a:txBody>
                  <a:tcPr marL="15855" marR="15855" marT="0" marB="0"/>
                </a:tc>
              </a:tr>
              <a:tr h="807720">
                <a:tc>
                  <a:txBody>
                    <a:bodyPr/>
                    <a:lstStyle/>
                    <a:p>
                      <a:pPr algn="just">
                        <a:lnSpc>
                          <a:spcPct val="115000"/>
                        </a:lnSpc>
                        <a:spcAft>
                          <a:spcPts val="0"/>
                        </a:spcAft>
                      </a:pPr>
                      <a:r>
                        <a:rPr lang="en-US" sz="1400">
                          <a:effectLst/>
                        </a:rPr>
                        <a:t>4.8</a:t>
                      </a:r>
                      <a:endParaRPr lang="en-IN" sz="1400">
                        <a:effectLst/>
                        <a:latin typeface="Calibri"/>
                        <a:ea typeface="Times New Roman"/>
                        <a:cs typeface="Times New Roman"/>
                      </a:endParaRPr>
                    </a:p>
                  </a:txBody>
                  <a:tcPr marL="15855" marR="15855" marT="0" marB="0"/>
                </a:tc>
                <a:tc>
                  <a:txBody>
                    <a:bodyPr/>
                    <a:lstStyle/>
                    <a:p>
                      <a:pPr algn="l">
                        <a:lnSpc>
                          <a:spcPct val="115000"/>
                        </a:lnSpc>
                        <a:spcAft>
                          <a:spcPts val="0"/>
                        </a:spcAft>
                      </a:pPr>
                      <a:r>
                        <a:rPr lang="en-US" sz="1400">
                          <a:effectLst/>
                        </a:rPr>
                        <a:t>Budget for low income group to make them disaster resilient</a:t>
                      </a:r>
                      <a:endParaRPr lang="en-IN" sz="140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a:effectLst/>
                        </a:rPr>
                        <a:t> </a:t>
                      </a:r>
                      <a:endParaRPr lang="en-IN" sz="140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a:effectLst/>
                        </a:rPr>
                        <a:t> </a:t>
                      </a:r>
                      <a:endParaRPr lang="en-IN" sz="140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a:effectLst/>
                          <a:sym typeface="Wingdings"/>
                        </a:rPr>
                        <a:t></a:t>
                      </a:r>
                      <a:endParaRPr lang="en-IN" sz="140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dirty="0">
                          <a:effectLst/>
                        </a:rPr>
                        <a:t>No information found</a:t>
                      </a:r>
                      <a:endParaRPr lang="en-IN" sz="1400" dirty="0">
                        <a:effectLst/>
                        <a:latin typeface="Calibri"/>
                        <a:ea typeface="Times New Roman"/>
                        <a:cs typeface="Times New Roman"/>
                      </a:endParaRPr>
                    </a:p>
                  </a:txBody>
                  <a:tcPr marL="15855" marR="15855" marT="0" marB="0"/>
                </a:tc>
              </a:tr>
            </a:tbl>
          </a:graphicData>
        </a:graphic>
      </p:graphicFrame>
    </p:spTree>
    <p:extLst>
      <p:ext uri="{BB962C8B-B14F-4D97-AF65-F5344CB8AC3E}">
        <p14:creationId xmlns:p14="http://schemas.microsoft.com/office/powerpoint/2010/main" val="27722747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82554"/>
              </p:ext>
            </p:extLst>
          </p:nvPr>
        </p:nvGraphicFramePr>
        <p:xfrm>
          <a:off x="-1" y="-29029"/>
          <a:ext cx="9122229" cy="5447377"/>
        </p:xfrm>
        <a:graphic>
          <a:graphicData uri="http://schemas.openxmlformats.org/drawingml/2006/table">
            <a:tbl>
              <a:tblPr firstRow="1" firstCol="1" bandRow="1">
                <a:tableStyleId>{5C22544A-7EE6-4342-B048-85BDC9FD1C3A}</a:tableStyleId>
              </a:tblPr>
              <a:tblGrid>
                <a:gridCol w="553855"/>
                <a:gridCol w="3648889"/>
                <a:gridCol w="608148"/>
                <a:gridCol w="836204"/>
                <a:gridCol w="608148"/>
                <a:gridCol w="2866985"/>
              </a:tblGrid>
              <a:tr h="391146">
                <a:tc>
                  <a:txBody>
                    <a:bodyPr/>
                    <a:lstStyle/>
                    <a:p>
                      <a:pPr algn="ctr">
                        <a:lnSpc>
                          <a:spcPct val="115000"/>
                        </a:lnSpc>
                        <a:spcAft>
                          <a:spcPts val="0"/>
                        </a:spcAft>
                      </a:pPr>
                      <a:r>
                        <a:rPr lang="en-US" sz="1400" dirty="0" err="1">
                          <a:effectLst/>
                        </a:rPr>
                        <a:t>S.No</a:t>
                      </a:r>
                      <a:endParaRPr lang="en-IN" sz="1400" dirty="0">
                        <a:effectLst/>
                        <a:latin typeface="Calibri"/>
                        <a:ea typeface="Times New Roman"/>
                        <a:cs typeface="Times New Roman"/>
                      </a:endParaRPr>
                    </a:p>
                  </a:txBody>
                  <a:tcPr marL="15855" marR="15855" marT="0" marB="0"/>
                </a:tc>
                <a:tc>
                  <a:txBody>
                    <a:bodyPr/>
                    <a:lstStyle/>
                    <a:p>
                      <a:pPr algn="ctr">
                        <a:lnSpc>
                          <a:spcPct val="115000"/>
                        </a:lnSpc>
                        <a:spcAft>
                          <a:spcPts val="0"/>
                        </a:spcAft>
                      </a:pPr>
                      <a:r>
                        <a:rPr lang="en-US" sz="1400" dirty="0">
                          <a:effectLst/>
                        </a:rPr>
                        <a:t>Variables</a:t>
                      </a:r>
                      <a:endParaRPr lang="en-IN" sz="1400" dirty="0">
                        <a:effectLst/>
                        <a:latin typeface="Calibri"/>
                        <a:ea typeface="Times New Roman"/>
                        <a:cs typeface="Times New Roman"/>
                      </a:endParaRPr>
                    </a:p>
                  </a:txBody>
                  <a:tcPr marL="15855" marR="15855" marT="0" marB="0"/>
                </a:tc>
                <a:tc>
                  <a:txBody>
                    <a:bodyPr/>
                    <a:lstStyle/>
                    <a:p>
                      <a:pPr algn="ctr">
                        <a:lnSpc>
                          <a:spcPct val="115000"/>
                        </a:lnSpc>
                        <a:spcAft>
                          <a:spcPts val="0"/>
                        </a:spcAft>
                      </a:pPr>
                      <a:r>
                        <a:rPr lang="en-US" sz="1400" dirty="0">
                          <a:effectLst/>
                        </a:rPr>
                        <a:t>Low</a:t>
                      </a:r>
                      <a:endParaRPr lang="en-IN" sz="1400" dirty="0">
                        <a:effectLst/>
                        <a:latin typeface="Calibri"/>
                        <a:ea typeface="Times New Roman"/>
                        <a:cs typeface="Times New Roman"/>
                      </a:endParaRPr>
                    </a:p>
                  </a:txBody>
                  <a:tcPr marL="15855" marR="15855" marT="0" marB="0"/>
                </a:tc>
                <a:tc>
                  <a:txBody>
                    <a:bodyPr/>
                    <a:lstStyle/>
                    <a:p>
                      <a:pPr algn="ctr">
                        <a:lnSpc>
                          <a:spcPct val="115000"/>
                        </a:lnSpc>
                        <a:spcAft>
                          <a:spcPts val="0"/>
                        </a:spcAft>
                      </a:pPr>
                      <a:r>
                        <a:rPr lang="en-US" sz="1400" dirty="0">
                          <a:effectLst/>
                        </a:rPr>
                        <a:t>Medium</a:t>
                      </a:r>
                      <a:endParaRPr lang="en-IN" sz="1400" dirty="0">
                        <a:effectLst/>
                        <a:latin typeface="Calibri"/>
                        <a:ea typeface="Times New Roman"/>
                        <a:cs typeface="Times New Roman"/>
                      </a:endParaRPr>
                    </a:p>
                  </a:txBody>
                  <a:tcPr marL="15855" marR="15855" marT="0" marB="0"/>
                </a:tc>
                <a:tc>
                  <a:txBody>
                    <a:bodyPr/>
                    <a:lstStyle/>
                    <a:p>
                      <a:pPr algn="ctr">
                        <a:lnSpc>
                          <a:spcPct val="115000"/>
                        </a:lnSpc>
                        <a:spcAft>
                          <a:spcPts val="0"/>
                        </a:spcAft>
                      </a:pPr>
                      <a:r>
                        <a:rPr lang="en-US" sz="1400" dirty="0">
                          <a:effectLst/>
                        </a:rPr>
                        <a:t>High   </a:t>
                      </a:r>
                      <a:endParaRPr lang="en-IN" sz="1400" dirty="0">
                        <a:effectLst/>
                        <a:latin typeface="Calibri"/>
                        <a:ea typeface="Times New Roman"/>
                        <a:cs typeface="Times New Roman"/>
                      </a:endParaRPr>
                    </a:p>
                  </a:txBody>
                  <a:tcPr marL="15855" marR="15855" marT="0" marB="0"/>
                </a:tc>
                <a:tc>
                  <a:txBody>
                    <a:bodyPr/>
                    <a:lstStyle/>
                    <a:p>
                      <a:pPr algn="ctr">
                        <a:lnSpc>
                          <a:spcPct val="115000"/>
                        </a:lnSpc>
                        <a:spcAft>
                          <a:spcPts val="0"/>
                        </a:spcAft>
                      </a:pPr>
                      <a:r>
                        <a:rPr lang="en-US" sz="1400" dirty="0">
                          <a:effectLst/>
                        </a:rPr>
                        <a:t>Index Details and Remarks</a:t>
                      </a:r>
                      <a:endParaRPr lang="en-IN" sz="1400" dirty="0">
                        <a:effectLst/>
                        <a:latin typeface="Calibri"/>
                        <a:ea typeface="Times New Roman"/>
                        <a:cs typeface="Times New Roman"/>
                      </a:endParaRPr>
                    </a:p>
                  </a:txBody>
                  <a:tcPr marL="15855" marR="15855" marT="0" marB="0"/>
                </a:tc>
              </a:tr>
              <a:tr h="290763">
                <a:tc>
                  <a:txBody>
                    <a:bodyPr/>
                    <a:lstStyle/>
                    <a:p>
                      <a:pPr algn="just">
                        <a:lnSpc>
                          <a:spcPct val="115000"/>
                        </a:lnSpc>
                        <a:spcAft>
                          <a:spcPts val="0"/>
                        </a:spcAft>
                      </a:pPr>
                      <a:r>
                        <a:rPr lang="en-US" sz="1400" b="1" dirty="0">
                          <a:solidFill>
                            <a:schemeClr val="tx1"/>
                          </a:solidFill>
                          <a:effectLst/>
                        </a:rPr>
                        <a:t>5</a:t>
                      </a:r>
                      <a:endParaRPr lang="en-IN" sz="1400" b="1" dirty="0">
                        <a:solidFill>
                          <a:schemeClr val="tx1"/>
                        </a:solidFill>
                        <a:effectLst/>
                        <a:latin typeface="Calibri"/>
                        <a:ea typeface="Times New Roman"/>
                        <a:cs typeface="Times New Roman"/>
                      </a:endParaRPr>
                    </a:p>
                  </a:txBody>
                  <a:tcPr marL="15855" marR="15855" marT="0" marB="0">
                    <a:solidFill>
                      <a:schemeClr val="accent3">
                        <a:lumMod val="40000"/>
                        <a:lumOff val="60000"/>
                      </a:schemeClr>
                    </a:solidFill>
                  </a:tcPr>
                </a:tc>
                <a:tc>
                  <a:txBody>
                    <a:bodyPr/>
                    <a:lstStyle/>
                    <a:p>
                      <a:pPr algn="l">
                        <a:lnSpc>
                          <a:spcPct val="115000"/>
                        </a:lnSpc>
                        <a:spcAft>
                          <a:spcPts val="0"/>
                        </a:spcAft>
                      </a:pPr>
                      <a:r>
                        <a:rPr lang="en-US" sz="1400" b="1" dirty="0">
                          <a:solidFill>
                            <a:schemeClr val="tx1"/>
                          </a:solidFill>
                          <a:effectLst/>
                        </a:rPr>
                        <a:t>Adaptation strategies in the cities</a:t>
                      </a:r>
                      <a:endParaRPr lang="en-IN" sz="1400" b="1" dirty="0">
                        <a:solidFill>
                          <a:schemeClr val="tx1"/>
                        </a:solidFill>
                        <a:effectLst/>
                        <a:latin typeface="Calibri"/>
                        <a:ea typeface="Times New Roman"/>
                        <a:cs typeface="Times New Roman"/>
                      </a:endParaRPr>
                    </a:p>
                  </a:txBody>
                  <a:tcPr marL="15855" marR="15855" marT="0" marB="0">
                    <a:solidFill>
                      <a:schemeClr val="accent3">
                        <a:lumMod val="40000"/>
                        <a:lumOff val="60000"/>
                      </a:schemeClr>
                    </a:solidFill>
                  </a:tcPr>
                </a:tc>
                <a:tc>
                  <a:txBody>
                    <a:bodyPr/>
                    <a:lstStyle/>
                    <a:p>
                      <a:pPr algn="just">
                        <a:lnSpc>
                          <a:spcPct val="115000"/>
                        </a:lnSpc>
                        <a:spcAft>
                          <a:spcPts val="0"/>
                        </a:spcAft>
                      </a:pPr>
                      <a:r>
                        <a:rPr lang="en-US" sz="1400" dirty="0">
                          <a:effectLst/>
                        </a:rPr>
                        <a:t> </a:t>
                      </a:r>
                      <a:endParaRPr lang="en-IN" sz="1400" dirty="0">
                        <a:effectLst/>
                        <a:latin typeface="Calibri"/>
                        <a:ea typeface="Times New Roman"/>
                        <a:cs typeface="Times New Roman"/>
                      </a:endParaRPr>
                    </a:p>
                  </a:txBody>
                  <a:tcPr marL="15855" marR="15855" marT="0" marB="0">
                    <a:solidFill>
                      <a:schemeClr val="accent3">
                        <a:lumMod val="40000"/>
                        <a:lumOff val="60000"/>
                      </a:schemeClr>
                    </a:solidFill>
                  </a:tcPr>
                </a:tc>
                <a:tc>
                  <a:txBody>
                    <a:bodyPr/>
                    <a:lstStyle/>
                    <a:p>
                      <a:pPr algn="just">
                        <a:lnSpc>
                          <a:spcPct val="115000"/>
                        </a:lnSpc>
                        <a:spcAft>
                          <a:spcPts val="0"/>
                        </a:spcAft>
                      </a:pPr>
                      <a:r>
                        <a:rPr lang="en-US" sz="1400" dirty="0">
                          <a:effectLst/>
                        </a:rPr>
                        <a:t> </a:t>
                      </a:r>
                      <a:endParaRPr lang="en-IN" sz="1400" dirty="0">
                        <a:effectLst/>
                        <a:latin typeface="Calibri"/>
                        <a:ea typeface="Times New Roman"/>
                        <a:cs typeface="Times New Roman"/>
                      </a:endParaRPr>
                    </a:p>
                  </a:txBody>
                  <a:tcPr marL="15855" marR="15855" marT="0" marB="0">
                    <a:solidFill>
                      <a:schemeClr val="accent3">
                        <a:lumMod val="40000"/>
                        <a:lumOff val="60000"/>
                      </a:schemeClr>
                    </a:solidFill>
                  </a:tcPr>
                </a:tc>
                <a:tc>
                  <a:txBody>
                    <a:bodyPr/>
                    <a:lstStyle/>
                    <a:p>
                      <a:pPr algn="just">
                        <a:lnSpc>
                          <a:spcPct val="115000"/>
                        </a:lnSpc>
                        <a:spcAft>
                          <a:spcPts val="0"/>
                        </a:spcAft>
                      </a:pPr>
                      <a:r>
                        <a:rPr lang="en-US" sz="1400" dirty="0">
                          <a:effectLst/>
                        </a:rPr>
                        <a:t> </a:t>
                      </a:r>
                      <a:endParaRPr lang="en-IN" sz="1400" dirty="0">
                        <a:effectLst/>
                        <a:latin typeface="Calibri"/>
                        <a:ea typeface="Times New Roman"/>
                        <a:cs typeface="Times New Roman"/>
                      </a:endParaRPr>
                    </a:p>
                  </a:txBody>
                  <a:tcPr marL="15855" marR="15855" marT="0" marB="0">
                    <a:solidFill>
                      <a:schemeClr val="accent3">
                        <a:lumMod val="40000"/>
                        <a:lumOff val="60000"/>
                      </a:schemeClr>
                    </a:solidFill>
                  </a:tcPr>
                </a:tc>
                <a:tc>
                  <a:txBody>
                    <a:bodyPr/>
                    <a:lstStyle/>
                    <a:p>
                      <a:pPr algn="just">
                        <a:lnSpc>
                          <a:spcPct val="115000"/>
                        </a:lnSpc>
                        <a:spcAft>
                          <a:spcPts val="0"/>
                        </a:spcAft>
                      </a:pPr>
                      <a:r>
                        <a:rPr lang="en-US" sz="1400" dirty="0">
                          <a:effectLst/>
                        </a:rPr>
                        <a:t> </a:t>
                      </a:r>
                      <a:endParaRPr lang="en-IN" sz="1400" dirty="0">
                        <a:effectLst/>
                        <a:latin typeface="Calibri"/>
                        <a:ea typeface="Times New Roman"/>
                        <a:cs typeface="Times New Roman"/>
                      </a:endParaRPr>
                    </a:p>
                  </a:txBody>
                  <a:tcPr marL="15855" marR="15855" marT="0" marB="0">
                    <a:solidFill>
                      <a:schemeClr val="accent3">
                        <a:lumMod val="40000"/>
                        <a:lumOff val="60000"/>
                      </a:schemeClr>
                    </a:solidFill>
                  </a:tcPr>
                </a:tc>
              </a:tr>
              <a:tr h="468128">
                <a:tc>
                  <a:txBody>
                    <a:bodyPr/>
                    <a:lstStyle/>
                    <a:p>
                      <a:pPr algn="just">
                        <a:lnSpc>
                          <a:spcPct val="115000"/>
                        </a:lnSpc>
                        <a:spcAft>
                          <a:spcPts val="0"/>
                        </a:spcAft>
                      </a:pPr>
                      <a:r>
                        <a:rPr lang="en-US" sz="1400">
                          <a:effectLst/>
                        </a:rPr>
                        <a:t>5.1</a:t>
                      </a:r>
                      <a:endParaRPr lang="en-IN" sz="140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dirty="0">
                          <a:effectLst/>
                        </a:rPr>
                        <a:t>Prevention( preparedness drills/mock drills, regular training)</a:t>
                      </a:r>
                      <a:endParaRPr lang="en-IN" sz="1400" dirty="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dirty="0">
                          <a:effectLst/>
                        </a:rPr>
                        <a:t> </a:t>
                      </a:r>
                      <a:endParaRPr lang="en-IN" sz="1400" dirty="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a:effectLst/>
                        </a:rPr>
                        <a:t> </a:t>
                      </a:r>
                      <a:endParaRPr lang="en-IN" sz="140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a:effectLst/>
                          <a:sym typeface="Wingdings"/>
                        </a:rPr>
                        <a:t></a:t>
                      </a:r>
                      <a:endParaRPr lang="en-IN" sz="140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dirty="0">
                          <a:effectLst/>
                        </a:rPr>
                        <a:t>No information found</a:t>
                      </a:r>
                      <a:endParaRPr lang="en-IN" sz="1400" dirty="0">
                        <a:effectLst/>
                        <a:latin typeface="Calibri"/>
                        <a:ea typeface="Times New Roman"/>
                        <a:cs typeface="Times New Roman"/>
                      </a:endParaRPr>
                    </a:p>
                  </a:txBody>
                  <a:tcPr marL="15855" marR="15855" marT="0" marB="0"/>
                </a:tc>
              </a:tr>
              <a:tr h="702192">
                <a:tc>
                  <a:txBody>
                    <a:bodyPr/>
                    <a:lstStyle/>
                    <a:p>
                      <a:pPr algn="just">
                        <a:lnSpc>
                          <a:spcPct val="115000"/>
                        </a:lnSpc>
                        <a:spcAft>
                          <a:spcPts val="0"/>
                        </a:spcAft>
                      </a:pPr>
                      <a:r>
                        <a:rPr lang="en-US" sz="1400">
                          <a:effectLst/>
                        </a:rPr>
                        <a:t>5.2</a:t>
                      </a:r>
                      <a:endParaRPr lang="en-IN" sz="1400">
                        <a:effectLst/>
                        <a:latin typeface="Calibri"/>
                        <a:ea typeface="Times New Roman"/>
                        <a:cs typeface="Times New Roman"/>
                      </a:endParaRPr>
                    </a:p>
                  </a:txBody>
                  <a:tcPr marL="15855" marR="15855" marT="0" marB="0"/>
                </a:tc>
                <a:tc>
                  <a:txBody>
                    <a:bodyPr/>
                    <a:lstStyle/>
                    <a:p>
                      <a:pPr algn="l">
                        <a:lnSpc>
                          <a:spcPct val="115000"/>
                        </a:lnSpc>
                        <a:spcAft>
                          <a:spcPts val="0"/>
                        </a:spcAft>
                      </a:pPr>
                      <a:r>
                        <a:rPr lang="en-US" sz="1400" dirty="0">
                          <a:effectLst/>
                        </a:rPr>
                        <a:t>Human Resource-Trained workforce to community interaction, community awareness initiative </a:t>
                      </a:r>
                      <a:r>
                        <a:rPr lang="en-US" sz="1400" dirty="0" err="1">
                          <a:effectLst/>
                        </a:rPr>
                        <a:t>etc</a:t>
                      </a:r>
                      <a:endParaRPr lang="en-IN" sz="1400" dirty="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dirty="0">
                          <a:effectLst/>
                        </a:rPr>
                        <a:t> </a:t>
                      </a:r>
                      <a:endParaRPr lang="en-IN" sz="1400" dirty="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a:effectLst/>
                        </a:rPr>
                        <a:t> </a:t>
                      </a:r>
                      <a:endParaRPr lang="en-IN" sz="140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dirty="0">
                          <a:effectLst/>
                          <a:sym typeface="Wingdings"/>
                        </a:rPr>
                        <a:t></a:t>
                      </a:r>
                      <a:endParaRPr lang="en-IN" sz="1400" dirty="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dirty="0">
                          <a:effectLst/>
                        </a:rPr>
                        <a:t>No information found</a:t>
                      </a:r>
                      <a:endParaRPr lang="en-IN" sz="1400" dirty="0">
                        <a:effectLst/>
                        <a:latin typeface="Calibri"/>
                        <a:ea typeface="Times New Roman"/>
                        <a:cs typeface="Times New Roman"/>
                      </a:endParaRPr>
                    </a:p>
                  </a:txBody>
                  <a:tcPr marL="15855" marR="15855" marT="0" marB="0"/>
                </a:tc>
              </a:tr>
              <a:tr h="234064">
                <a:tc>
                  <a:txBody>
                    <a:bodyPr/>
                    <a:lstStyle/>
                    <a:p>
                      <a:pPr algn="just">
                        <a:lnSpc>
                          <a:spcPct val="115000"/>
                        </a:lnSpc>
                        <a:spcAft>
                          <a:spcPts val="0"/>
                        </a:spcAft>
                      </a:pPr>
                      <a:r>
                        <a:rPr lang="en-US" sz="1400">
                          <a:effectLst/>
                        </a:rPr>
                        <a:t>5.3</a:t>
                      </a:r>
                      <a:endParaRPr lang="en-IN" sz="1400">
                        <a:effectLst/>
                        <a:latin typeface="Calibri"/>
                        <a:ea typeface="Times New Roman"/>
                        <a:cs typeface="Times New Roman"/>
                      </a:endParaRPr>
                    </a:p>
                  </a:txBody>
                  <a:tcPr marL="15855" marR="15855" marT="0" marB="0"/>
                </a:tc>
                <a:tc>
                  <a:txBody>
                    <a:bodyPr/>
                    <a:lstStyle/>
                    <a:p>
                      <a:pPr algn="l">
                        <a:lnSpc>
                          <a:spcPct val="115000"/>
                        </a:lnSpc>
                        <a:spcAft>
                          <a:spcPts val="0"/>
                        </a:spcAft>
                      </a:pPr>
                      <a:r>
                        <a:rPr lang="en-US" sz="1400">
                          <a:effectLst/>
                        </a:rPr>
                        <a:t>Early warning system and rehabilitation</a:t>
                      </a:r>
                      <a:endParaRPr lang="en-IN" sz="140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dirty="0">
                          <a:effectLst/>
                        </a:rPr>
                        <a:t> </a:t>
                      </a:r>
                      <a:endParaRPr lang="en-IN" sz="1400" dirty="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a:effectLst/>
                        </a:rPr>
                        <a:t> </a:t>
                      </a:r>
                      <a:endParaRPr lang="en-IN" sz="140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a:effectLst/>
                          <a:sym typeface="Wingdings"/>
                        </a:rPr>
                        <a:t></a:t>
                      </a:r>
                      <a:endParaRPr lang="en-IN" sz="140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a:effectLst/>
                        </a:rPr>
                        <a:t>No information found</a:t>
                      </a:r>
                      <a:endParaRPr lang="en-IN" sz="1400">
                        <a:effectLst/>
                        <a:latin typeface="Calibri"/>
                        <a:ea typeface="Times New Roman"/>
                        <a:cs typeface="Times New Roman"/>
                      </a:endParaRPr>
                    </a:p>
                  </a:txBody>
                  <a:tcPr marL="15855" marR="15855" marT="0" marB="0"/>
                </a:tc>
              </a:tr>
              <a:tr h="702192">
                <a:tc>
                  <a:txBody>
                    <a:bodyPr/>
                    <a:lstStyle/>
                    <a:p>
                      <a:pPr algn="just">
                        <a:lnSpc>
                          <a:spcPct val="115000"/>
                        </a:lnSpc>
                        <a:spcAft>
                          <a:spcPts val="0"/>
                        </a:spcAft>
                      </a:pPr>
                      <a:r>
                        <a:rPr lang="en-US" sz="1400">
                          <a:effectLst/>
                        </a:rPr>
                        <a:t>5.4</a:t>
                      </a:r>
                      <a:endParaRPr lang="en-IN" sz="1400">
                        <a:effectLst/>
                        <a:latin typeface="Calibri"/>
                        <a:ea typeface="Times New Roman"/>
                        <a:cs typeface="Times New Roman"/>
                      </a:endParaRPr>
                    </a:p>
                  </a:txBody>
                  <a:tcPr marL="15855" marR="15855" marT="0" marB="0"/>
                </a:tc>
                <a:tc>
                  <a:txBody>
                    <a:bodyPr/>
                    <a:lstStyle/>
                    <a:p>
                      <a:pPr algn="l">
                        <a:lnSpc>
                          <a:spcPct val="115000"/>
                        </a:lnSpc>
                        <a:spcAft>
                          <a:spcPts val="0"/>
                        </a:spcAft>
                      </a:pPr>
                      <a:r>
                        <a:rPr lang="en-US" sz="1400">
                          <a:effectLst/>
                        </a:rPr>
                        <a:t>Updated previous disaster data base</a:t>
                      </a:r>
                      <a:endParaRPr lang="en-IN" sz="140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dirty="0">
                          <a:effectLst/>
                        </a:rPr>
                        <a:t> </a:t>
                      </a:r>
                      <a:endParaRPr lang="en-IN" sz="1400" dirty="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a:effectLst/>
                        </a:rPr>
                        <a:t> </a:t>
                      </a:r>
                      <a:endParaRPr lang="en-IN" sz="140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a:effectLst/>
                          <a:sym typeface="Wingdings"/>
                        </a:rPr>
                        <a:t></a:t>
                      </a:r>
                      <a:endParaRPr lang="en-IN" sz="140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a:effectLst/>
                        </a:rPr>
                        <a:t>No consolidated data base in found with loss figuresaffecting the future preparedness</a:t>
                      </a:r>
                      <a:endParaRPr lang="en-IN" sz="1400">
                        <a:effectLst/>
                        <a:latin typeface="Calibri"/>
                        <a:ea typeface="Times New Roman"/>
                        <a:cs typeface="Times New Roman"/>
                      </a:endParaRPr>
                    </a:p>
                  </a:txBody>
                  <a:tcPr marL="15855" marR="15855" marT="0" marB="0"/>
                </a:tc>
              </a:tr>
              <a:tr h="348916">
                <a:tc>
                  <a:txBody>
                    <a:bodyPr/>
                    <a:lstStyle/>
                    <a:p>
                      <a:pPr algn="just">
                        <a:lnSpc>
                          <a:spcPct val="115000"/>
                        </a:lnSpc>
                        <a:spcAft>
                          <a:spcPts val="0"/>
                        </a:spcAft>
                      </a:pPr>
                      <a:r>
                        <a:rPr lang="en-US" sz="1400" b="1" dirty="0">
                          <a:solidFill>
                            <a:schemeClr val="tx1"/>
                          </a:solidFill>
                          <a:effectLst/>
                        </a:rPr>
                        <a:t>6</a:t>
                      </a:r>
                      <a:endParaRPr lang="en-IN" sz="1400" b="1" dirty="0">
                        <a:solidFill>
                          <a:schemeClr val="tx1"/>
                        </a:solidFill>
                        <a:effectLst/>
                        <a:latin typeface="Calibri"/>
                        <a:ea typeface="Times New Roman"/>
                        <a:cs typeface="Times New Roman"/>
                      </a:endParaRPr>
                    </a:p>
                  </a:txBody>
                  <a:tcPr marL="15855" marR="15855" marT="0" marB="0">
                    <a:solidFill>
                      <a:schemeClr val="accent3">
                        <a:lumMod val="40000"/>
                        <a:lumOff val="60000"/>
                      </a:schemeClr>
                    </a:solidFill>
                  </a:tcPr>
                </a:tc>
                <a:tc>
                  <a:txBody>
                    <a:bodyPr/>
                    <a:lstStyle/>
                    <a:p>
                      <a:pPr algn="l">
                        <a:lnSpc>
                          <a:spcPct val="115000"/>
                        </a:lnSpc>
                        <a:spcAft>
                          <a:spcPts val="0"/>
                        </a:spcAft>
                      </a:pPr>
                      <a:r>
                        <a:rPr lang="en-US" sz="1400" b="1" dirty="0">
                          <a:solidFill>
                            <a:schemeClr val="tx1"/>
                          </a:solidFill>
                          <a:effectLst/>
                        </a:rPr>
                        <a:t>Mitigation Actions by Category</a:t>
                      </a:r>
                      <a:endParaRPr lang="en-IN" sz="1400" b="1" dirty="0">
                        <a:solidFill>
                          <a:schemeClr val="tx1"/>
                        </a:solidFill>
                        <a:effectLst/>
                        <a:latin typeface="Calibri"/>
                        <a:ea typeface="Times New Roman"/>
                        <a:cs typeface="Times New Roman"/>
                      </a:endParaRPr>
                    </a:p>
                  </a:txBody>
                  <a:tcPr marL="15855" marR="15855" marT="0" marB="0">
                    <a:solidFill>
                      <a:schemeClr val="accent3">
                        <a:lumMod val="40000"/>
                        <a:lumOff val="60000"/>
                      </a:schemeClr>
                    </a:solidFill>
                  </a:tcPr>
                </a:tc>
                <a:tc>
                  <a:txBody>
                    <a:bodyPr/>
                    <a:lstStyle/>
                    <a:p>
                      <a:pPr algn="just">
                        <a:lnSpc>
                          <a:spcPct val="115000"/>
                        </a:lnSpc>
                        <a:spcAft>
                          <a:spcPts val="0"/>
                        </a:spcAft>
                      </a:pPr>
                      <a:r>
                        <a:rPr lang="en-US" sz="1400" dirty="0">
                          <a:effectLst/>
                        </a:rPr>
                        <a:t> </a:t>
                      </a:r>
                      <a:endParaRPr lang="en-IN" sz="1400" dirty="0">
                        <a:effectLst/>
                        <a:latin typeface="Calibri"/>
                        <a:ea typeface="Times New Roman"/>
                        <a:cs typeface="Times New Roman"/>
                      </a:endParaRPr>
                    </a:p>
                  </a:txBody>
                  <a:tcPr marL="15855" marR="15855" marT="0" marB="0">
                    <a:solidFill>
                      <a:schemeClr val="accent3">
                        <a:lumMod val="40000"/>
                        <a:lumOff val="60000"/>
                      </a:schemeClr>
                    </a:solidFill>
                  </a:tcPr>
                </a:tc>
                <a:tc>
                  <a:txBody>
                    <a:bodyPr/>
                    <a:lstStyle/>
                    <a:p>
                      <a:pPr algn="just">
                        <a:lnSpc>
                          <a:spcPct val="115000"/>
                        </a:lnSpc>
                        <a:spcAft>
                          <a:spcPts val="0"/>
                        </a:spcAft>
                      </a:pPr>
                      <a:r>
                        <a:rPr lang="en-US" sz="1400" dirty="0">
                          <a:effectLst/>
                        </a:rPr>
                        <a:t> </a:t>
                      </a:r>
                      <a:endParaRPr lang="en-IN" sz="1400" dirty="0">
                        <a:effectLst/>
                        <a:latin typeface="Calibri"/>
                        <a:ea typeface="Times New Roman"/>
                        <a:cs typeface="Times New Roman"/>
                      </a:endParaRPr>
                    </a:p>
                  </a:txBody>
                  <a:tcPr marL="15855" marR="15855" marT="0" marB="0">
                    <a:solidFill>
                      <a:schemeClr val="accent3">
                        <a:lumMod val="40000"/>
                        <a:lumOff val="60000"/>
                      </a:schemeClr>
                    </a:solidFill>
                  </a:tcPr>
                </a:tc>
                <a:tc>
                  <a:txBody>
                    <a:bodyPr/>
                    <a:lstStyle/>
                    <a:p>
                      <a:pPr algn="just">
                        <a:lnSpc>
                          <a:spcPct val="115000"/>
                        </a:lnSpc>
                        <a:spcAft>
                          <a:spcPts val="0"/>
                        </a:spcAft>
                      </a:pPr>
                      <a:r>
                        <a:rPr lang="en-US" sz="1400" dirty="0">
                          <a:effectLst/>
                        </a:rPr>
                        <a:t> </a:t>
                      </a:r>
                      <a:endParaRPr lang="en-IN" sz="1400" dirty="0">
                        <a:effectLst/>
                        <a:latin typeface="Calibri"/>
                        <a:ea typeface="Times New Roman"/>
                        <a:cs typeface="Times New Roman"/>
                      </a:endParaRPr>
                    </a:p>
                  </a:txBody>
                  <a:tcPr marL="15855" marR="15855" marT="0" marB="0">
                    <a:solidFill>
                      <a:schemeClr val="accent3">
                        <a:lumMod val="40000"/>
                        <a:lumOff val="60000"/>
                      </a:schemeClr>
                    </a:solidFill>
                  </a:tcPr>
                </a:tc>
                <a:tc>
                  <a:txBody>
                    <a:bodyPr/>
                    <a:lstStyle/>
                    <a:p>
                      <a:pPr algn="just">
                        <a:lnSpc>
                          <a:spcPct val="115000"/>
                        </a:lnSpc>
                        <a:spcAft>
                          <a:spcPts val="0"/>
                        </a:spcAft>
                      </a:pPr>
                      <a:r>
                        <a:rPr lang="en-US" sz="1400" dirty="0">
                          <a:effectLst/>
                        </a:rPr>
                        <a:t> </a:t>
                      </a:r>
                      <a:endParaRPr lang="en-IN" sz="1400" dirty="0">
                        <a:effectLst/>
                        <a:latin typeface="Calibri"/>
                        <a:ea typeface="Times New Roman"/>
                        <a:cs typeface="Times New Roman"/>
                      </a:endParaRPr>
                    </a:p>
                  </a:txBody>
                  <a:tcPr marL="15855" marR="15855" marT="0" marB="0">
                    <a:solidFill>
                      <a:schemeClr val="accent3">
                        <a:lumMod val="40000"/>
                        <a:lumOff val="60000"/>
                      </a:schemeClr>
                    </a:solidFill>
                  </a:tcPr>
                </a:tc>
              </a:tr>
              <a:tr h="936257">
                <a:tc>
                  <a:txBody>
                    <a:bodyPr/>
                    <a:lstStyle/>
                    <a:p>
                      <a:pPr algn="just">
                        <a:lnSpc>
                          <a:spcPct val="115000"/>
                        </a:lnSpc>
                        <a:spcAft>
                          <a:spcPts val="0"/>
                        </a:spcAft>
                      </a:pPr>
                      <a:r>
                        <a:rPr lang="en-US" sz="1400">
                          <a:effectLst/>
                        </a:rPr>
                        <a:t>6.1</a:t>
                      </a:r>
                      <a:endParaRPr lang="en-IN" sz="1400">
                        <a:effectLst/>
                        <a:latin typeface="Calibri"/>
                        <a:ea typeface="Times New Roman"/>
                        <a:cs typeface="Times New Roman"/>
                      </a:endParaRPr>
                    </a:p>
                  </a:txBody>
                  <a:tcPr marL="15855" marR="15855" marT="0" marB="0"/>
                </a:tc>
                <a:tc>
                  <a:txBody>
                    <a:bodyPr/>
                    <a:lstStyle/>
                    <a:p>
                      <a:pPr algn="l">
                        <a:lnSpc>
                          <a:spcPct val="115000"/>
                        </a:lnSpc>
                        <a:spcAft>
                          <a:spcPts val="0"/>
                        </a:spcAft>
                      </a:pPr>
                      <a:r>
                        <a:rPr lang="en-US" sz="1400" dirty="0">
                          <a:effectLst/>
                        </a:rPr>
                        <a:t>Emergency Services- like Dedicated control room for information dispensation and coordination and Necessary </a:t>
                      </a:r>
                      <a:r>
                        <a:rPr lang="en-US" sz="1400" dirty="0" smtClean="0">
                          <a:effectLst/>
                        </a:rPr>
                        <a:t>equipment's </a:t>
                      </a:r>
                      <a:r>
                        <a:rPr lang="en-US" sz="1400" dirty="0">
                          <a:effectLst/>
                        </a:rPr>
                        <a:t>in place and functioning</a:t>
                      </a:r>
                      <a:endParaRPr lang="en-IN" sz="1400" dirty="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a:effectLst/>
                        </a:rPr>
                        <a:t> </a:t>
                      </a:r>
                      <a:endParaRPr lang="en-IN" sz="140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dirty="0">
                          <a:effectLst/>
                        </a:rPr>
                        <a:t> </a:t>
                      </a:r>
                      <a:endParaRPr lang="en-IN" sz="1400" dirty="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a:effectLst/>
                          <a:sym typeface="Wingdings"/>
                        </a:rPr>
                        <a:t></a:t>
                      </a:r>
                      <a:endParaRPr lang="en-IN" sz="140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a:effectLst/>
                        </a:rPr>
                        <a:t>No information found</a:t>
                      </a:r>
                      <a:endParaRPr lang="en-IN" sz="1400">
                        <a:effectLst/>
                        <a:latin typeface="Calibri"/>
                        <a:ea typeface="Times New Roman"/>
                        <a:cs typeface="Times New Roman"/>
                      </a:endParaRPr>
                    </a:p>
                  </a:txBody>
                  <a:tcPr marL="15855" marR="15855" marT="0" marB="0"/>
                </a:tc>
              </a:tr>
              <a:tr h="702192">
                <a:tc>
                  <a:txBody>
                    <a:bodyPr/>
                    <a:lstStyle/>
                    <a:p>
                      <a:pPr algn="just">
                        <a:lnSpc>
                          <a:spcPct val="115000"/>
                        </a:lnSpc>
                        <a:spcAft>
                          <a:spcPts val="0"/>
                        </a:spcAft>
                      </a:pPr>
                      <a:r>
                        <a:rPr lang="en-US" sz="1400">
                          <a:effectLst/>
                        </a:rPr>
                        <a:t>6.2</a:t>
                      </a:r>
                      <a:endParaRPr lang="en-IN" sz="1400">
                        <a:effectLst/>
                        <a:latin typeface="Calibri"/>
                        <a:ea typeface="Times New Roman"/>
                        <a:cs typeface="Times New Roman"/>
                      </a:endParaRPr>
                    </a:p>
                  </a:txBody>
                  <a:tcPr marL="15855" marR="15855" marT="0" marB="0"/>
                </a:tc>
                <a:tc>
                  <a:txBody>
                    <a:bodyPr/>
                    <a:lstStyle/>
                    <a:p>
                      <a:pPr algn="l">
                        <a:lnSpc>
                          <a:spcPct val="115000"/>
                        </a:lnSpc>
                        <a:spcAft>
                          <a:spcPts val="0"/>
                        </a:spcAft>
                      </a:pPr>
                      <a:r>
                        <a:rPr lang="en-US" sz="1400">
                          <a:effectLst/>
                        </a:rPr>
                        <a:t>Natural Resource Protection</a:t>
                      </a:r>
                      <a:endParaRPr lang="en-IN" sz="140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a:effectLst/>
                        </a:rPr>
                        <a:t> </a:t>
                      </a:r>
                      <a:endParaRPr lang="en-IN" sz="140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a:effectLst/>
                          <a:sym typeface="Wingdings"/>
                        </a:rPr>
                        <a:t></a:t>
                      </a:r>
                      <a:endParaRPr lang="en-IN" sz="140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dirty="0">
                          <a:effectLst/>
                        </a:rPr>
                        <a:t> </a:t>
                      </a:r>
                      <a:endParaRPr lang="en-IN" sz="1400" dirty="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a:effectLst/>
                        </a:rPr>
                        <a:t>Rs 4000 lakhs allocated for environmental up gradation (CDP), 100 % financial progress</a:t>
                      </a:r>
                      <a:endParaRPr lang="en-IN" sz="1400">
                        <a:effectLst/>
                        <a:latin typeface="Calibri"/>
                        <a:ea typeface="Times New Roman"/>
                        <a:cs typeface="Times New Roman"/>
                      </a:endParaRPr>
                    </a:p>
                  </a:txBody>
                  <a:tcPr marL="15855" marR="15855" marT="0" marB="0"/>
                </a:tc>
              </a:tr>
              <a:tr h="468128">
                <a:tc>
                  <a:txBody>
                    <a:bodyPr/>
                    <a:lstStyle/>
                    <a:p>
                      <a:pPr algn="just">
                        <a:lnSpc>
                          <a:spcPct val="115000"/>
                        </a:lnSpc>
                        <a:spcAft>
                          <a:spcPts val="0"/>
                        </a:spcAft>
                      </a:pPr>
                      <a:r>
                        <a:rPr lang="en-US" sz="1400">
                          <a:effectLst/>
                        </a:rPr>
                        <a:t>6.3</a:t>
                      </a:r>
                      <a:endParaRPr lang="en-IN" sz="1400">
                        <a:effectLst/>
                        <a:latin typeface="Calibri"/>
                        <a:ea typeface="Times New Roman"/>
                        <a:cs typeface="Times New Roman"/>
                      </a:endParaRPr>
                    </a:p>
                  </a:txBody>
                  <a:tcPr marL="15855" marR="15855" marT="0" marB="0"/>
                </a:tc>
                <a:tc>
                  <a:txBody>
                    <a:bodyPr/>
                    <a:lstStyle/>
                    <a:p>
                      <a:pPr algn="l">
                        <a:lnSpc>
                          <a:spcPct val="115000"/>
                        </a:lnSpc>
                        <a:spcAft>
                          <a:spcPts val="0"/>
                        </a:spcAft>
                        <a:tabLst>
                          <a:tab pos="661035" algn="l"/>
                          <a:tab pos="730250" algn="l"/>
                        </a:tabLst>
                      </a:pPr>
                      <a:r>
                        <a:rPr lang="en-US" sz="1400">
                          <a:effectLst/>
                        </a:rPr>
                        <a:t>Building codes for current and future construction</a:t>
                      </a:r>
                      <a:endParaRPr lang="en-IN" sz="140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a:effectLst/>
                        </a:rPr>
                        <a:t> </a:t>
                      </a:r>
                      <a:endParaRPr lang="en-IN" sz="140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a:effectLst/>
                        </a:rPr>
                        <a:t> </a:t>
                      </a:r>
                      <a:endParaRPr lang="en-IN" sz="140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a:effectLst/>
                          <a:sym typeface="Wingdings"/>
                        </a:rPr>
                        <a:t></a:t>
                      </a:r>
                      <a:endParaRPr lang="en-IN" sz="1400">
                        <a:effectLst/>
                        <a:latin typeface="Calibri"/>
                        <a:ea typeface="Times New Roman"/>
                        <a:cs typeface="Times New Roman"/>
                      </a:endParaRPr>
                    </a:p>
                  </a:txBody>
                  <a:tcPr marL="15855" marR="15855" marT="0" marB="0"/>
                </a:tc>
                <a:tc>
                  <a:txBody>
                    <a:bodyPr/>
                    <a:lstStyle/>
                    <a:p>
                      <a:pPr algn="just">
                        <a:lnSpc>
                          <a:spcPct val="115000"/>
                        </a:lnSpc>
                        <a:spcAft>
                          <a:spcPts val="0"/>
                        </a:spcAft>
                      </a:pPr>
                      <a:r>
                        <a:rPr lang="en-US" sz="1400" dirty="0">
                          <a:effectLst/>
                        </a:rPr>
                        <a:t>Not revised</a:t>
                      </a:r>
                      <a:endParaRPr lang="en-IN" sz="1400" dirty="0">
                        <a:effectLst/>
                        <a:latin typeface="Calibri"/>
                        <a:ea typeface="Times New Roman"/>
                        <a:cs typeface="Times New Roman"/>
                      </a:endParaRPr>
                    </a:p>
                  </a:txBody>
                  <a:tcPr marL="15855" marR="15855" marT="0" marB="0"/>
                </a:tc>
              </a:tr>
            </a:tbl>
          </a:graphicData>
        </a:graphic>
      </p:graphicFrame>
      <p:sp>
        <p:nvSpPr>
          <p:cNvPr id="7" name="Rectangle 6"/>
          <p:cNvSpPr/>
          <p:nvPr/>
        </p:nvSpPr>
        <p:spPr>
          <a:xfrm>
            <a:off x="0" y="5429264"/>
            <a:ext cx="9144000" cy="1419619"/>
          </a:xfrm>
          <a:prstGeom prst="rect">
            <a:avLst/>
          </a:prstGeom>
          <a:solidFill>
            <a:schemeClr val="accent1">
              <a:lumMod val="20000"/>
              <a:lumOff val="80000"/>
            </a:schemeClr>
          </a:solidFill>
        </p:spPr>
        <p:txBody>
          <a:bodyPr wrap="square">
            <a:spAutoFit/>
          </a:bodyPr>
          <a:lstStyle/>
          <a:p>
            <a:pPr algn="just">
              <a:lnSpc>
                <a:spcPct val="115000"/>
              </a:lnSpc>
            </a:pPr>
            <a:r>
              <a:rPr lang="en-US" sz="1500" dirty="0"/>
              <a:t>Data Source: Infrastructure condition assessment is made by comparing SLB data for the cities to the present status of the infrastructure in the city. Data for the other variable is collected from the municipal corporation and city development plan. Other sources are city disaster management authority and city department of urban development.</a:t>
            </a:r>
            <a:endParaRPr lang="en-IN" sz="1500" dirty="0"/>
          </a:p>
          <a:p>
            <a:pPr algn="just">
              <a:lnSpc>
                <a:spcPct val="115000"/>
              </a:lnSpc>
              <a:spcAft>
                <a:spcPts val="0"/>
              </a:spcAft>
            </a:pPr>
            <a:r>
              <a:rPr lang="en-US" sz="1500" dirty="0"/>
              <a:t>Low: Least vulnerable, Medium: </a:t>
            </a:r>
            <a:r>
              <a:rPr lang="en-US" sz="1500" dirty="0" smtClean="0"/>
              <a:t>Vulnerable</a:t>
            </a:r>
            <a:r>
              <a:rPr lang="en-US" sz="1500" dirty="0"/>
              <a:t>, High: Most vulnerable</a:t>
            </a:r>
            <a:endParaRPr lang="en-IN" sz="1500" dirty="0">
              <a:ea typeface="Times New Roman"/>
              <a:cs typeface="Times New Roman"/>
            </a:endParaRPr>
          </a:p>
        </p:txBody>
      </p:sp>
    </p:spTree>
    <p:extLst>
      <p:ext uri="{BB962C8B-B14F-4D97-AF65-F5344CB8AC3E}">
        <p14:creationId xmlns:p14="http://schemas.microsoft.com/office/powerpoint/2010/main" val="36662017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517655"/>
            <a:ext cx="8229600" cy="4911741"/>
          </a:xfrm>
        </p:spPr>
        <p:txBody>
          <a:bodyPr>
            <a:noAutofit/>
          </a:bodyPr>
          <a:lstStyle/>
          <a:p>
            <a:pPr lvl="0"/>
            <a:r>
              <a:rPr lang="en-IN" sz="1800" dirty="0">
                <a:latin typeface="Andalus" pitchFamily="18" charset="-78"/>
                <a:cs typeface="Andalus" pitchFamily="18" charset="-78"/>
              </a:rPr>
              <a:t>For a better governance and optimum available resource </a:t>
            </a:r>
            <a:r>
              <a:rPr lang="en-IN" sz="1800" dirty="0" smtClean="0">
                <a:latin typeface="Andalus" pitchFamily="18" charset="-78"/>
                <a:cs typeface="Andalus" pitchFamily="18" charset="-78"/>
              </a:rPr>
              <a:t>utilization</a:t>
            </a:r>
            <a:r>
              <a:rPr lang="en-IN" sz="1800" dirty="0">
                <a:latin typeface="Andalus" pitchFamily="18" charset="-78"/>
                <a:cs typeface="Andalus" pitchFamily="18" charset="-78"/>
              </a:rPr>
              <a:t> </a:t>
            </a:r>
            <a:r>
              <a:rPr lang="en-IN" sz="1800" dirty="0" smtClean="0">
                <a:latin typeface="Andalus" pitchFamily="18" charset="-78"/>
                <a:cs typeface="Andalus" pitchFamily="18" charset="-78"/>
              </a:rPr>
              <a:t>is necessary.</a:t>
            </a:r>
          </a:p>
          <a:p>
            <a:pPr lvl="0"/>
            <a:r>
              <a:rPr lang="en-IN" sz="1800" dirty="0" smtClean="0">
                <a:latin typeface="Andalus" pitchFamily="18" charset="-78"/>
                <a:cs typeface="Andalus" pitchFamily="18" charset="-78"/>
              </a:rPr>
              <a:t> </a:t>
            </a:r>
            <a:r>
              <a:rPr lang="en-IN" sz="1800" dirty="0">
                <a:latin typeface="Andalus" pitchFamily="18" charset="-78"/>
                <a:cs typeface="Andalus" pitchFamily="18" charset="-78"/>
              </a:rPr>
              <a:t>It is recommended that local government should put an effort to formulate the City Disaster Management Plan apart from the Industrial Disaster Management plan </a:t>
            </a:r>
            <a:r>
              <a:rPr lang="en-IN" sz="1800" dirty="0" smtClean="0">
                <a:latin typeface="Andalus" pitchFamily="18" charset="-78"/>
                <a:cs typeface="Andalus" pitchFamily="18" charset="-78"/>
              </a:rPr>
              <a:t>.</a:t>
            </a:r>
          </a:p>
          <a:p>
            <a:pPr lvl="0"/>
            <a:r>
              <a:rPr lang="en-IN" sz="1800" dirty="0" smtClean="0">
                <a:latin typeface="Andalus" pitchFamily="18" charset="-78"/>
                <a:cs typeface="Andalus" pitchFamily="18" charset="-78"/>
              </a:rPr>
              <a:t>Data </a:t>
            </a:r>
            <a:r>
              <a:rPr lang="en-IN" sz="1800" dirty="0">
                <a:latin typeface="Andalus" pitchFamily="18" charset="-78"/>
                <a:cs typeface="Andalus" pitchFamily="18" charset="-78"/>
              </a:rPr>
              <a:t>should be updated at regular interval i.e. yearly) at one place so that it can be easily accessed by all the government agencies.</a:t>
            </a:r>
          </a:p>
          <a:p>
            <a:pPr lvl="0"/>
            <a:r>
              <a:rPr lang="en-IN" sz="1800" dirty="0">
                <a:latin typeface="Andalus" pitchFamily="18" charset="-78"/>
                <a:cs typeface="Andalus" pitchFamily="18" charset="-78"/>
              </a:rPr>
              <a:t>The natural resource component shall also not be ignored in the revised city development plan and adequate budget shall be assigned for it. </a:t>
            </a:r>
          </a:p>
          <a:p>
            <a:pPr lvl="0"/>
            <a:r>
              <a:rPr lang="en-IN" sz="1800" dirty="0">
                <a:latin typeface="Andalus" pitchFamily="18" charset="-78"/>
                <a:cs typeface="Andalus" pitchFamily="18" charset="-78"/>
              </a:rPr>
              <a:t>A trained workforce for post disaster relief, community interaction, &amp; awareness is recommended.</a:t>
            </a:r>
          </a:p>
          <a:p>
            <a:pPr lvl="0"/>
            <a:r>
              <a:rPr lang="en-IN" sz="1800" dirty="0">
                <a:latin typeface="Andalus" pitchFamily="18" charset="-78"/>
                <a:cs typeface="Andalus" pitchFamily="18" charset="-78"/>
              </a:rPr>
              <a:t>The capacity building exercises like preparedness drills must be conducted on regular basis. </a:t>
            </a:r>
          </a:p>
          <a:p>
            <a:pPr lvl="0"/>
            <a:r>
              <a:rPr lang="en-IN" sz="1800" dirty="0">
                <a:latin typeface="Andalus" pitchFamily="18" charset="-78"/>
                <a:cs typeface="Andalus" pitchFamily="18" charset="-78"/>
              </a:rPr>
              <a:t>The catchment areas in the cities should also be managed efficiently to minimize the risk of flooding.</a:t>
            </a:r>
          </a:p>
          <a:p>
            <a:endParaRPr lang="en-IN" sz="1800" dirty="0">
              <a:latin typeface="Andalus" pitchFamily="18" charset="-78"/>
              <a:cs typeface="Andalus" pitchFamily="18" charset="-78"/>
            </a:endParaRPr>
          </a:p>
        </p:txBody>
      </p:sp>
      <p:sp>
        <p:nvSpPr>
          <p:cNvPr id="2" name="Title 1"/>
          <p:cNvSpPr>
            <a:spLocks noGrp="1"/>
          </p:cNvSpPr>
          <p:nvPr>
            <p:ph type="title"/>
          </p:nvPr>
        </p:nvSpPr>
        <p:spPr/>
        <p:txBody>
          <a:bodyPr>
            <a:normAutofit/>
          </a:bodyPr>
          <a:lstStyle/>
          <a:p>
            <a:r>
              <a:rPr lang="en-IN" sz="2800" b="1" dirty="0">
                <a:latin typeface="Andalus" pitchFamily="18" charset="-78"/>
                <a:ea typeface="+mn-ea"/>
                <a:cs typeface="Andalus" pitchFamily="18" charset="-78"/>
              </a:rPr>
              <a:t>Recommendations </a:t>
            </a:r>
          </a:p>
        </p:txBody>
      </p:sp>
    </p:spTree>
    <p:extLst>
      <p:ext uri="{BB962C8B-B14F-4D97-AF65-F5344CB8AC3E}">
        <p14:creationId xmlns:p14="http://schemas.microsoft.com/office/powerpoint/2010/main" val="39452376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81200"/>
            <a:ext cx="8229600" cy="1143000"/>
          </a:xfrm>
        </p:spPr>
        <p:txBody>
          <a:bodyPr/>
          <a:lstStyle/>
          <a:p>
            <a:r>
              <a:rPr lang="en-IN" dirty="0" smtClean="0"/>
              <a:t>A </a:t>
            </a:r>
            <a:r>
              <a:rPr smtClean="0">
                <a:latin typeface="Andalus" pitchFamily="18" charset="-78"/>
                <a:ea typeface="+mn-ea"/>
                <a:cs typeface="Andalus" pitchFamily="18" charset="-78"/>
              </a:rPr>
              <a:t>Comparative Overview</a:t>
            </a:r>
            <a:endParaRPr lang="en-IN" sz="2800" dirty="0">
              <a:latin typeface="Andalus" pitchFamily="18" charset="-78"/>
              <a:ea typeface="+mn-ea"/>
              <a:cs typeface="Andalus" pitchFamily="18" charset="-78"/>
            </a:endParaRPr>
          </a:p>
        </p:txBody>
      </p:sp>
    </p:spTree>
    <p:extLst>
      <p:ext uri="{BB962C8B-B14F-4D97-AF65-F5344CB8AC3E}">
        <p14:creationId xmlns:p14="http://schemas.microsoft.com/office/powerpoint/2010/main" val="9821967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J0145707"/>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6477000"/>
            <a:ext cx="1755321" cy="381000"/>
          </a:xfrm>
          <a:prstGeom prst="rect">
            <a:avLst/>
          </a:prstGeom>
          <a:noFill/>
          <a:ln w="0" algn="in">
            <a:noFill/>
            <a:miter lim="800000"/>
            <a:headEnd/>
            <a:tailEnd/>
          </a:ln>
        </p:spPr>
      </p:pic>
      <p:graphicFrame>
        <p:nvGraphicFramePr>
          <p:cNvPr id="2" name="Table 1"/>
          <p:cNvGraphicFramePr>
            <a:graphicFrameLocks noGrp="1"/>
          </p:cNvGraphicFramePr>
          <p:nvPr>
            <p:extLst>
              <p:ext uri="{D42A27DB-BD31-4B8C-83A1-F6EECF244321}">
                <p14:modId xmlns:p14="http://schemas.microsoft.com/office/powerpoint/2010/main" val="7524088"/>
              </p:ext>
            </p:extLst>
          </p:nvPr>
        </p:nvGraphicFramePr>
        <p:xfrm>
          <a:off x="20785" y="385481"/>
          <a:ext cx="9123216" cy="6883187"/>
        </p:xfrm>
        <a:graphic>
          <a:graphicData uri="http://schemas.openxmlformats.org/drawingml/2006/table">
            <a:tbl>
              <a:tblPr firstRow="1" firstCol="1" bandRow="1">
                <a:tableStyleId>{5C22544A-7EE6-4342-B048-85BDC9FD1C3A}</a:tableStyleId>
              </a:tblPr>
              <a:tblGrid>
                <a:gridCol w="630752"/>
                <a:gridCol w="3007925"/>
                <a:gridCol w="442321"/>
                <a:gridCol w="84250"/>
                <a:gridCol w="677548"/>
                <a:gridCol w="531704"/>
                <a:gridCol w="3748716"/>
              </a:tblGrid>
              <a:tr h="260961">
                <a:tc gridSpan="7">
                  <a:txBody>
                    <a:bodyPr/>
                    <a:lstStyle/>
                    <a:p>
                      <a:pPr algn="ctr">
                        <a:lnSpc>
                          <a:spcPct val="115000"/>
                        </a:lnSpc>
                        <a:spcAft>
                          <a:spcPts val="0"/>
                        </a:spcAft>
                      </a:pPr>
                      <a:r>
                        <a:rPr lang="en-US" sz="1600" dirty="0" smtClean="0">
                          <a:solidFill>
                            <a:schemeClr val="bg1">
                              <a:lumMod val="95000"/>
                            </a:schemeClr>
                          </a:solidFill>
                          <a:effectLst/>
                        </a:rPr>
                        <a:t>Exposure to Hazards of the Cities </a:t>
                      </a:r>
                      <a:endParaRPr lang="en-IN" sz="1600" dirty="0">
                        <a:solidFill>
                          <a:schemeClr val="bg1">
                            <a:lumMod val="95000"/>
                          </a:schemeClr>
                        </a:solidFill>
                        <a:effectLst/>
                        <a:latin typeface="+mn-lt"/>
                        <a:ea typeface="Times New Roman"/>
                        <a:cs typeface="Times New Roman"/>
                      </a:endParaRPr>
                    </a:p>
                  </a:txBody>
                  <a:tcPr marL="56891" marR="56891" marT="0" marB="0"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195721">
                <a:tc>
                  <a:txBody>
                    <a:bodyPr/>
                    <a:lstStyle/>
                    <a:p>
                      <a:pPr algn="l">
                        <a:lnSpc>
                          <a:spcPct val="115000"/>
                        </a:lnSpc>
                        <a:spcAft>
                          <a:spcPts val="0"/>
                        </a:spcAft>
                      </a:pPr>
                      <a:r>
                        <a:rPr lang="en-US" sz="1200" dirty="0">
                          <a:effectLst/>
                        </a:rPr>
                        <a:t>Sl. No</a:t>
                      </a:r>
                      <a:endParaRPr lang="en-IN" sz="1200" dirty="0">
                        <a:effectLst/>
                        <a:latin typeface="Calibri"/>
                        <a:ea typeface="Times New Roman"/>
                        <a:cs typeface="Times New Roman"/>
                      </a:endParaRPr>
                    </a:p>
                  </a:txBody>
                  <a:tcPr marL="56891" marR="56891" marT="0" marB="0" anchor="ctr"/>
                </a:tc>
                <a:tc>
                  <a:txBody>
                    <a:bodyPr/>
                    <a:lstStyle/>
                    <a:p>
                      <a:pPr algn="l">
                        <a:lnSpc>
                          <a:spcPct val="115000"/>
                        </a:lnSpc>
                        <a:spcAft>
                          <a:spcPts val="0"/>
                        </a:spcAft>
                      </a:pPr>
                      <a:r>
                        <a:rPr lang="en-US" sz="1200" dirty="0">
                          <a:effectLst/>
                        </a:rPr>
                        <a:t>Variables</a:t>
                      </a:r>
                      <a:endParaRPr lang="en-IN" sz="1200" dirty="0">
                        <a:effectLst/>
                        <a:latin typeface="Calibri"/>
                        <a:ea typeface="Times New Roman"/>
                        <a:cs typeface="Times New Roman"/>
                      </a:endParaRPr>
                    </a:p>
                  </a:txBody>
                  <a:tcPr marL="56891" marR="56891" marT="0" marB="0" anchor="ctr"/>
                </a:tc>
                <a:tc gridSpan="2">
                  <a:txBody>
                    <a:bodyPr/>
                    <a:lstStyle/>
                    <a:p>
                      <a:pPr algn="l">
                        <a:lnSpc>
                          <a:spcPct val="115000"/>
                        </a:lnSpc>
                        <a:spcAft>
                          <a:spcPts val="0"/>
                        </a:spcAft>
                      </a:pPr>
                      <a:r>
                        <a:rPr lang="en-US" sz="1200">
                          <a:effectLst/>
                        </a:rPr>
                        <a:t>Low</a:t>
                      </a:r>
                      <a:endParaRPr lang="en-IN" sz="1200">
                        <a:effectLst/>
                        <a:latin typeface="Calibri"/>
                        <a:ea typeface="Times New Roman"/>
                        <a:cs typeface="Times New Roman"/>
                      </a:endParaRPr>
                    </a:p>
                  </a:txBody>
                  <a:tcPr marL="56891" marR="56891" marT="0" marB="0" anchor="ctr"/>
                </a:tc>
                <a:tc hMerge="1">
                  <a:txBody>
                    <a:bodyPr/>
                    <a:lstStyle/>
                    <a:p>
                      <a:endParaRPr lang="en-IN"/>
                    </a:p>
                  </a:txBody>
                  <a:tcPr/>
                </a:tc>
                <a:tc>
                  <a:txBody>
                    <a:bodyPr/>
                    <a:lstStyle/>
                    <a:p>
                      <a:pPr algn="l">
                        <a:lnSpc>
                          <a:spcPct val="115000"/>
                        </a:lnSpc>
                        <a:spcAft>
                          <a:spcPts val="0"/>
                        </a:spcAft>
                      </a:pPr>
                      <a:r>
                        <a:rPr lang="en-US" sz="1200">
                          <a:effectLst/>
                        </a:rPr>
                        <a:t>Medium</a:t>
                      </a:r>
                      <a:endParaRPr lang="en-IN" sz="1200">
                        <a:effectLst/>
                        <a:latin typeface="Calibri"/>
                        <a:ea typeface="Times New Roman"/>
                        <a:cs typeface="Times New Roman"/>
                      </a:endParaRPr>
                    </a:p>
                  </a:txBody>
                  <a:tcPr marL="56891" marR="56891" marT="0" marB="0" anchor="ctr"/>
                </a:tc>
                <a:tc>
                  <a:txBody>
                    <a:bodyPr/>
                    <a:lstStyle/>
                    <a:p>
                      <a:pPr algn="l">
                        <a:lnSpc>
                          <a:spcPct val="115000"/>
                        </a:lnSpc>
                        <a:spcAft>
                          <a:spcPts val="0"/>
                        </a:spcAft>
                      </a:pPr>
                      <a:r>
                        <a:rPr lang="en-US" sz="1200" dirty="0">
                          <a:effectLst/>
                        </a:rPr>
                        <a:t>High</a:t>
                      </a:r>
                      <a:endParaRPr lang="en-IN" sz="1200" dirty="0">
                        <a:effectLst/>
                        <a:latin typeface="Calibri"/>
                        <a:ea typeface="Times New Roman"/>
                        <a:cs typeface="Times New Roman"/>
                      </a:endParaRPr>
                    </a:p>
                  </a:txBody>
                  <a:tcPr marL="56891" marR="56891" marT="0" marB="0" anchor="ctr"/>
                </a:tc>
                <a:tc>
                  <a:txBody>
                    <a:bodyPr/>
                    <a:lstStyle/>
                    <a:p>
                      <a:pPr algn="ctr">
                        <a:lnSpc>
                          <a:spcPct val="115000"/>
                        </a:lnSpc>
                        <a:spcAft>
                          <a:spcPts val="0"/>
                        </a:spcAft>
                      </a:pPr>
                      <a:r>
                        <a:rPr lang="en-US" sz="1200" dirty="0">
                          <a:effectLst/>
                        </a:rPr>
                        <a:t>Index Details and Remarks</a:t>
                      </a:r>
                      <a:endParaRPr lang="en-IN" sz="1200" dirty="0">
                        <a:effectLst/>
                        <a:latin typeface="Calibri"/>
                        <a:ea typeface="Times New Roman"/>
                        <a:cs typeface="Times New Roman"/>
                      </a:endParaRPr>
                    </a:p>
                  </a:txBody>
                  <a:tcPr marL="56891" marR="56891" marT="0" marB="0" anchor="ctr"/>
                </a:tc>
              </a:tr>
              <a:tr h="195721">
                <a:tc gridSpan="7">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Vulnerability Assessment Matrix for Ahmedabad City</a:t>
                      </a:r>
                      <a:endParaRPr lang="en-IN" sz="1200" b="1" kern="1200" dirty="0" smtClean="0">
                        <a:solidFill>
                          <a:schemeClr val="tx1"/>
                        </a:solidFill>
                        <a:effectLst/>
                        <a:latin typeface="+mn-lt"/>
                        <a:ea typeface="+mn-ea"/>
                        <a:cs typeface="+mn-cs"/>
                      </a:endParaRPr>
                    </a:p>
                  </a:txBody>
                  <a:tcPr marL="56891" marR="56891" marT="0" marB="0" anchor="ctr">
                    <a:solidFill>
                      <a:srgbClr val="92D050"/>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195721">
                <a:tc>
                  <a:txBody>
                    <a:bodyPr/>
                    <a:lstStyle/>
                    <a:p>
                      <a:pPr algn="l">
                        <a:lnSpc>
                          <a:spcPct val="115000"/>
                        </a:lnSpc>
                        <a:spcAft>
                          <a:spcPts val="0"/>
                        </a:spcAft>
                      </a:pPr>
                      <a:r>
                        <a:rPr lang="en-US" sz="1200">
                          <a:effectLst/>
                        </a:rPr>
                        <a:t>1.1</a:t>
                      </a:r>
                      <a:endParaRPr lang="en-IN" sz="1200">
                        <a:effectLst/>
                        <a:latin typeface="Calibri"/>
                        <a:ea typeface="Times New Roman"/>
                        <a:cs typeface="Times New Roman"/>
                      </a:endParaRPr>
                    </a:p>
                  </a:txBody>
                  <a:tcPr marL="56891" marR="56891" marT="0" marB="0" anchor="ctr"/>
                </a:tc>
                <a:tc>
                  <a:txBody>
                    <a:bodyPr/>
                    <a:lstStyle/>
                    <a:p>
                      <a:pPr algn="l">
                        <a:spcAft>
                          <a:spcPts val="0"/>
                        </a:spcAft>
                      </a:pPr>
                      <a:r>
                        <a:rPr lang="en-IN" sz="1200" dirty="0">
                          <a:effectLst/>
                        </a:rPr>
                        <a:t>Earthquakes</a:t>
                      </a:r>
                      <a:endParaRPr lang="en-IN" sz="1200" dirty="0">
                        <a:effectLst/>
                        <a:latin typeface="Times New Roman"/>
                        <a:ea typeface="Times New Roman"/>
                      </a:endParaRPr>
                    </a:p>
                  </a:txBody>
                  <a:tcPr marL="56891" marR="56891" marT="0" marB="0" anchor="ctr"/>
                </a:tc>
                <a:tc gridSpan="2">
                  <a:txBody>
                    <a:bodyPr/>
                    <a:lstStyle/>
                    <a:p>
                      <a:pPr algn="ctr">
                        <a:lnSpc>
                          <a:spcPct val="115000"/>
                        </a:lnSpc>
                        <a:spcAft>
                          <a:spcPts val="0"/>
                        </a:spcAft>
                      </a:pPr>
                      <a:r>
                        <a:rPr lang="en-US" sz="1200">
                          <a:effectLst/>
                        </a:rPr>
                        <a:t> </a:t>
                      </a:r>
                      <a:endParaRPr lang="en-IN" sz="1200">
                        <a:effectLst/>
                        <a:latin typeface="Calibri"/>
                        <a:ea typeface="Times New Roman"/>
                        <a:cs typeface="Times New Roman"/>
                      </a:endParaRPr>
                    </a:p>
                  </a:txBody>
                  <a:tcPr marL="56891" marR="56891" marT="0" marB="0" anchor="ctr"/>
                </a:tc>
                <a:tc hMerge="1">
                  <a:txBody>
                    <a:bodyPr/>
                    <a:lstStyle/>
                    <a:p>
                      <a:endParaRPr lang="en-IN"/>
                    </a:p>
                  </a:txBody>
                  <a:tcPr/>
                </a:tc>
                <a:tc>
                  <a:txBody>
                    <a:bodyPr/>
                    <a:lstStyle/>
                    <a:p>
                      <a:pPr algn="ctr">
                        <a:lnSpc>
                          <a:spcPct val="115000"/>
                        </a:lnSpc>
                        <a:spcAft>
                          <a:spcPts val="0"/>
                        </a:spcAft>
                      </a:pPr>
                      <a:r>
                        <a:rPr lang="en-US" sz="1200" dirty="0">
                          <a:effectLst/>
                        </a:rPr>
                        <a:t> </a:t>
                      </a:r>
                      <a:endParaRPr lang="en-IN" sz="1200" dirty="0">
                        <a:effectLst/>
                        <a:latin typeface="Calibri"/>
                        <a:ea typeface="Times New Roman"/>
                        <a:cs typeface="Times New Roman"/>
                      </a:endParaRPr>
                    </a:p>
                  </a:txBody>
                  <a:tcPr marL="56891" marR="56891" marT="0" marB="0" anchor="ctr"/>
                </a:tc>
                <a:tc>
                  <a:txBody>
                    <a:bodyPr/>
                    <a:lstStyle/>
                    <a:p>
                      <a:pPr algn="ctr">
                        <a:lnSpc>
                          <a:spcPct val="115000"/>
                        </a:lnSpc>
                        <a:spcAft>
                          <a:spcPts val="0"/>
                        </a:spcAft>
                      </a:pPr>
                      <a:r>
                        <a:rPr lang="en-US" sz="1200" dirty="0">
                          <a:effectLst/>
                          <a:sym typeface="Wingdings"/>
                        </a:rPr>
                        <a:t></a:t>
                      </a:r>
                      <a:endParaRPr lang="en-IN" sz="1200" dirty="0">
                        <a:effectLst/>
                        <a:latin typeface="Calibri"/>
                        <a:ea typeface="Times New Roman"/>
                        <a:cs typeface="Times New Roman"/>
                      </a:endParaRPr>
                    </a:p>
                  </a:txBody>
                  <a:tcPr marL="56891" marR="56891" marT="0" marB="0" anchor="ctr">
                    <a:solidFill>
                      <a:srgbClr val="FF0000"/>
                    </a:solidFill>
                  </a:tcPr>
                </a:tc>
                <a:tc>
                  <a:txBody>
                    <a:bodyPr/>
                    <a:lstStyle/>
                    <a:p>
                      <a:pPr algn="just">
                        <a:lnSpc>
                          <a:spcPct val="115000"/>
                        </a:lnSpc>
                        <a:spcAft>
                          <a:spcPts val="0"/>
                        </a:spcAft>
                      </a:pPr>
                      <a:r>
                        <a:rPr lang="en-US" sz="1200">
                          <a:effectLst/>
                        </a:rPr>
                        <a:t>Seismic Zone III</a:t>
                      </a:r>
                      <a:endParaRPr lang="en-IN" sz="1200">
                        <a:effectLst/>
                        <a:latin typeface="Calibri"/>
                        <a:ea typeface="Times New Roman"/>
                        <a:cs typeface="Times New Roman"/>
                      </a:endParaRPr>
                    </a:p>
                  </a:txBody>
                  <a:tcPr marL="56891" marR="56891" marT="0" marB="0" anchor="ctr"/>
                </a:tc>
              </a:tr>
              <a:tr h="195721">
                <a:tc>
                  <a:txBody>
                    <a:bodyPr/>
                    <a:lstStyle/>
                    <a:p>
                      <a:pPr algn="l">
                        <a:lnSpc>
                          <a:spcPct val="115000"/>
                        </a:lnSpc>
                        <a:spcAft>
                          <a:spcPts val="0"/>
                        </a:spcAft>
                      </a:pPr>
                      <a:r>
                        <a:rPr lang="en-US" sz="1200">
                          <a:effectLst/>
                        </a:rPr>
                        <a:t>1.2</a:t>
                      </a:r>
                      <a:endParaRPr lang="en-IN" sz="1200">
                        <a:effectLst/>
                        <a:latin typeface="Calibri"/>
                        <a:ea typeface="Times New Roman"/>
                        <a:cs typeface="Times New Roman"/>
                      </a:endParaRPr>
                    </a:p>
                  </a:txBody>
                  <a:tcPr marL="56891" marR="56891" marT="0" marB="0" anchor="ctr"/>
                </a:tc>
                <a:tc>
                  <a:txBody>
                    <a:bodyPr/>
                    <a:lstStyle/>
                    <a:p>
                      <a:pPr algn="l">
                        <a:lnSpc>
                          <a:spcPct val="115000"/>
                        </a:lnSpc>
                        <a:spcAft>
                          <a:spcPts val="0"/>
                        </a:spcAft>
                      </a:pPr>
                      <a:r>
                        <a:rPr lang="en-US" sz="1200">
                          <a:effectLst/>
                        </a:rPr>
                        <a:t>Landslides</a:t>
                      </a:r>
                      <a:endParaRPr lang="en-IN" sz="1200">
                        <a:effectLst/>
                        <a:latin typeface="Calibri"/>
                        <a:ea typeface="Times New Roman"/>
                        <a:cs typeface="Times New Roman"/>
                      </a:endParaRPr>
                    </a:p>
                  </a:txBody>
                  <a:tcPr marL="56891" marR="56891" marT="0" marB="0" anchor="ctr"/>
                </a:tc>
                <a:tc gridSpan="2">
                  <a:txBody>
                    <a:bodyPr/>
                    <a:lstStyle/>
                    <a:p>
                      <a:pPr algn="ctr">
                        <a:lnSpc>
                          <a:spcPct val="115000"/>
                        </a:lnSpc>
                        <a:spcAft>
                          <a:spcPts val="0"/>
                        </a:spcAft>
                      </a:pPr>
                      <a:r>
                        <a:rPr lang="en-US" sz="1200" dirty="0">
                          <a:effectLst/>
                          <a:sym typeface="Wingdings"/>
                        </a:rPr>
                        <a:t></a:t>
                      </a:r>
                      <a:endParaRPr lang="en-IN" sz="1200" dirty="0">
                        <a:effectLst/>
                        <a:latin typeface="Calibri"/>
                        <a:ea typeface="Times New Roman"/>
                        <a:cs typeface="Times New Roman"/>
                      </a:endParaRPr>
                    </a:p>
                  </a:txBody>
                  <a:tcPr marL="56891" marR="56891" marT="0" marB="0" anchor="ctr">
                    <a:solidFill>
                      <a:schemeClr val="accent2">
                        <a:lumMod val="40000"/>
                        <a:lumOff val="60000"/>
                      </a:schemeClr>
                    </a:solidFill>
                  </a:tcPr>
                </a:tc>
                <a:tc hMerge="1">
                  <a:txBody>
                    <a:bodyPr/>
                    <a:lstStyle/>
                    <a:p>
                      <a:endParaRPr lang="en-IN"/>
                    </a:p>
                  </a:txBody>
                  <a:tcPr/>
                </a:tc>
                <a:tc>
                  <a:txBody>
                    <a:bodyPr/>
                    <a:lstStyle/>
                    <a:p>
                      <a:pPr algn="ctr">
                        <a:lnSpc>
                          <a:spcPct val="115000"/>
                        </a:lnSpc>
                        <a:spcAft>
                          <a:spcPts val="0"/>
                        </a:spcAft>
                      </a:pPr>
                      <a:r>
                        <a:rPr lang="en-US" sz="1200">
                          <a:effectLst/>
                        </a:rPr>
                        <a:t> </a:t>
                      </a:r>
                      <a:endParaRPr lang="en-IN" sz="1200">
                        <a:effectLst/>
                        <a:latin typeface="Calibri"/>
                        <a:ea typeface="Times New Roman"/>
                        <a:cs typeface="Times New Roman"/>
                      </a:endParaRPr>
                    </a:p>
                  </a:txBody>
                  <a:tcPr marL="56891" marR="56891" marT="0" marB="0" anchor="ctr"/>
                </a:tc>
                <a:tc>
                  <a:txBody>
                    <a:bodyPr/>
                    <a:lstStyle/>
                    <a:p>
                      <a:pPr algn="ctr">
                        <a:lnSpc>
                          <a:spcPct val="115000"/>
                        </a:lnSpc>
                        <a:spcAft>
                          <a:spcPts val="0"/>
                        </a:spcAft>
                      </a:pPr>
                      <a:r>
                        <a:rPr lang="en-US" sz="1200">
                          <a:effectLst/>
                        </a:rPr>
                        <a:t> </a:t>
                      </a:r>
                      <a:endParaRPr lang="en-IN" sz="1200">
                        <a:effectLst/>
                        <a:latin typeface="Calibri"/>
                        <a:ea typeface="Times New Roman"/>
                        <a:cs typeface="Times New Roman"/>
                      </a:endParaRPr>
                    </a:p>
                  </a:txBody>
                  <a:tcPr marL="56891" marR="56891" marT="0" marB="0" anchor="ctr"/>
                </a:tc>
                <a:tc>
                  <a:txBody>
                    <a:bodyPr/>
                    <a:lstStyle/>
                    <a:p>
                      <a:pPr algn="just">
                        <a:lnSpc>
                          <a:spcPct val="115000"/>
                        </a:lnSpc>
                        <a:spcAft>
                          <a:spcPts val="0"/>
                        </a:spcAft>
                      </a:pPr>
                      <a:r>
                        <a:rPr lang="en-US" sz="1200">
                          <a:effectLst/>
                        </a:rPr>
                        <a:t>No records</a:t>
                      </a:r>
                      <a:endParaRPr lang="en-IN" sz="1200">
                        <a:effectLst/>
                        <a:latin typeface="Calibri"/>
                        <a:ea typeface="Times New Roman"/>
                        <a:cs typeface="Times New Roman"/>
                      </a:endParaRPr>
                    </a:p>
                  </a:txBody>
                  <a:tcPr marL="56891" marR="56891" marT="0" marB="0" anchor="ctr"/>
                </a:tc>
              </a:tr>
              <a:tr h="195721">
                <a:tc>
                  <a:txBody>
                    <a:bodyPr/>
                    <a:lstStyle/>
                    <a:p>
                      <a:pPr algn="l">
                        <a:lnSpc>
                          <a:spcPct val="115000"/>
                        </a:lnSpc>
                        <a:spcAft>
                          <a:spcPts val="0"/>
                        </a:spcAft>
                      </a:pPr>
                      <a:r>
                        <a:rPr lang="en-US" sz="1200">
                          <a:effectLst/>
                        </a:rPr>
                        <a:t>1.3</a:t>
                      </a:r>
                      <a:endParaRPr lang="en-IN" sz="1200">
                        <a:effectLst/>
                        <a:latin typeface="Calibri"/>
                        <a:ea typeface="Times New Roman"/>
                        <a:cs typeface="Times New Roman"/>
                      </a:endParaRPr>
                    </a:p>
                  </a:txBody>
                  <a:tcPr marL="56891" marR="56891" marT="0" marB="0" anchor="ctr"/>
                </a:tc>
                <a:tc>
                  <a:txBody>
                    <a:bodyPr/>
                    <a:lstStyle/>
                    <a:p>
                      <a:pPr algn="l">
                        <a:lnSpc>
                          <a:spcPct val="115000"/>
                        </a:lnSpc>
                        <a:spcAft>
                          <a:spcPts val="0"/>
                        </a:spcAft>
                      </a:pPr>
                      <a:r>
                        <a:rPr lang="en-US" sz="1200">
                          <a:effectLst/>
                        </a:rPr>
                        <a:t>Urban Floods</a:t>
                      </a:r>
                      <a:endParaRPr lang="en-IN" sz="1200">
                        <a:effectLst/>
                        <a:latin typeface="Calibri"/>
                        <a:ea typeface="Times New Roman"/>
                        <a:cs typeface="Times New Roman"/>
                      </a:endParaRPr>
                    </a:p>
                  </a:txBody>
                  <a:tcPr marL="56891" marR="56891" marT="0" marB="0" anchor="ctr"/>
                </a:tc>
                <a:tc gridSpan="2">
                  <a:txBody>
                    <a:bodyPr/>
                    <a:lstStyle/>
                    <a:p>
                      <a:pPr algn="ctr">
                        <a:lnSpc>
                          <a:spcPct val="115000"/>
                        </a:lnSpc>
                        <a:spcAft>
                          <a:spcPts val="0"/>
                        </a:spcAft>
                      </a:pPr>
                      <a:r>
                        <a:rPr lang="en-US" sz="1200">
                          <a:effectLst/>
                        </a:rPr>
                        <a:t> </a:t>
                      </a:r>
                      <a:endParaRPr lang="en-IN" sz="1200">
                        <a:effectLst/>
                        <a:latin typeface="Calibri"/>
                        <a:ea typeface="Times New Roman"/>
                        <a:cs typeface="Times New Roman"/>
                      </a:endParaRPr>
                    </a:p>
                  </a:txBody>
                  <a:tcPr marL="56891" marR="56891" marT="0" marB="0" anchor="ctr"/>
                </a:tc>
                <a:tc hMerge="1">
                  <a:txBody>
                    <a:bodyPr/>
                    <a:lstStyle/>
                    <a:p>
                      <a:endParaRPr lang="en-IN"/>
                    </a:p>
                  </a:txBody>
                  <a:tcPr/>
                </a:tc>
                <a:tc>
                  <a:txBody>
                    <a:bodyPr/>
                    <a:lstStyle/>
                    <a:p>
                      <a:pPr algn="ctr">
                        <a:lnSpc>
                          <a:spcPct val="115000"/>
                        </a:lnSpc>
                        <a:spcAft>
                          <a:spcPts val="0"/>
                        </a:spcAft>
                      </a:pPr>
                      <a:r>
                        <a:rPr lang="en-US" sz="1200" dirty="0">
                          <a:effectLst/>
                          <a:sym typeface="Wingdings"/>
                        </a:rPr>
                        <a:t></a:t>
                      </a:r>
                      <a:endParaRPr lang="en-IN" sz="1200" dirty="0">
                        <a:effectLst/>
                        <a:latin typeface="Calibri"/>
                        <a:ea typeface="Times New Roman"/>
                        <a:cs typeface="Times New Roman"/>
                      </a:endParaRPr>
                    </a:p>
                  </a:txBody>
                  <a:tcPr marL="56891" marR="56891" marT="0" marB="0" anchor="ctr">
                    <a:solidFill>
                      <a:schemeClr val="accent2">
                        <a:lumMod val="75000"/>
                      </a:schemeClr>
                    </a:solidFill>
                  </a:tcPr>
                </a:tc>
                <a:tc>
                  <a:txBody>
                    <a:bodyPr/>
                    <a:lstStyle/>
                    <a:p>
                      <a:pPr algn="ctr">
                        <a:lnSpc>
                          <a:spcPct val="115000"/>
                        </a:lnSpc>
                        <a:spcAft>
                          <a:spcPts val="0"/>
                        </a:spcAft>
                      </a:pPr>
                      <a:r>
                        <a:rPr lang="en-US" sz="1200">
                          <a:effectLst/>
                        </a:rPr>
                        <a:t> </a:t>
                      </a:r>
                      <a:endParaRPr lang="en-IN" sz="1200">
                        <a:effectLst/>
                        <a:latin typeface="Calibri"/>
                        <a:ea typeface="Times New Roman"/>
                        <a:cs typeface="Times New Roman"/>
                      </a:endParaRPr>
                    </a:p>
                  </a:txBody>
                  <a:tcPr marL="56891" marR="56891" marT="0" marB="0" anchor="ctr"/>
                </a:tc>
                <a:tc>
                  <a:txBody>
                    <a:bodyPr/>
                    <a:lstStyle/>
                    <a:p>
                      <a:pPr algn="just">
                        <a:lnSpc>
                          <a:spcPct val="115000"/>
                        </a:lnSpc>
                        <a:spcAft>
                          <a:spcPts val="0"/>
                        </a:spcAft>
                      </a:pPr>
                      <a:r>
                        <a:rPr lang="en-US" sz="1200">
                          <a:effectLst/>
                        </a:rPr>
                        <a:t>Incidence of urban floods every two to three years.</a:t>
                      </a:r>
                      <a:endParaRPr lang="en-IN" sz="1200">
                        <a:effectLst/>
                        <a:latin typeface="Calibri"/>
                        <a:ea typeface="Times New Roman"/>
                        <a:cs typeface="Times New Roman"/>
                      </a:endParaRPr>
                    </a:p>
                  </a:txBody>
                  <a:tcPr marL="56891" marR="56891" marT="0" marB="0" anchor="ctr"/>
                </a:tc>
              </a:tr>
              <a:tr h="613874">
                <a:tc>
                  <a:txBody>
                    <a:bodyPr/>
                    <a:lstStyle/>
                    <a:p>
                      <a:pPr algn="l">
                        <a:lnSpc>
                          <a:spcPct val="115000"/>
                        </a:lnSpc>
                        <a:spcAft>
                          <a:spcPts val="0"/>
                        </a:spcAft>
                      </a:pPr>
                      <a:r>
                        <a:rPr lang="en-US" sz="1200">
                          <a:effectLst/>
                        </a:rPr>
                        <a:t>1.4</a:t>
                      </a:r>
                      <a:endParaRPr lang="en-IN" sz="1200">
                        <a:effectLst/>
                        <a:latin typeface="Calibri"/>
                        <a:ea typeface="Times New Roman"/>
                        <a:cs typeface="Times New Roman"/>
                      </a:endParaRPr>
                    </a:p>
                  </a:txBody>
                  <a:tcPr marL="56891" marR="56891" marT="0" marB="0" anchor="ctr"/>
                </a:tc>
                <a:tc>
                  <a:txBody>
                    <a:bodyPr/>
                    <a:lstStyle/>
                    <a:p>
                      <a:pPr algn="l">
                        <a:lnSpc>
                          <a:spcPct val="115000"/>
                        </a:lnSpc>
                        <a:spcAft>
                          <a:spcPts val="0"/>
                        </a:spcAft>
                      </a:pPr>
                      <a:r>
                        <a:rPr lang="en-US" sz="1200">
                          <a:effectLst/>
                        </a:rPr>
                        <a:t>Cyclones</a:t>
                      </a:r>
                      <a:endParaRPr lang="en-IN" sz="1200">
                        <a:effectLst/>
                        <a:latin typeface="Calibri"/>
                        <a:ea typeface="Times New Roman"/>
                        <a:cs typeface="Times New Roman"/>
                      </a:endParaRPr>
                    </a:p>
                  </a:txBody>
                  <a:tcPr marL="56891" marR="56891" marT="0" marB="0" anchor="ctr"/>
                </a:tc>
                <a:tc gridSpan="2">
                  <a:txBody>
                    <a:bodyPr/>
                    <a:lstStyle/>
                    <a:p>
                      <a:pPr algn="ctr">
                        <a:lnSpc>
                          <a:spcPct val="115000"/>
                        </a:lnSpc>
                        <a:spcAft>
                          <a:spcPts val="0"/>
                        </a:spcAft>
                      </a:pPr>
                      <a:r>
                        <a:rPr lang="en-US" sz="1200">
                          <a:effectLst/>
                        </a:rPr>
                        <a:t> </a:t>
                      </a:r>
                      <a:endParaRPr lang="en-IN" sz="1200">
                        <a:effectLst/>
                        <a:latin typeface="Calibri"/>
                        <a:ea typeface="Times New Roman"/>
                        <a:cs typeface="Times New Roman"/>
                      </a:endParaRPr>
                    </a:p>
                  </a:txBody>
                  <a:tcPr marL="56891" marR="56891" marT="0" marB="0" anchor="ctr"/>
                </a:tc>
                <a:tc hMerge="1">
                  <a:txBody>
                    <a:bodyPr/>
                    <a:lstStyle/>
                    <a:p>
                      <a:endParaRPr lang="en-IN"/>
                    </a:p>
                  </a:txBody>
                  <a:tcPr/>
                </a:tc>
                <a:tc>
                  <a:txBody>
                    <a:bodyPr/>
                    <a:lstStyle/>
                    <a:p>
                      <a:pPr algn="ctr">
                        <a:lnSpc>
                          <a:spcPct val="115000"/>
                        </a:lnSpc>
                        <a:spcAft>
                          <a:spcPts val="0"/>
                        </a:spcAft>
                      </a:pPr>
                      <a:r>
                        <a:rPr lang="en-US" sz="1200" dirty="0">
                          <a:effectLst/>
                          <a:sym typeface="Wingdings"/>
                        </a:rPr>
                        <a:t></a:t>
                      </a:r>
                      <a:endParaRPr lang="en-IN" sz="1200" dirty="0">
                        <a:effectLst/>
                        <a:latin typeface="Calibri"/>
                        <a:ea typeface="Times New Roman"/>
                        <a:cs typeface="Times New Roman"/>
                      </a:endParaRPr>
                    </a:p>
                  </a:txBody>
                  <a:tcPr marL="56891" marR="56891" marT="0" marB="0" anchor="ctr">
                    <a:solidFill>
                      <a:schemeClr val="accent2">
                        <a:lumMod val="75000"/>
                      </a:schemeClr>
                    </a:solidFill>
                  </a:tcPr>
                </a:tc>
                <a:tc>
                  <a:txBody>
                    <a:bodyPr/>
                    <a:lstStyle/>
                    <a:p>
                      <a:pPr algn="ctr">
                        <a:lnSpc>
                          <a:spcPct val="115000"/>
                        </a:lnSpc>
                        <a:spcAft>
                          <a:spcPts val="0"/>
                        </a:spcAft>
                      </a:pPr>
                      <a:r>
                        <a:rPr lang="en-US" sz="1200">
                          <a:effectLst/>
                        </a:rPr>
                        <a:t> </a:t>
                      </a:r>
                      <a:endParaRPr lang="en-IN" sz="1200">
                        <a:effectLst/>
                        <a:latin typeface="Calibri"/>
                        <a:ea typeface="Times New Roman"/>
                        <a:cs typeface="Times New Roman"/>
                      </a:endParaRPr>
                    </a:p>
                  </a:txBody>
                  <a:tcPr marL="56891" marR="56891" marT="0" marB="0" anchor="ctr"/>
                </a:tc>
                <a:tc>
                  <a:txBody>
                    <a:bodyPr/>
                    <a:lstStyle/>
                    <a:p>
                      <a:pPr algn="just">
                        <a:lnSpc>
                          <a:spcPct val="115000"/>
                        </a:lnSpc>
                        <a:spcAft>
                          <a:spcPts val="0"/>
                        </a:spcAft>
                      </a:pPr>
                      <a:r>
                        <a:rPr lang="en-US" sz="1200">
                          <a:effectLst/>
                        </a:rPr>
                        <a:t>According to the wind and cyclone zoning United Nations Development Programme (UNDP) report Ahmedabad lies in the "very high damage risk".</a:t>
                      </a:r>
                      <a:endParaRPr lang="en-IN" sz="1200">
                        <a:effectLst/>
                        <a:latin typeface="Calibri"/>
                        <a:ea typeface="Times New Roman"/>
                        <a:cs typeface="Times New Roman"/>
                      </a:endParaRPr>
                    </a:p>
                  </a:txBody>
                  <a:tcPr marL="56891" marR="56891" marT="0" marB="0" anchor="ctr"/>
                </a:tc>
              </a:tr>
              <a:tr h="195721">
                <a:tc>
                  <a:txBody>
                    <a:bodyPr/>
                    <a:lstStyle/>
                    <a:p>
                      <a:pPr algn="l">
                        <a:lnSpc>
                          <a:spcPct val="115000"/>
                        </a:lnSpc>
                        <a:spcAft>
                          <a:spcPts val="0"/>
                        </a:spcAft>
                      </a:pPr>
                      <a:r>
                        <a:rPr lang="en-US" sz="1200">
                          <a:effectLst/>
                        </a:rPr>
                        <a:t>1.5</a:t>
                      </a:r>
                      <a:endParaRPr lang="en-IN" sz="1200">
                        <a:effectLst/>
                        <a:latin typeface="Calibri"/>
                        <a:ea typeface="Times New Roman"/>
                        <a:cs typeface="Times New Roman"/>
                      </a:endParaRPr>
                    </a:p>
                  </a:txBody>
                  <a:tcPr marL="56891" marR="56891" marT="0" marB="0" anchor="ctr"/>
                </a:tc>
                <a:tc>
                  <a:txBody>
                    <a:bodyPr/>
                    <a:lstStyle/>
                    <a:p>
                      <a:pPr algn="l">
                        <a:lnSpc>
                          <a:spcPct val="115000"/>
                        </a:lnSpc>
                        <a:spcAft>
                          <a:spcPts val="0"/>
                        </a:spcAft>
                      </a:pPr>
                      <a:r>
                        <a:rPr lang="en-US" sz="1200">
                          <a:effectLst/>
                        </a:rPr>
                        <a:t>Water scarcity (days/occurrences)</a:t>
                      </a:r>
                      <a:endParaRPr lang="en-IN" sz="1200">
                        <a:effectLst/>
                        <a:latin typeface="Calibri"/>
                        <a:ea typeface="Times New Roman"/>
                        <a:cs typeface="Times New Roman"/>
                      </a:endParaRPr>
                    </a:p>
                  </a:txBody>
                  <a:tcPr marL="56891" marR="56891" marT="0" marB="0" anchor="ctr"/>
                </a:tc>
                <a:tc gridSpan="2">
                  <a:txBody>
                    <a:bodyPr/>
                    <a:lstStyle/>
                    <a:p>
                      <a:pPr algn="ctr">
                        <a:lnSpc>
                          <a:spcPct val="115000"/>
                        </a:lnSpc>
                        <a:spcAft>
                          <a:spcPts val="0"/>
                        </a:spcAft>
                      </a:pPr>
                      <a:r>
                        <a:rPr lang="en-US" sz="1200">
                          <a:effectLst/>
                        </a:rPr>
                        <a:t> </a:t>
                      </a:r>
                      <a:endParaRPr lang="en-IN" sz="1200">
                        <a:effectLst/>
                        <a:latin typeface="Calibri"/>
                        <a:ea typeface="Times New Roman"/>
                        <a:cs typeface="Times New Roman"/>
                      </a:endParaRPr>
                    </a:p>
                  </a:txBody>
                  <a:tcPr marL="56891" marR="56891" marT="0" marB="0" anchor="ctr"/>
                </a:tc>
                <a:tc hMerge="1">
                  <a:txBody>
                    <a:bodyPr/>
                    <a:lstStyle/>
                    <a:p>
                      <a:endParaRPr lang="en-IN"/>
                    </a:p>
                  </a:txBody>
                  <a:tcPr/>
                </a:tc>
                <a:tc>
                  <a:txBody>
                    <a:bodyPr/>
                    <a:lstStyle/>
                    <a:p>
                      <a:pPr algn="ctr">
                        <a:lnSpc>
                          <a:spcPct val="115000"/>
                        </a:lnSpc>
                        <a:spcAft>
                          <a:spcPts val="0"/>
                        </a:spcAft>
                      </a:pPr>
                      <a:r>
                        <a:rPr lang="en-US" sz="1200" dirty="0">
                          <a:effectLst/>
                          <a:sym typeface="Wingdings"/>
                        </a:rPr>
                        <a:t></a:t>
                      </a:r>
                      <a:endParaRPr lang="en-IN" sz="1200" dirty="0">
                        <a:effectLst/>
                        <a:latin typeface="Calibri"/>
                        <a:ea typeface="Times New Roman"/>
                        <a:cs typeface="Times New Roman"/>
                      </a:endParaRPr>
                    </a:p>
                  </a:txBody>
                  <a:tcPr marL="56891" marR="56891" marT="0" marB="0" anchor="ctr">
                    <a:solidFill>
                      <a:schemeClr val="accent2">
                        <a:lumMod val="75000"/>
                      </a:schemeClr>
                    </a:solidFill>
                  </a:tcPr>
                </a:tc>
                <a:tc>
                  <a:txBody>
                    <a:bodyPr/>
                    <a:lstStyle/>
                    <a:p>
                      <a:pPr algn="ctr">
                        <a:lnSpc>
                          <a:spcPct val="115000"/>
                        </a:lnSpc>
                        <a:spcAft>
                          <a:spcPts val="0"/>
                        </a:spcAft>
                      </a:pPr>
                      <a:r>
                        <a:rPr lang="en-US" sz="1200">
                          <a:effectLst/>
                        </a:rPr>
                        <a:t> </a:t>
                      </a:r>
                      <a:endParaRPr lang="en-IN" sz="1200">
                        <a:effectLst/>
                        <a:latin typeface="Calibri"/>
                        <a:ea typeface="Times New Roman"/>
                        <a:cs typeface="Times New Roman"/>
                      </a:endParaRPr>
                    </a:p>
                  </a:txBody>
                  <a:tcPr marL="56891" marR="56891" marT="0" marB="0" anchor="ctr"/>
                </a:tc>
                <a:tc>
                  <a:txBody>
                    <a:bodyPr/>
                    <a:lstStyle/>
                    <a:p>
                      <a:pPr algn="just">
                        <a:lnSpc>
                          <a:spcPct val="115000"/>
                        </a:lnSpc>
                        <a:spcAft>
                          <a:spcPts val="0"/>
                        </a:spcAft>
                      </a:pPr>
                      <a:r>
                        <a:rPr lang="en-US" sz="1200">
                          <a:effectLst/>
                        </a:rPr>
                        <a:t>Incidence of water scarcity in 1999-2000</a:t>
                      </a:r>
                      <a:endParaRPr lang="en-IN" sz="1200">
                        <a:effectLst/>
                        <a:latin typeface="Calibri"/>
                        <a:ea typeface="Times New Roman"/>
                        <a:cs typeface="Times New Roman"/>
                      </a:endParaRPr>
                    </a:p>
                  </a:txBody>
                  <a:tcPr marL="56891" marR="56891" marT="0" marB="0" anchor="ctr"/>
                </a:tc>
              </a:tr>
              <a:tr h="404767">
                <a:tc>
                  <a:txBody>
                    <a:bodyPr/>
                    <a:lstStyle/>
                    <a:p>
                      <a:pPr algn="l">
                        <a:lnSpc>
                          <a:spcPct val="115000"/>
                        </a:lnSpc>
                        <a:spcAft>
                          <a:spcPts val="0"/>
                        </a:spcAft>
                      </a:pPr>
                      <a:r>
                        <a:rPr lang="en-US" sz="1200">
                          <a:effectLst/>
                        </a:rPr>
                        <a:t>1.6</a:t>
                      </a:r>
                      <a:endParaRPr lang="en-IN" sz="1200">
                        <a:effectLst/>
                        <a:latin typeface="Calibri"/>
                        <a:ea typeface="Times New Roman"/>
                        <a:cs typeface="Times New Roman"/>
                      </a:endParaRPr>
                    </a:p>
                  </a:txBody>
                  <a:tcPr marL="56891" marR="56891" marT="0" marB="0" anchor="ctr"/>
                </a:tc>
                <a:tc>
                  <a:txBody>
                    <a:bodyPr/>
                    <a:lstStyle/>
                    <a:p>
                      <a:pPr algn="l">
                        <a:lnSpc>
                          <a:spcPct val="115000"/>
                        </a:lnSpc>
                        <a:spcAft>
                          <a:spcPts val="0"/>
                        </a:spcAft>
                      </a:pPr>
                      <a:r>
                        <a:rPr lang="en-US" sz="1200">
                          <a:effectLst/>
                        </a:rPr>
                        <a:t>Heat Waves (Temp crossing 40</a:t>
                      </a:r>
                      <a:r>
                        <a:rPr lang="en-US" sz="1200" baseline="30000">
                          <a:effectLst/>
                        </a:rPr>
                        <a:t>0</a:t>
                      </a:r>
                      <a:r>
                        <a:rPr lang="en-US" sz="1200">
                          <a:effectLst/>
                        </a:rPr>
                        <a:t>C and number of occurrences)</a:t>
                      </a:r>
                      <a:endParaRPr lang="en-IN" sz="1200">
                        <a:effectLst/>
                        <a:latin typeface="Calibri"/>
                        <a:ea typeface="Times New Roman"/>
                        <a:cs typeface="Times New Roman"/>
                      </a:endParaRPr>
                    </a:p>
                  </a:txBody>
                  <a:tcPr marL="56891" marR="56891" marT="0" marB="0" anchor="ctr"/>
                </a:tc>
                <a:tc gridSpan="2">
                  <a:txBody>
                    <a:bodyPr/>
                    <a:lstStyle/>
                    <a:p>
                      <a:pPr algn="ctr">
                        <a:lnSpc>
                          <a:spcPct val="115000"/>
                        </a:lnSpc>
                        <a:spcAft>
                          <a:spcPts val="0"/>
                        </a:spcAft>
                      </a:pPr>
                      <a:r>
                        <a:rPr lang="en-US" sz="1200">
                          <a:effectLst/>
                        </a:rPr>
                        <a:t> </a:t>
                      </a:r>
                      <a:endParaRPr lang="en-IN" sz="1200">
                        <a:effectLst/>
                        <a:latin typeface="Calibri"/>
                        <a:ea typeface="Times New Roman"/>
                        <a:cs typeface="Times New Roman"/>
                      </a:endParaRPr>
                    </a:p>
                  </a:txBody>
                  <a:tcPr marL="56891" marR="56891" marT="0" marB="0" anchor="ctr"/>
                </a:tc>
                <a:tc hMerge="1">
                  <a:txBody>
                    <a:bodyPr/>
                    <a:lstStyle/>
                    <a:p>
                      <a:endParaRPr lang="en-IN"/>
                    </a:p>
                  </a:txBody>
                  <a:tcPr/>
                </a:tc>
                <a:tc>
                  <a:txBody>
                    <a:bodyPr/>
                    <a:lstStyle/>
                    <a:p>
                      <a:pPr algn="ctr">
                        <a:lnSpc>
                          <a:spcPct val="115000"/>
                        </a:lnSpc>
                        <a:spcAft>
                          <a:spcPts val="0"/>
                        </a:spcAft>
                      </a:pPr>
                      <a:r>
                        <a:rPr lang="en-US" sz="1200" dirty="0">
                          <a:effectLst/>
                        </a:rPr>
                        <a:t> </a:t>
                      </a:r>
                      <a:endParaRPr lang="en-IN" sz="1200" dirty="0">
                        <a:effectLst/>
                        <a:latin typeface="Calibri"/>
                        <a:ea typeface="Times New Roman"/>
                        <a:cs typeface="Times New Roman"/>
                      </a:endParaRPr>
                    </a:p>
                  </a:txBody>
                  <a:tcPr marL="56891" marR="56891" marT="0" marB="0" anchor="ctr"/>
                </a:tc>
                <a:tc>
                  <a:txBody>
                    <a:bodyPr/>
                    <a:lstStyle/>
                    <a:p>
                      <a:pPr algn="ctr">
                        <a:lnSpc>
                          <a:spcPct val="115000"/>
                        </a:lnSpc>
                        <a:spcAft>
                          <a:spcPts val="0"/>
                        </a:spcAft>
                      </a:pPr>
                      <a:r>
                        <a:rPr lang="en-US" sz="1200" dirty="0">
                          <a:effectLst/>
                          <a:sym typeface="Wingdings"/>
                        </a:rPr>
                        <a:t></a:t>
                      </a:r>
                      <a:endParaRPr lang="en-IN" sz="1200" dirty="0">
                        <a:effectLst/>
                        <a:latin typeface="Calibri"/>
                        <a:ea typeface="Times New Roman"/>
                        <a:cs typeface="Times New Roman"/>
                      </a:endParaRPr>
                    </a:p>
                  </a:txBody>
                  <a:tcPr marL="56891" marR="56891" marT="0" marB="0" anchor="ctr">
                    <a:solidFill>
                      <a:srgbClr val="FF0000"/>
                    </a:solidFill>
                  </a:tcPr>
                </a:tc>
                <a:tc>
                  <a:txBody>
                    <a:bodyPr/>
                    <a:lstStyle/>
                    <a:p>
                      <a:pPr algn="just">
                        <a:lnSpc>
                          <a:spcPct val="115000"/>
                        </a:lnSpc>
                        <a:spcAft>
                          <a:spcPts val="0"/>
                        </a:spcAft>
                      </a:pPr>
                      <a:r>
                        <a:rPr lang="en-US" sz="1200">
                          <a:effectLst/>
                        </a:rPr>
                        <a:t>Existing records indicate that average summer temperatures increasing,</a:t>
                      </a:r>
                      <a:endParaRPr lang="en-IN" sz="1200">
                        <a:effectLst/>
                        <a:latin typeface="Calibri"/>
                        <a:ea typeface="Times New Roman"/>
                        <a:cs typeface="Times New Roman"/>
                      </a:endParaRPr>
                    </a:p>
                  </a:txBody>
                  <a:tcPr marL="56891" marR="56891" marT="0" marB="0" anchor="ctr"/>
                </a:tc>
              </a:tr>
              <a:tr h="274368">
                <a:tc>
                  <a:txBody>
                    <a:bodyPr/>
                    <a:lstStyle/>
                    <a:p>
                      <a:pPr algn="l">
                        <a:lnSpc>
                          <a:spcPct val="115000"/>
                        </a:lnSpc>
                        <a:spcAft>
                          <a:spcPts val="0"/>
                        </a:spcAft>
                      </a:pPr>
                      <a:r>
                        <a:rPr lang="en-US" sz="1200">
                          <a:effectLst/>
                        </a:rPr>
                        <a:t>1.7</a:t>
                      </a:r>
                      <a:endParaRPr lang="en-IN" sz="1200">
                        <a:effectLst/>
                        <a:latin typeface="Calibri"/>
                        <a:ea typeface="Times New Roman"/>
                        <a:cs typeface="Times New Roman"/>
                      </a:endParaRPr>
                    </a:p>
                  </a:txBody>
                  <a:tcPr marL="56891" marR="56891" marT="0" marB="0" anchor="ctr"/>
                </a:tc>
                <a:tc>
                  <a:txBody>
                    <a:bodyPr/>
                    <a:lstStyle/>
                    <a:p>
                      <a:pPr algn="l">
                        <a:lnSpc>
                          <a:spcPct val="115000"/>
                        </a:lnSpc>
                        <a:spcAft>
                          <a:spcPts val="0"/>
                        </a:spcAft>
                      </a:pPr>
                      <a:r>
                        <a:rPr lang="en-US" sz="1200">
                          <a:effectLst/>
                        </a:rPr>
                        <a:t>Industrial Hazards/Fire</a:t>
                      </a:r>
                      <a:endParaRPr lang="en-IN" sz="1200">
                        <a:effectLst/>
                        <a:latin typeface="Calibri"/>
                        <a:ea typeface="Times New Roman"/>
                        <a:cs typeface="Times New Roman"/>
                      </a:endParaRPr>
                    </a:p>
                  </a:txBody>
                  <a:tcPr marL="56891" marR="56891" marT="0" marB="0" anchor="ctr"/>
                </a:tc>
                <a:tc gridSpan="2">
                  <a:txBody>
                    <a:bodyPr/>
                    <a:lstStyle/>
                    <a:p>
                      <a:pPr algn="ctr">
                        <a:lnSpc>
                          <a:spcPct val="115000"/>
                        </a:lnSpc>
                        <a:spcAft>
                          <a:spcPts val="0"/>
                        </a:spcAft>
                      </a:pPr>
                      <a:r>
                        <a:rPr lang="en-US" sz="1200">
                          <a:effectLst/>
                        </a:rPr>
                        <a:t> </a:t>
                      </a:r>
                      <a:endParaRPr lang="en-IN" sz="1200">
                        <a:effectLst/>
                        <a:latin typeface="Calibri"/>
                        <a:ea typeface="Times New Roman"/>
                        <a:cs typeface="Times New Roman"/>
                      </a:endParaRPr>
                    </a:p>
                  </a:txBody>
                  <a:tcPr marL="56891" marR="56891" marT="0" marB="0" anchor="ctr"/>
                </a:tc>
                <a:tc hMerge="1">
                  <a:txBody>
                    <a:bodyPr/>
                    <a:lstStyle/>
                    <a:p>
                      <a:endParaRPr lang="en-IN"/>
                    </a:p>
                  </a:txBody>
                  <a:tcPr/>
                </a:tc>
                <a:tc>
                  <a:txBody>
                    <a:bodyPr/>
                    <a:lstStyle/>
                    <a:p>
                      <a:pPr algn="ctr">
                        <a:lnSpc>
                          <a:spcPct val="115000"/>
                        </a:lnSpc>
                        <a:spcAft>
                          <a:spcPts val="0"/>
                        </a:spcAft>
                      </a:pPr>
                      <a:r>
                        <a:rPr lang="en-US" sz="1200">
                          <a:effectLst/>
                        </a:rPr>
                        <a:t> </a:t>
                      </a:r>
                      <a:endParaRPr lang="en-IN" sz="1200">
                        <a:effectLst/>
                        <a:latin typeface="Calibri"/>
                        <a:ea typeface="Times New Roman"/>
                        <a:cs typeface="Times New Roman"/>
                      </a:endParaRPr>
                    </a:p>
                  </a:txBody>
                  <a:tcPr marL="56891" marR="56891" marT="0" marB="0" anchor="ctr"/>
                </a:tc>
                <a:tc>
                  <a:txBody>
                    <a:bodyPr/>
                    <a:lstStyle/>
                    <a:p>
                      <a:pPr algn="ctr">
                        <a:lnSpc>
                          <a:spcPct val="115000"/>
                        </a:lnSpc>
                        <a:spcAft>
                          <a:spcPts val="0"/>
                        </a:spcAft>
                      </a:pPr>
                      <a:r>
                        <a:rPr lang="en-US" sz="1200" dirty="0">
                          <a:effectLst/>
                          <a:sym typeface="Wingdings"/>
                        </a:rPr>
                        <a:t></a:t>
                      </a:r>
                      <a:endParaRPr lang="en-IN" sz="1200" dirty="0">
                        <a:effectLst/>
                        <a:latin typeface="Calibri"/>
                        <a:ea typeface="Times New Roman"/>
                        <a:cs typeface="Times New Roman"/>
                      </a:endParaRPr>
                    </a:p>
                  </a:txBody>
                  <a:tcPr marL="56891" marR="56891" marT="0" marB="0" anchor="ctr">
                    <a:solidFill>
                      <a:srgbClr val="FF0000"/>
                    </a:solidFill>
                  </a:tcPr>
                </a:tc>
                <a:tc>
                  <a:txBody>
                    <a:bodyPr/>
                    <a:lstStyle/>
                    <a:p>
                      <a:pPr algn="l">
                        <a:lnSpc>
                          <a:spcPct val="115000"/>
                        </a:lnSpc>
                        <a:spcAft>
                          <a:spcPts val="0"/>
                        </a:spcAft>
                      </a:pPr>
                      <a:r>
                        <a:rPr lang="en-US" sz="1200">
                          <a:effectLst/>
                        </a:rPr>
                        <a:t>High concentration of MAH units in Ahmedabad</a:t>
                      </a:r>
                      <a:endParaRPr lang="en-IN" sz="1200">
                        <a:effectLst/>
                        <a:latin typeface="Calibri"/>
                        <a:ea typeface="Times New Roman"/>
                        <a:cs typeface="Times New Roman"/>
                      </a:endParaRPr>
                    </a:p>
                  </a:txBody>
                  <a:tcPr marL="56891" marR="56891" marT="0" marB="0" anchor="ctr"/>
                </a:tc>
              </a:tr>
              <a:tr h="181832">
                <a:tc gridSpan="7">
                  <a:txBody>
                    <a:bodyPr/>
                    <a:lstStyle/>
                    <a:p>
                      <a:pPr algn="ctr">
                        <a:spcAft>
                          <a:spcPts val="0"/>
                        </a:spcAft>
                      </a:pPr>
                      <a:r>
                        <a:rPr lang="en-US" sz="1200" dirty="0" smtClean="0">
                          <a:solidFill>
                            <a:schemeClr val="tx1"/>
                          </a:solidFill>
                          <a:effectLst/>
                        </a:rPr>
                        <a:t>Vulnerability</a:t>
                      </a:r>
                      <a:r>
                        <a:rPr lang="en-US" sz="1200" dirty="0" smtClean="0">
                          <a:effectLst/>
                        </a:rPr>
                        <a:t> </a:t>
                      </a:r>
                      <a:r>
                        <a:rPr lang="en-US" sz="1200" dirty="0" smtClean="0">
                          <a:solidFill>
                            <a:schemeClr val="tx1"/>
                          </a:solidFill>
                          <a:effectLst/>
                        </a:rPr>
                        <a:t>Assessment </a:t>
                      </a:r>
                      <a:r>
                        <a:rPr lang="en-US" sz="1200" dirty="0">
                          <a:solidFill>
                            <a:schemeClr val="tx1"/>
                          </a:solidFill>
                          <a:effectLst/>
                        </a:rPr>
                        <a:t>Matrix for Pune City</a:t>
                      </a:r>
                      <a:endParaRPr lang="en-IN" sz="1200" b="1" dirty="0">
                        <a:solidFill>
                          <a:schemeClr val="tx1"/>
                        </a:solidFill>
                        <a:effectLst/>
                        <a:latin typeface="Calibri"/>
                        <a:ea typeface="Calibri"/>
                        <a:cs typeface="Times New Roman"/>
                      </a:endParaRPr>
                    </a:p>
                  </a:txBody>
                  <a:tcPr marL="56891" marR="56891" marT="0" marB="0" anchor="ctr">
                    <a:solidFill>
                      <a:srgbClr val="92D050"/>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195721">
                <a:tc>
                  <a:txBody>
                    <a:bodyPr/>
                    <a:lstStyle/>
                    <a:p>
                      <a:pPr algn="l">
                        <a:lnSpc>
                          <a:spcPct val="115000"/>
                        </a:lnSpc>
                        <a:spcAft>
                          <a:spcPts val="0"/>
                        </a:spcAft>
                      </a:pPr>
                      <a:r>
                        <a:rPr lang="en-US" sz="1200">
                          <a:effectLst/>
                        </a:rPr>
                        <a:t>2.1</a:t>
                      </a:r>
                      <a:endParaRPr lang="en-IN" sz="1200">
                        <a:effectLst/>
                        <a:latin typeface="Calibri"/>
                        <a:ea typeface="Times New Roman"/>
                        <a:cs typeface="Times New Roman"/>
                      </a:endParaRPr>
                    </a:p>
                  </a:txBody>
                  <a:tcPr marL="56891" marR="56891" marT="0" marB="0" anchor="ctr"/>
                </a:tc>
                <a:tc>
                  <a:txBody>
                    <a:bodyPr/>
                    <a:lstStyle/>
                    <a:p>
                      <a:pPr algn="l">
                        <a:spcAft>
                          <a:spcPts val="0"/>
                        </a:spcAft>
                      </a:pPr>
                      <a:r>
                        <a:rPr lang="en-IN" sz="1200">
                          <a:effectLst/>
                        </a:rPr>
                        <a:t>Earthquakes</a:t>
                      </a:r>
                      <a:endParaRPr lang="en-IN" sz="1200">
                        <a:effectLst/>
                        <a:latin typeface="Times New Roman"/>
                        <a:ea typeface="Times New Roman"/>
                      </a:endParaRPr>
                    </a:p>
                  </a:txBody>
                  <a:tcPr marL="56891" marR="56891" marT="0" marB="0" anchor="ctr"/>
                </a:tc>
                <a:tc gridSpan="2">
                  <a:txBody>
                    <a:bodyPr/>
                    <a:lstStyle/>
                    <a:p>
                      <a:pPr algn="ctr">
                        <a:lnSpc>
                          <a:spcPct val="115000"/>
                        </a:lnSpc>
                        <a:spcAft>
                          <a:spcPts val="0"/>
                        </a:spcAft>
                      </a:pPr>
                      <a:r>
                        <a:rPr lang="en-US" sz="1200">
                          <a:effectLst/>
                        </a:rPr>
                        <a:t> </a:t>
                      </a:r>
                      <a:endParaRPr lang="en-IN" sz="1200">
                        <a:effectLst/>
                        <a:latin typeface="Calibri"/>
                        <a:ea typeface="Times New Roman"/>
                        <a:cs typeface="Times New Roman"/>
                      </a:endParaRPr>
                    </a:p>
                  </a:txBody>
                  <a:tcPr marL="56891" marR="56891" marT="0" marB="0" anchor="ctr"/>
                </a:tc>
                <a:tc hMerge="1">
                  <a:txBody>
                    <a:bodyPr/>
                    <a:lstStyle/>
                    <a:p>
                      <a:endParaRPr lang="en-IN"/>
                    </a:p>
                  </a:txBody>
                  <a:tcPr/>
                </a:tc>
                <a:tc>
                  <a:txBody>
                    <a:bodyPr/>
                    <a:lstStyle/>
                    <a:p>
                      <a:pPr marL="228600" algn="ctr">
                        <a:lnSpc>
                          <a:spcPct val="115000"/>
                        </a:lnSpc>
                        <a:spcAft>
                          <a:spcPts val="0"/>
                        </a:spcAft>
                      </a:pPr>
                      <a:r>
                        <a:rPr lang="en-US" sz="1200">
                          <a:effectLst/>
                        </a:rPr>
                        <a:t> </a:t>
                      </a:r>
                      <a:endParaRPr lang="en-IN" sz="1200">
                        <a:effectLst/>
                        <a:latin typeface="Calibri"/>
                        <a:ea typeface="Times New Roman"/>
                        <a:cs typeface="Times New Roman"/>
                      </a:endParaRPr>
                    </a:p>
                  </a:txBody>
                  <a:tcPr marL="56891" marR="56891" marT="0" marB="0" anchor="ctr"/>
                </a:tc>
                <a:tc>
                  <a:txBody>
                    <a:bodyPr/>
                    <a:lstStyle/>
                    <a:p>
                      <a:pPr algn="ctr">
                        <a:lnSpc>
                          <a:spcPct val="115000"/>
                        </a:lnSpc>
                        <a:spcAft>
                          <a:spcPts val="0"/>
                        </a:spcAft>
                      </a:pPr>
                      <a:r>
                        <a:rPr lang="en-US" sz="1200" dirty="0">
                          <a:effectLst/>
                          <a:sym typeface="Wingdings"/>
                        </a:rPr>
                        <a:t></a:t>
                      </a:r>
                      <a:endParaRPr lang="en-IN" sz="1200" dirty="0">
                        <a:effectLst/>
                        <a:latin typeface="Calibri"/>
                        <a:ea typeface="Times New Roman"/>
                        <a:cs typeface="Times New Roman"/>
                      </a:endParaRPr>
                    </a:p>
                  </a:txBody>
                  <a:tcPr marL="56891" marR="56891" marT="0" marB="0" anchor="ctr">
                    <a:solidFill>
                      <a:srgbClr val="FF0000"/>
                    </a:solidFill>
                  </a:tcPr>
                </a:tc>
                <a:tc>
                  <a:txBody>
                    <a:bodyPr/>
                    <a:lstStyle/>
                    <a:p>
                      <a:pPr algn="just">
                        <a:lnSpc>
                          <a:spcPct val="115000"/>
                        </a:lnSpc>
                        <a:spcAft>
                          <a:spcPts val="0"/>
                        </a:spcAft>
                      </a:pPr>
                      <a:r>
                        <a:rPr lang="en-US" sz="1200" dirty="0">
                          <a:effectLst/>
                        </a:rPr>
                        <a:t>Seismic Zone III</a:t>
                      </a:r>
                      <a:endParaRPr lang="en-IN" sz="1200" dirty="0">
                        <a:effectLst/>
                        <a:latin typeface="Calibri"/>
                        <a:ea typeface="Times New Roman"/>
                        <a:cs typeface="Times New Roman"/>
                      </a:endParaRPr>
                    </a:p>
                  </a:txBody>
                  <a:tcPr marL="56891" marR="56891" marT="0" marB="0"/>
                </a:tc>
              </a:tr>
              <a:tr h="195721">
                <a:tc>
                  <a:txBody>
                    <a:bodyPr/>
                    <a:lstStyle/>
                    <a:p>
                      <a:pPr algn="l">
                        <a:lnSpc>
                          <a:spcPct val="115000"/>
                        </a:lnSpc>
                        <a:spcAft>
                          <a:spcPts val="0"/>
                        </a:spcAft>
                      </a:pPr>
                      <a:r>
                        <a:rPr lang="en-US" sz="1200">
                          <a:effectLst/>
                        </a:rPr>
                        <a:t>2.2</a:t>
                      </a:r>
                      <a:endParaRPr lang="en-IN" sz="1200">
                        <a:effectLst/>
                        <a:latin typeface="Calibri"/>
                        <a:ea typeface="Times New Roman"/>
                        <a:cs typeface="Times New Roman"/>
                      </a:endParaRPr>
                    </a:p>
                  </a:txBody>
                  <a:tcPr marL="56891" marR="56891" marT="0" marB="0" anchor="ctr"/>
                </a:tc>
                <a:tc>
                  <a:txBody>
                    <a:bodyPr/>
                    <a:lstStyle/>
                    <a:p>
                      <a:pPr algn="l">
                        <a:lnSpc>
                          <a:spcPct val="115000"/>
                        </a:lnSpc>
                        <a:spcAft>
                          <a:spcPts val="0"/>
                        </a:spcAft>
                      </a:pPr>
                      <a:r>
                        <a:rPr lang="en-US" sz="1200">
                          <a:effectLst/>
                        </a:rPr>
                        <a:t>Landslides</a:t>
                      </a:r>
                      <a:endParaRPr lang="en-IN" sz="1200">
                        <a:effectLst/>
                        <a:latin typeface="Calibri"/>
                        <a:ea typeface="Times New Roman"/>
                        <a:cs typeface="Times New Roman"/>
                      </a:endParaRPr>
                    </a:p>
                  </a:txBody>
                  <a:tcPr marL="56891" marR="56891" marT="0" marB="0" anchor="ctr"/>
                </a:tc>
                <a:tc gridSpan="2">
                  <a:txBody>
                    <a:bodyPr/>
                    <a:lstStyle/>
                    <a:p>
                      <a:pPr algn="ctr">
                        <a:lnSpc>
                          <a:spcPct val="115000"/>
                        </a:lnSpc>
                        <a:spcAft>
                          <a:spcPts val="0"/>
                        </a:spcAft>
                      </a:pPr>
                      <a:r>
                        <a:rPr lang="en-US" sz="1200">
                          <a:effectLst/>
                        </a:rPr>
                        <a:t> </a:t>
                      </a:r>
                      <a:endParaRPr lang="en-IN" sz="1200">
                        <a:effectLst/>
                        <a:latin typeface="Calibri"/>
                        <a:ea typeface="Times New Roman"/>
                        <a:cs typeface="Times New Roman"/>
                      </a:endParaRPr>
                    </a:p>
                  </a:txBody>
                  <a:tcPr marL="56891" marR="56891" marT="0" marB="0" anchor="ctr"/>
                </a:tc>
                <a:tc hMerge="1">
                  <a:txBody>
                    <a:bodyPr/>
                    <a:lstStyle/>
                    <a:p>
                      <a:endParaRPr lang="en-IN"/>
                    </a:p>
                  </a:txBody>
                  <a:tcPr/>
                </a:tc>
                <a:tc>
                  <a:txBody>
                    <a:bodyPr/>
                    <a:lstStyle/>
                    <a:p>
                      <a:pPr algn="ctr">
                        <a:lnSpc>
                          <a:spcPct val="115000"/>
                        </a:lnSpc>
                        <a:spcAft>
                          <a:spcPts val="0"/>
                        </a:spcAft>
                      </a:pPr>
                      <a:r>
                        <a:rPr lang="en-US" sz="1200">
                          <a:effectLst/>
                        </a:rPr>
                        <a:t> </a:t>
                      </a:r>
                      <a:endParaRPr lang="en-IN" sz="1200">
                        <a:effectLst/>
                        <a:latin typeface="Calibri"/>
                        <a:ea typeface="Times New Roman"/>
                        <a:cs typeface="Times New Roman"/>
                      </a:endParaRPr>
                    </a:p>
                  </a:txBody>
                  <a:tcPr marL="56891" marR="56891" marT="0" marB="0" anchor="ctr"/>
                </a:tc>
                <a:tc>
                  <a:txBody>
                    <a:bodyPr/>
                    <a:lstStyle/>
                    <a:p>
                      <a:pPr algn="ctr">
                        <a:lnSpc>
                          <a:spcPct val="115000"/>
                        </a:lnSpc>
                        <a:spcAft>
                          <a:spcPts val="0"/>
                        </a:spcAft>
                      </a:pPr>
                      <a:r>
                        <a:rPr lang="en-US" sz="1200" dirty="0">
                          <a:effectLst/>
                          <a:sym typeface="Wingdings"/>
                        </a:rPr>
                        <a:t></a:t>
                      </a:r>
                      <a:endParaRPr lang="en-IN" sz="1200" dirty="0">
                        <a:effectLst/>
                        <a:latin typeface="Calibri"/>
                        <a:ea typeface="Times New Roman"/>
                        <a:cs typeface="Times New Roman"/>
                      </a:endParaRPr>
                    </a:p>
                  </a:txBody>
                  <a:tcPr marL="56891" marR="56891" marT="0" marB="0" anchor="ctr">
                    <a:solidFill>
                      <a:srgbClr val="FF0000"/>
                    </a:solidFill>
                  </a:tcPr>
                </a:tc>
                <a:tc>
                  <a:txBody>
                    <a:bodyPr/>
                    <a:lstStyle/>
                    <a:p>
                      <a:pPr algn="just">
                        <a:lnSpc>
                          <a:spcPct val="115000"/>
                        </a:lnSpc>
                        <a:spcAft>
                          <a:spcPts val="0"/>
                        </a:spcAft>
                      </a:pPr>
                      <a:r>
                        <a:rPr lang="en-US" sz="1200" dirty="0">
                          <a:effectLst/>
                        </a:rPr>
                        <a:t>Only in the out city areas</a:t>
                      </a:r>
                      <a:endParaRPr lang="en-IN" sz="1200" dirty="0">
                        <a:effectLst/>
                        <a:latin typeface="Calibri"/>
                        <a:ea typeface="Times New Roman"/>
                        <a:cs typeface="Times New Roman"/>
                      </a:endParaRPr>
                    </a:p>
                  </a:txBody>
                  <a:tcPr marL="56891" marR="56891" marT="0" marB="0"/>
                </a:tc>
              </a:tr>
              <a:tr h="195721">
                <a:tc>
                  <a:txBody>
                    <a:bodyPr/>
                    <a:lstStyle/>
                    <a:p>
                      <a:pPr algn="l">
                        <a:lnSpc>
                          <a:spcPct val="115000"/>
                        </a:lnSpc>
                        <a:spcAft>
                          <a:spcPts val="0"/>
                        </a:spcAft>
                      </a:pPr>
                      <a:r>
                        <a:rPr lang="en-US" sz="1200">
                          <a:effectLst/>
                        </a:rPr>
                        <a:t>2.3</a:t>
                      </a:r>
                      <a:endParaRPr lang="en-IN" sz="1200">
                        <a:effectLst/>
                        <a:latin typeface="Calibri"/>
                        <a:ea typeface="Times New Roman"/>
                        <a:cs typeface="Times New Roman"/>
                      </a:endParaRPr>
                    </a:p>
                  </a:txBody>
                  <a:tcPr marL="56891" marR="56891" marT="0" marB="0" anchor="ctr"/>
                </a:tc>
                <a:tc>
                  <a:txBody>
                    <a:bodyPr/>
                    <a:lstStyle/>
                    <a:p>
                      <a:pPr algn="l">
                        <a:lnSpc>
                          <a:spcPct val="115000"/>
                        </a:lnSpc>
                        <a:spcAft>
                          <a:spcPts val="0"/>
                        </a:spcAft>
                      </a:pPr>
                      <a:r>
                        <a:rPr lang="en-US" sz="1200">
                          <a:effectLst/>
                        </a:rPr>
                        <a:t>Urban Floods</a:t>
                      </a:r>
                      <a:endParaRPr lang="en-IN" sz="1200">
                        <a:effectLst/>
                        <a:latin typeface="Calibri"/>
                        <a:ea typeface="Times New Roman"/>
                        <a:cs typeface="Times New Roman"/>
                      </a:endParaRPr>
                    </a:p>
                  </a:txBody>
                  <a:tcPr marL="56891" marR="56891" marT="0" marB="0" anchor="ctr"/>
                </a:tc>
                <a:tc gridSpan="2">
                  <a:txBody>
                    <a:bodyPr/>
                    <a:lstStyle/>
                    <a:p>
                      <a:pPr algn="ctr">
                        <a:lnSpc>
                          <a:spcPct val="115000"/>
                        </a:lnSpc>
                        <a:spcAft>
                          <a:spcPts val="0"/>
                        </a:spcAft>
                      </a:pPr>
                      <a:r>
                        <a:rPr lang="en-US" sz="1200">
                          <a:effectLst/>
                        </a:rPr>
                        <a:t> </a:t>
                      </a:r>
                      <a:endParaRPr lang="en-IN" sz="1200">
                        <a:effectLst/>
                        <a:latin typeface="Calibri"/>
                        <a:ea typeface="Times New Roman"/>
                        <a:cs typeface="Times New Roman"/>
                      </a:endParaRPr>
                    </a:p>
                  </a:txBody>
                  <a:tcPr marL="56891" marR="56891" marT="0" marB="0" anchor="ctr"/>
                </a:tc>
                <a:tc hMerge="1">
                  <a:txBody>
                    <a:bodyPr/>
                    <a:lstStyle/>
                    <a:p>
                      <a:endParaRPr lang="en-IN"/>
                    </a:p>
                  </a:txBody>
                  <a:tcPr/>
                </a:tc>
                <a:tc>
                  <a:txBody>
                    <a:bodyPr/>
                    <a:lstStyle/>
                    <a:p>
                      <a:pPr algn="ctr">
                        <a:lnSpc>
                          <a:spcPct val="115000"/>
                        </a:lnSpc>
                        <a:spcAft>
                          <a:spcPts val="0"/>
                        </a:spcAft>
                      </a:pPr>
                      <a:r>
                        <a:rPr lang="en-US" sz="1200">
                          <a:effectLst/>
                        </a:rPr>
                        <a:t> </a:t>
                      </a:r>
                      <a:endParaRPr lang="en-IN" sz="1200">
                        <a:effectLst/>
                        <a:latin typeface="Calibri"/>
                        <a:ea typeface="Times New Roman"/>
                        <a:cs typeface="Times New Roman"/>
                      </a:endParaRPr>
                    </a:p>
                  </a:txBody>
                  <a:tcPr marL="56891" marR="56891" marT="0" marB="0" anchor="ctr"/>
                </a:tc>
                <a:tc>
                  <a:txBody>
                    <a:bodyPr/>
                    <a:lstStyle/>
                    <a:p>
                      <a:pPr algn="ctr">
                        <a:lnSpc>
                          <a:spcPct val="115000"/>
                        </a:lnSpc>
                        <a:spcAft>
                          <a:spcPts val="0"/>
                        </a:spcAft>
                      </a:pPr>
                      <a:r>
                        <a:rPr lang="en-US" sz="1200" dirty="0">
                          <a:effectLst/>
                          <a:sym typeface="Wingdings"/>
                        </a:rPr>
                        <a:t></a:t>
                      </a:r>
                      <a:endParaRPr lang="en-IN" sz="1200" dirty="0">
                        <a:effectLst/>
                        <a:latin typeface="Calibri"/>
                        <a:ea typeface="Times New Roman"/>
                        <a:cs typeface="Times New Roman"/>
                      </a:endParaRPr>
                    </a:p>
                  </a:txBody>
                  <a:tcPr marL="56891" marR="56891" marT="0" marB="0" anchor="ctr">
                    <a:solidFill>
                      <a:srgbClr val="FF0000"/>
                    </a:solidFill>
                  </a:tcPr>
                </a:tc>
                <a:tc>
                  <a:txBody>
                    <a:bodyPr/>
                    <a:lstStyle/>
                    <a:p>
                      <a:pPr algn="l">
                        <a:lnSpc>
                          <a:spcPct val="115000"/>
                        </a:lnSpc>
                        <a:spcAft>
                          <a:spcPts val="0"/>
                        </a:spcAft>
                      </a:pPr>
                      <a:r>
                        <a:rPr lang="en-US" sz="1200">
                          <a:effectLst/>
                        </a:rPr>
                        <a:t>Yearly occurrence and high frequency</a:t>
                      </a:r>
                      <a:endParaRPr lang="en-IN" sz="1200">
                        <a:effectLst/>
                        <a:latin typeface="Calibri"/>
                        <a:ea typeface="Times New Roman"/>
                        <a:cs typeface="Times New Roman"/>
                      </a:endParaRPr>
                    </a:p>
                  </a:txBody>
                  <a:tcPr marL="56891" marR="56891" marT="0" marB="0" anchor="ctr"/>
                </a:tc>
              </a:tr>
              <a:tr h="195721">
                <a:tc>
                  <a:txBody>
                    <a:bodyPr/>
                    <a:lstStyle/>
                    <a:p>
                      <a:pPr algn="l">
                        <a:lnSpc>
                          <a:spcPct val="115000"/>
                        </a:lnSpc>
                        <a:spcAft>
                          <a:spcPts val="0"/>
                        </a:spcAft>
                      </a:pPr>
                      <a:r>
                        <a:rPr lang="en-US" sz="1200">
                          <a:effectLst/>
                        </a:rPr>
                        <a:t>2.4</a:t>
                      </a:r>
                      <a:endParaRPr lang="en-IN" sz="1200">
                        <a:effectLst/>
                        <a:latin typeface="Calibri"/>
                        <a:ea typeface="Times New Roman"/>
                        <a:cs typeface="Times New Roman"/>
                      </a:endParaRPr>
                    </a:p>
                  </a:txBody>
                  <a:tcPr marL="56891" marR="56891" marT="0" marB="0" anchor="ctr"/>
                </a:tc>
                <a:tc>
                  <a:txBody>
                    <a:bodyPr/>
                    <a:lstStyle/>
                    <a:p>
                      <a:pPr algn="l">
                        <a:lnSpc>
                          <a:spcPct val="115000"/>
                        </a:lnSpc>
                        <a:spcAft>
                          <a:spcPts val="0"/>
                        </a:spcAft>
                      </a:pPr>
                      <a:r>
                        <a:rPr lang="en-US" sz="1200">
                          <a:effectLst/>
                        </a:rPr>
                        <a:t>Water scarcity (days/occurrences)</a:t>
                      </a:r>
                      <a:endParaRPr lang="en-IN" sz="1200">
                        <a:effectLst/>
                        <a:latin typeface="Calibri"/>
                        <a:ea typeface="Times New Roman"/>
                        <a:cs typeface="Times New Roman"/>
                      </a:endParaRPr>
                    </a:p>
                  </a:txBody>
                  <a:tcPr marL="56891" marR="56891" marT="0" marB="0" anchor="ctr"/>
                </a:tc>
                <a:tc gridSpan="2">
                  <a:txBody>
                    <a:bodyPr/>
                    <a:lstStyle/>
                    <a:p>
                      <a:pPr algn="ctr">
                        <a:lnSpc>
                          <a:spcPct val="115000"/>
                        </a:lnSpc>
                        <a:spcAft>
                          <a:spcPts val="0"/>
                        </a:spcAft>
                      </a:pPr>
                      <a:r>
                        <a:rPr lang="en-US" sz="1200">
                          <a:effectLst/>
                        </a:rPr>
                        <a:t> </a:t>
                      </a:r>
                      <a:endParaRPr lang="en-IN" sz="1200">
                        <a:effectLst/>
                        <a:latin typeface="Calibri"/>
                        <a:ea typeface="Times New Roman"/>
                        <a:cs typeface="Times New Roman"/>
                      </a:endParaRPr>
                    </a:p>
                  </a:txBody>
                  <a:tcPr marL="56891" marR="56891" marT="0" marB="0" anchor="ctr"/>
                </a:tc>
                <a:tc hMerge="1">
                  <a:txBody>
                    <a:bodyPr/>
                    <a:lstStyle/>
                    <a:p>
                      <a:endParaRPr lang="en-IN"/>
                    </a:p>
                  </a:txBody>
                  <a:tcPr/>
                </a:tc>
                <a:tc>
                  <a:txBody>
                    <a:bodyPr/>
                    <a:lstStyle/>
                    <a:p>
                      <a:pPr algn="ctr">
                        <a:lnSpc>
                          <a:spcPct val="115000"/>
                        </a:lnSpc>
                        <a:spcAft>
                          <a:spcPts val="0"/>
                        </a:spcAft>
                      </a:pPr>
                      <a:r>
                        <a:rPr lang="en-US" sz="1200" dirty="0">
                          <a:effectLst/>
                          <a:sym typeface="Wingdings"/>
                        </a:rPr>
                        <a:t></a:t>
                      </a:r>
                      <a:endParaRPr lang="en-IN" sz="1200" dirty="0">
                        <a:effectLst/>
                        <a:latin typeface="Calibri"/>
                        <a:ea typeface="Times New Roman"/>
                        <a:cs typeface="Times New Roman"/>
                      </a:endParaRPr>
                    </a:p>
                  </a:txBody>
                  <a:tcPr marL="56891" marR="56891" marT="0" marB="0" anchor="ctr">
                    <a:solidFill>
                      <a:schemeClr val="accent2">
                        <a:lumMod val="75000"/>
                      </a:schemeClr>
                    </a:solidFill>
                  </a:tcPr>
                </a:tc>
                <a:tc>
                  <a:txBody>
                    <a:bodyPr/>
                    <a:lstStyle/>
                    <a:p>
                      <a:pPr algn="ctr">
                        <a:lnSpc>
                          <a:spcPct val="115000"/>
                        </a:lnSpc>
                        <a:spcAft>
                          <a:spcPts val="0"/>
                        </a:spcAft>
                      </a:pPr>
                      <a:r>
                        <a:rPr lang="en-US" sz="1200" dirty="0">
                          <a:effectLst/>
                        </a:rPr>
                        <a:t> </a:t>
                      </a:r>
                      <a:endParaRPr lang="en-IN" sz="1200" dirty="0">
                        <a:effectLst/>
                        <a:latin typeface="Calibri"/>
                        <a:ea typeface="Times New Roman"/>
                        <a:cs typeface="Times New Roman"/>
                      </a:endParaRPr>
                    </a:p>
                  </a:txBody>
                  <a:tcPr marL="56891" marR="56891" marT="0" marB="0" anchor="ctr"/>
                </a:tc>
                <a:tc>
                  <a:txBody>
                    <a:bodyPr/>
                    <a:lstStyle/>
                    <a:p>
                      <a:pPr algn="l">
                        <a:lnSpc>
                          <a:spcPct val="115000"/>
                        </a:lnSpc>
                        <a:spcAft>
                          <a:spcPts val="0"/>
                        </a:spcAft>
                      </a:pPr>
                      <a:r>
                        <a:rPr lang="en-US" sz="1200">
                          <a:effectLst/>
                        </a:rPr>
                        <a:t>Yearly occurrence and in winter months</a:t>
                      </a:r>
                      <a:endParaRPr lang="en-IN" sz="1200">
                        <a:effectLst/>
                        <a:latin typeface="Calibri"/>
                        <a:ea typeface="Times New Roman"/>
                        <a:cs typeface="Times New Roman"/>
                      </a:endParaRPr>
                    </a:p>
                  </a:txBody>
                  <a:tcPr marL="56891" marR="56891" marT="0" marB="0" anchor="ctr"/>
                </a:tc>
              </a:tr>
              <a:tr h="404767">
                <a:tc>
                  <a:txBody>
                    <a:bodyPr/>
                    <a:lstStyle/>
                    <a:p>
                      <a:pPr algn="l">
                        <a:lnSpc>
                          <a:spcPct val="115000"/>
                        </a:lnSpc>
                        <a:spcAft>
                          <a:spcPts val="0"/>
                        </a:spcAft>
                      </a:pPr>
                      <a:r>
                        <a:rPr lang="en-US" sz="1200">
                          <a:effectLst/>
                        </a:rPr>
                        <a:t>2.5</a:t>
                      </a:r>
                      <a:endParaRPr lang="en-IN" sz="1200">
                        <a:effectLst/>
                        <a:latin typeface="Calibri"/>
                        <a:ea typeface="Times New Roman"/>
                        <a:cs typeface="Times New Roman"/>
                      </a:endParaRPr>
                    </a:p>
                  </a:txBody>
                  <a:tcPr marL="56891" marR="56891" marT="0" marB="0" anchor="ctr"/>
                </a:tc>
                <a:tc>
                  <a:txBody>
                    <a:bodyPr/>
                    <a:lstStyle/>
                    <a:p>
                      <a:pPr algn="l">
                        <a:lnSpc>
                          <a:spcPct val="115000"/>
                        </a:lnSpc>
                        <a:spcAft>
                          <a:spcPts val="0"/>
                        </a:spcAft>
                      </a:pPr>
                      <a:r>
                        <a:rPr lang="en-US" sz="1200">
                          <a:effectLst/>
                        </a:rPr>
                        <a:t>Heat Waves (Temp crossing 40</a:t>
                      </a:r>
                      <a:r>
                        <a:rPr lang="en-US" sz="1200" baseline="30000">
                          <a:effectLst/>
                        </a:rPr>
                        <a:t>0</a:t>
                      </a:r>
                      <a:r>
                        <a:rPr lang="en-US" sz="1200">
                          <a:effectLst/>
                        </a:rPr>
                        <a:t>C and number of occurrences)</a:t>
                      </a:r>
                      <a:endParaRPr lang="en-IN" sz="1200">
                        <a:effectLst/>
                        <a:latin typeface="Calibri"/>
                        <a:ea typeface="Times New Roman"/>
                        <a:cs typeface="Times New Roman"/>
                      </a:endParaRPr>
                    </a:p>
                  </a:txBody>
                  <a:tcPr marL="56891" marR="56891" marT="0" marB="0" anchor="ctr"/>
                </a:tc>
                <a:tc gridSpan="2">
                  <a:txBody>
                    <a:bodyPr/>
                    <a:lstStyle/>
                    <a:p>
                      <a:pPr algn="ctr">
                        <a:lnSpc>
                          <a:spcPct val="115000"/>
                        </a:lnSpc>
                        <a:spcAft>
                          <a:spcPts val="0"/>
                        </a:spcAft>
                      </a:pPr>
                      <a:r>
                        <a:rPr lang="en-US" sz="1200">
                          <a:effectLst/>
                        </a:rPr>
                        <a:t> </a:t>
                      </a:r>
                      <a:endParaRPr lang="en-IN" sz="1200">
                        <a:effectLst/>
                        <a:latin typeface="Calibri"/>
                        <a:ea typeface="Times New Roman"/>
                        <a:cs typeface="Times New Roman"/>
                      </a:endParaRPr>
                    </a:p>
                  </a:txBody>
                  <a:tcPr marL="56891" marR="56891" marT="0" marB="0" anchor="ctr"/>
                </a:tc>
                <a:tc hMerge="1">
                  <a:txBody>
                    <a:bodyPr/>
                    <a:lstStyle/>
                    <a:p>
                      <a:endParaRPr lang="en-IN"/>
                    </a:p>
                  </a:txBody>
                  <a:tcPr/>
                </a:tc>
                <a:tc>
                  <a:txBody>
                    <a:bodyPr/>
                    <a:lstStyle/>
                    <a:p>
                      <a:pPr algn="ctr">
                        <a:lnSpc>
                          <a:spcPct val="115000"/>
                        </a:lnSpc>
                        <a:spcAft>
                          <a:spcPts val="0"/>
                        </a:spcAft>
                      </a:pPr>
                      <a:r>
                        <a:rPr lang="en-US" sz="1200">
                          <a:effectLst/>
                        </a:rPr>
                        <a:t> </a:t>
                      </a:r>
                      <a:endParaRPr lang="en-IN" sz="1200">
                        <a:effectLst/>
                        <a:latin typeface="Calibri"/>
                        <a:ea typeface="Times New Roman"/>
                        <a:cs typeface="Times New Roman"/>
                      </a:endParaRPr>
                    </a:p>
                  </a:txBody>
                  <a:tcPr marL="56891" marR="56891" marT="0" marB="0" anchor="ctr"/>
                </a:tc>
                <a:tc>
                  <a:txBody>
                    <a:bodyPr/>
                    <a:lstStyle/>
                    <a:p>
                      <a:pPr algn="ctr">
                        <a:lnSpc>
                          <a:spcPct val="115000"/>
                        </a:lnSpc>
                        <a:spcAft>
                          <a:spcPts val="0"/>
                        </a:spcAft>
                      </a:pPr>
                      <a:r>
                        <a:rPr lang="en-US" sz="1200" dirty="0">
                          <a:effectLst/>
                          <a:sym typeface="Wingdings"/>
                        </a:rPr>
                        <a:t></a:t>
                      </a:r>
                      <a:endParaRPr lang="en-IN" sz="1200" dirty="0">
                        <a:effectLst/>
                        <a:latin typeface="Calibri"/>
                        <a:ea typeface="Times New Roman"/>
                        <a:cs typeface="Times New Roman"/>
                      </a:endParaRPr>
                    </a:p>
                  </a:txBody>
                  <a:tcPr marL="56891" marR="56891" marT="0" marB="0" anchor="ctr">
                    <a:solidFill>
                      <a:srgbClr val="FF0000"/>
                    </a:solidFill>
                  </a:tcPr>
                </a:tc>
                <a:tc>
                  <a:txBody>
                    <a:bodyPr/>
                    <a:lstStyle/>
                    <a:p>
                      <a:pPr algn="l">
                        <a:lnSpc>
                          <a:spcPct val="115000"/>
                        </a:lnSpc>
                        <a:spcAft>
                          <a:spcPts val="0"/>
                        </a:spcAft>
                      </a:pPr>
                      <a:r>
                        <a:rPr lang="en-US" sz="1200">
                          <a:effectLst/>
                        </a:rPr>
                        <a:t>Gradually intensity is increasing</a:t>
                      </a:r>
                      <a:endParaRPr lang="en-IN" sz="1200">
                        <a:effectLst/>
                        <a:latin typeface="Calibri"/>
                        <a:ea typeface="Times New Roman"/>
                        <a:cs typeface="Times New Roman"/>
                      </a:endParaRPr>
                    </a:p>
                  </a:txBody>
                  <a:tcPr marL="56891" marR="56891" marT="0" marB="0" anchor="ctr"/>
                </a:tc>
              </a:tr>
              <a:tr h="284219">
                <a:tc>
                  <a:txBody>
                    <a:bodyPr/>
                    <a:lstStyle/>
                    <a:p>
                      <a:pPr algn="l">
                        <a:lnSpc>
                          <a:spcPct val="115000"/>
                        </a:lnSpc>
                        <a:spcAft>
                          <a:spcPts val="0"/>
                        </a:spcAft>
                      </a:pPr>
                      <a:r>
                        <a:rPr lang="en-US" sz="1200">
                          <a:effectLst/>
                        </a:rPr>
                        <a:t>2.6</a:t>
                      </a:r>
                      <a:endParaRPr lang="en-IN" sz="1200">
                        <a:effectLst/>
                        <a:latin typeface="Calibri"/>
                        <a:ea typeface="Times New Roman"/>
                        <a:cs typeface="Times New Roman"/>
                      </a:endParaRPr>
                    </a:p>
                  </a:txBody>
                  <a:tcPr marL="56891" marR="56891" marT="0" marB="0" anchor="ctr"/>
                </a:tc>
                <a:tc>
                  <a:txBody>
                    <a:bodyPr/>
                    <a:lstStyle/>
                    <a:p>
                      <a:pPr algn="l">
                        <a:lnSpc>
                          <a:spcPct val="115000"/>
                        </a:lnSpc>
                        <a:spcAft>
                          <a:spcPts val="0"/>
                        </a:spcAft>
                      </a:pPr>
                      <a:r>
                        <a:rPr lang="en-US" sz="1200">
                          <a:effectLst/>
                        </a:rPr>
                        <a:t>Industrial Hazards/Fire</a:t>
                      </a:r>
                      <a:endParaRPr lang="en-IN" sz="1200">
                        <a:effectLst/>
                        <a:latin typeface="Calibri"/>
                        <a:ea typeface="Times New Roman"/>
                        <a:cs typeface="Times New Roman"/>
                      </a:endParaRPr>
                    </a:p>
                  </a:txBody>
                  <a:tcPr marL="56891" marR="56891" marT="0" marB="0" anchor="ctr"/>
                </a:tc>
                <a:tc gridSpan="2">
                  <a:txBody>
                    <a:bodyPr/>
                    <a:lstStyle/>
                    <a:p>
                      <a:pPr algn="ctr">
                        <a:lnSpc>
                          <a:spcPct val="115000"/>
                        </a:lnSpc>
                        <a:spcAft>
                          <a:spcPts val="0"/>
                        </a:spcAft>
                      </a:pPr>
                      <a:r>
                        <a:rPr lang="en-US" sz="1200">
                          <a:effectLst/>
                        </a:rPr>
                        <a:t> </a:t>
                      </a:r>
                      <a:endParaRPr lang="en-IN" sz="1200">
                        <a:effectLst/>
                        <a:latin typeface="Calibri"/>
                        <a:ea typeface="Times New Roman"/>
                        <a:cs typeface="Times New Roman"/>
                      </a:endParaRPr>
                    </a:p>
                  </a:txBody>
                  <a:tcPr marL="56891" marR="56891" marT="0" marB="0" anchor="ctr"/>
                </a:tc>
                <a:tc hMerge="1">
                  <a:txBody>
                    <a:bodyPr/>
                    <a:lstStyle/>
                    <a:p>
                      <a:endParaRPr lang="en-IN"/>
                    </a:p>
                  </a:txBody>
                  <a:tcPr/>
                </a:tc>
                <a:tc>
                  <a:txBody>
                    <a:bodyPr/>
                    <a:lstStyle/>
                    <a:p>
                      <a:pPr algn="ctr">
                        <a:lnSpc>
                          <a:spcPct val="115000"/>
                        </a:lnSpc>
                        <a:spcAft>
                          <a:spcPts val="0"/>
                        </a:spcAft>
                      </a:pPr>
                      <a:r>
                        <a:rPr lang="en-US" sz="1200" dirty="0">
                          <a:effectLst/>
                          <a:sym typeface="Wingdings"/>
                        </a:rPr>
                        <a:t></a:t>
                      </a:r>
                      <a:endParaRPr lang="en-IN" sz="1200" dirty="0">
                        <a:effectLst/>
                        <a:latin typeface="Calibri"/>
                        <a:ea typeface="Times New Roman"/>
                        <a:cs typeface="Times New Roman"/>
                      </a:endParaRPr>
                    </a:p>
                  </a:txBody>
                  <a:tcPr marL="56891" marR="56891" marT="0" marB="0" anchor="ctr">
                    <a:solidFill>
                      <a:schemeClr val="accent2">
                        <a:lumMod val="75000"/>
                      </a:schemeClr>
                    </a:solidFill>
                  </a:tcPr>
                </a:tc>
                <a:tc>
                  <a:txBody>
                    <a:bodyPr/>
                    <a:lstStyle/>
                    <a:p>
                      <a:pPr algn="ctr">
                        <a:lnSpc>
                          <a:spcPct val="115000"/>
                        </a:lnSpc>
                        <a:spcAft>
                          <a:spcPts val="0"/>
                        </a:spcAft>
                      </a:pPr>
                      <a:r>
                        <a:rPr lang="en-US" sz="1200">
                          <a:effectLst/>
                        </a:rPr>
                        <a:t> </a:t>
                      </a:r>
                      <a:endParaRPr lang="en-IN" sz="1200">
                        <a:effectLst/>
                        <a:latin typeface="Calibri"/>
                        <a:ea typeface="Times New Roman"/>
                        <a:cs typeface="Times New Roman"/>
                      </a:endParaRPr>
                    </a:p>
                  </a:txBody>
                  <a:tcPr marL="56891" marR="56891" marT="0" marB="0" anchor="ctr"/>
                </a:tc>
                <a:tc>
                  <a:txBody>
                    <a:bodyPr/>
                    <a:lstStyle/>
                    <a:p>
                      <a:pPr algn="l">
                        <a:lnSpc>
                          <a:spcPct val="115000"/>
                        </a:lnSpc>
                        <a:spcAft>
                          <a:spcPts val="0"/>
                        </a:spcAft>
                      </a:pPr>
                      <a:r>
                        <a:rPr lang="en-US" sz="1200">
                          <a:effectLst/>
                        </a:rPr>
                        <a:t>Rarely occurs low frequency</a:t>
                      </a:r>
                      <a:endParaRPr lang="en-IN" sz="1200">
                        <a:effectLst/>
                        <a:latin typeface="Calibri"/>
                        <a:ea typeface="Times New Roman"/>
                        <a:cs typeface="Times New Roman"/>
                      </a:endParaRPr>
                    </a:p>
                  </a:txBody>
                  <a:tcPr marL="56891" marR="56891" marT="0" marB="0" anchor="ctr"/>
                </a:tc>
              </a:tr>
              <a:tr h="181832">
                <a:tc gridSpan="7">
                  <a:txBody>
                    <a:bodyPr/>
                    <a:lstStyle/>
                    <a:p>
                      <a:pPr algn="ctr">
                        <a:spcAft>
                          <a:spcPts val="0"/>
                        </a:spcAft>
                      </a:pPr>
                      <a:r>
                        <a:rPr lang="en-US" sz="1200" dirty="0" smtClean="0">
                          <a:solidFill>
                            <a:schemeClr val="tx1"/>
                          </a:solidFill>
                          <a:effectLst/>
                        </a:rPr>
                        <a:t>Vulnerability Assessment </a:t>
                      </a:r>
                      <a:r>
                        <a:rPr lang="en-US" sz="1200" dirty="0">
                          <a:solidFill>
                            <a:schemeClr val="tx1"/>
                          </a:solidFill>
                          <a:effectLst/>
                        </a:rPr>
                        <a:t>Matrix for Bhopal City</a:t>
                      </a:r>
                      <a:endParaRPr lang="en-IN" sz="1200" b="1" dirty="0">
                        <a:solidFill>
                          <a:schemeClr val="tx1"/>
                        </a:solidFill>
                        <a:effectLst/>
                        <a:latin typeface="Calibri"/>
                        <a:ea typeface="Calibri"/>
                        <a:cs typeface="Times New Roman"/>
                      </a:endParaRPr>
                    </a:p>
                  </a:txBody>
                  <a:tcPr marL="56891" marR="56891" marT="0" marB="0">
                    <a:solidFill>
                      <a:srgbClr val="92D050"/>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195721">
                <a:tc>
                  <a:txBody>
                    <a:bodyPr/>
                    <a:lstStyle/>
                    <a:p>
                      <a:pPr algn="just">
                        <a:lnSpc>
                          <a:spcPct val="115000"/>
                        </a:lnSpc>
                        <a:spcAft>
                          <a:spcPts val="0"/>
                        </a:spcAft>
                      </a:pPr>
                      <a:r>
                        <a:rPr lang="en-US" sz="1200">
                          <a:effectLst/>
                        </a:rPr>
                        <a:t>3.1</a:t>
                      </a:r>
                      <a:endParaRPr lang="en-IN" sz="1200">
                        <a:effectLst/>
                        <a:latin typeface="Calibri"/>
                        <a:ea typeface="Times New Roman"/>
                        <a:cs typeface="Times New Roman"/>
                      </a:endParaRPr>
                    </a:p>
                  </a:txBody>
                  <a:tcPr marL="56891" marR="56891" marT="0" marB="0"/>
                </a:tc>
                <a:tc>
                  <a:txBody>
                    <a:bodyPr/>
                    <a:lstStyle/>
                    <a:p>
                      <a:pPr algn="just">
                        <a:lnSpc>
                          <a:spcPct val="115000"/>
                        </a:lnSpc>
                        <a:spcAft>
                          <a:spcPts val="0"/>
                        </a:spcAft>
                      </a:pPr>
                      <a:r>
                        <a:rPr lang="en-IN" sz="1200">
                          <a:effectLst/>
                        </a:rPr>
                        <a:t>Earthquakes	</a:t>
                      </a:r>
                      <a:endParaRPr lang="en-IN" sz="1200">
                        <a:effectLst/>
                        <a:latin typeface="Times New Roman"/>
                        <a:ea typeface="Times New Roman"/>
                      </a:endParaRPr>
                    </a:p>
                  </a:txBody>
                  <a:tcPr marL="56891" marR="56891" marT="0" marB="0"/>
                </a:tc>
                <a:tc>
                  <a:txBody>
                    <a:bodyPr/>
                    <a:lstStyle/>
                    <a:p>
                      <a:pPr algn="just">
                        <a:lnSpc>
                          <a:spcPct val="115000"/>
                        </a:lnSpc>
                        <a:spcAft>
                          <a:spcPts val="0"/>
                        </a:spcAft>
                      </a:pPr>
                      <a:r>
                        <a:rPr lang="en-US" sz="1200">
                          <a:effectLst/>
                        </a:rPr>
                        <a:t> </a:t>
                      </a:r>
                      <a:endParaRPr lang="en-IN" sz="1200">
                        <a:effectLst/>
                        <a:latin typeface="Calibri"/>
                        <a:ea typeface="Times New Roman"/>
                        <a:cs typeface="Times New Roman"/>
                      </a:endParaRPr>
                    </a:p>
                  </a:txBody>
                  <a:tcPr marL="56891" marR="56891" marT="0" marB="0"/>
                </a:tc>
                <a:tc gridSpan="2">
                  <a:txBody>
                    <a:bodyPr/>
                    <a:lstStyle/>
                    <a:p>
                      <a:pPr algn="just">
                        <a:lnSpc>
                          <a:spcPct val="115000"/>
                        </a:lnSpc>
                        <a:spcAft>
                          <a:spcPts val="0"/>
                        </a:spcAft>
                      </a:pPr>
                      <a:r>
                        <a:rPr lang="en-US" sz="1200" dirty="0">
                          <a:effectLst/>
                          <a:sym typeface="Wingdings"/>
                        </a:rPr>
                        <a:t></a:t>
                      </a:r>
                      <a:endParaRPr lang="en-IN" sz="1200" dirty="0">
                        <a:effectLst/>
                        <a:latin typeface="Calibri"/>
                        <a:ea typeface="Times New Roman"/>
                        <a:cs typeface="Times New Roman"/>
                      </a:endParaRPr>
                    </a:p>
                  </a:txBody>
                  <a:tcPr marL="56891" marR="56891" marT="0" marB="0">
                    <a:solidFill>
                      <a:schemeClr val="accent2">
                        <a:lumMod val="75000"/>
                      </a:schemeClr>
                    </a:solidFill>
                  </a:tcPr>
                </a:tc>
                <a:tc hMerge="1">
                  <a:txBody>
                    <a:bodyPr/>
                    <a:lstStyle/>
                    <a:p>
                      <a:endParaRPr lang="en-IN"/>
                    </a:p>
                  </a:txBody>
                  <a:tcPr/>
                </a:tc>
                <a:tc>
                  <a:txBody>
                    <a:bodyPr/>
                    <a:lstStyle/>
                    <a:p>
                      <a:pPr algn="just">
                        <a:lnSpc>
                          <a:spcPct val="115000"/>
                        </a:lnSpc>
                        <a:spcAft>
                          <a:spcPts val="0"/>
                        </a:spcAft>
                      </a:pPr>
                      <a:r>
                        <a:rPr lang="en-US" sz="1200">
                          <a:effectLst/>
                        </a:rPr>
                        <a:t> </a:t>
                      </a:r>
                      <a:endParaRPr lang="en-IN" sz="1200">
                        <a:effectLst/>
                        <a:latin typeface="Calibri"/>
                        <a:ea typeface="Times New Roman"/>
                        <a:cs typeface="Times New Roman"/>
                      </a:endParaRPr>
                    </a:p>
                  </a:txBody>
                  <a:tcPr marL="56891" marR="56891" marT="0" marB="0"/>
                </a:tc>
                <a:tc>
                  <a:txBody>
                    <a:bodyPr/>
                    <a:lstStyle/>
                    <a:p>
                      <a:pPr algn="just">
                        <a:lnSpc>
                          <a:spcPct val="115000"/>
                        </a:lnSpc>
                        <a:spcAft>
                          <a:spcPts val="0"/>
                        </a:spcAft>
                      </a:pPr>
                      <a:r>
                        <a:rPr lang="en-US" sz="1200">
                          <a:effectLst/>
                        </a:rPr>
                        <a:t>Bhopal lies in Zone II</a:t>
                      </a:r>
                      <a:endParaRPr lang="en-IN" sz="1200">
                        <a:effectLst/>
                        <a:latin typeface="Calibri"/>
                        <a:ea typeface="Times New Roman"/>
                        <a:cs typeface="Times New Roman"/>
                      </a:endParaRPr>
                    </a:p>
                  </a:txBody>
                  <a:tcPr marL="56891" marR="56891" marT="0" marB="0"/>
                </a:tc>
              </a:tr>
              <a:tr h="195721">
                <a:tc>
                  <a:txBody>
                    <a:bodyPr/>
                    <a:lstStyle/>
                    <a:p>
                      <a:pPr algn="just">
                        <a:lnSpc>
                          <a:spcPct val="115000"/>
                        </a:lnSpc>
                        <a:spcAft>
                          <a:spcPts val="0"/>
                        </a:spcAft>
                      </a:pPr>
                      <a:r>
                        <a:rPr lang="en-US" sz="1200">
                          <a:effectLst/>
                        </a:rPr>
                        <a:t>3.2</a:t>
                      </a:r>
                      <a:endParaRPr lang="en-IN" sz="1200">
                        <a:effectLst/>
                        <a:latin typeface="Calibri"/>
                        <a:ea typeface="Times New Roman"/>
                        <a:cs typeface="Times New Roman"/>
                      </a:endParaRPr>
                    </a:p>
                  </a:txBody>
                  <a:tcPr marL="56891" marR="56891" marT="0" marB="0"/>
                </a:tc>
                <a:tc>
                  <a:txBody>
                    <a:bodyPr/>
                    <a:lstStyle/>
                    <a:p>
                      <a:pPr algn="just">
                        <a:lnSpc>
                          <a:spcPct val="115000"/>
                        </a:lnSpc>
                        <a:spcAft>
                          <a:spcPts val="0"/>
                        </a:spcAft>
                      </a:pPr>
                      <a:r>
                        <a:rPr lang="en-US" sz="1200">
                          <a:effectLst/>
                        </a:rPr>
                        <a:t>Landslides  </a:t>
                      </a:r>
                      <a:endParaRPr lang="en-IN" sz="1200">
                        <a:effectLst/>
                        <a:latin typeface="Calibri"/>
                        <a:ea typeface="Times New Roman"/>
                        <a:cs typeface="Times New Roman"/>
                      </a:endParaRPr>
                    </a:p>
                  </a:txBody>
                  <a:tcPr marL="56891" marR="56891" marT="0" marB="0"/>
                </a:tc>
                <a:tc>
                  <a:txBody>
                    <a:bodyPr/>
                    <a:lstStyle/>
                    <a:p>
                      <a:pPr algn="just">
                        <a:lnSpc>
                          <a:spcPct val="115000"/>
                        </a:lnSpc>
                        <a:spcAft>
                          <a:spcPts val="0"/>
                        </a:spcAft>
                      </a:pPr>
                      <a:r>
                        <a:rPr lang="en-US" sz="1200" dirty="0">
                          <a:effectLst/>
                          <a:sym typeface="Wingdings"/>
                        </a:rPr>
                        <a:t></a:t>
                      </a:r>
                      <a:endParaRPr lang="en-IN" sz="1200" dirty="0">
                        <a:effectLst/>
                        <a:latin typeface="Calibri"/>
                        <a:ea typeface="Times New Roman"/>
                        <a:cs typeface="Times New Roman"/>
                      </a:endParaRPr>
                    </a:p>
                  </a:txBody>
                  <a:tcPr marL="56891" marR="56891" marT="0" marB="0">
                    <a:solidFill>
                      <a:schemeClr val="accent2">
                        <a:lumMod val="40000"/>
                        <a:lumOff val="60000"/>
                      </a:schemeClr>
                    </a:solidFill>
                  </a:tcPr>
                </a:tc>
                <a:tc gridSpan="2">
                  <a:txBody>
                    <a:bodyPr/>
                    <a:lstStyle/>
                    <a:p>
                      <a:pPr algn="just">
                        <a:lnSpc>
                          <a:spcPct val="115000"/>
                        </a:lnSpc>
                        <a:spcAft>
                          <a:spcPts val="0"/>
                        </a:spcAft>
                      </a:pPr>
                      <a:r>
                        <a:rPr lang="en-US" sz="1200">
                          <a:effectLst/>
                        </a:rPr>
                        <a:t> </a:t>
                      </a:r>
                      <a:endParaRPr lang="en-IN" sz="1200">
                        <a:effectLst/>
                        <a:latin typeface="Calibri"/>
                        <a:ea typeface="Times New Roman"/>
                        <a:cs typeface="Times New Roman"/>
                      </a:endParaRPr>
                    </a:p>
                  </a:txBody>
                  <a:tcPr marL="56891" marR="56891" marT="0" marB="0"/>
                </a:tc>
                <a:tc hMerge="1">
                  <a:txBody>
                    <a:bodyPr/>
                    <a:lstStyle/>
                    <a:p>
                      <a:endParaRPr lang="en-IN"/>
                    </a:p>
                  </a:txBody>
                  <a:tcPr/>
                </a:tc>
                <a:tc>
                  <a:txBody>
                    <a:bodyPr/>
                    <a:lstStyle/>
                    <a:p>
                      <a:pPr algn="just">
                        <a:lnSpc>
                          <a:spcPct val="115000"/>
                        </a:lnSpc>
                        <a:spcAft>
                          <a:spcPts val="0"/>
                        </a:spcAft>
                      </a:pPr>
                      <a:r>
                        <a:rPr lang="en-US" sz="1200">
                          <a:effectLst/>
                        </a:rPr>
                        <a:t> </a:t>
                      </a:r>
                      <a:endParaRPr lang="en-IN" sz="1200">
                        <a:effectLst/>
                        <a:latin typeface="Calibri"/>
                        <a:ea typeface="Times New Roman"/>
                        <a:cs typeface="Times New Roman"/>
                      </a:endParaRPr>
                    </a:p>
                  </a:txBody>
                  <a:tcPr marL="56891" marR="56891" marT="0" marB="0"/>
                </a:tc>
                <a:tc>
                  <a:txBody>
                    <a:bodyPr/>
                    <a:lstStyle/>
                    <a:p>
                      <a:pPr algn="just">
                        <a:lnSpc>
                          <a:spcPct val="115000"/>
                        </a:lnSpc>
                        <a:spcAft>
                          <a:spcPts val="0"/>
                        </a:spcAft>
                      </a:pPr>
                      <a:r>
                        <a:rPr lang="en-US" sz="1200">
                          <a:effectLst/>
                        </a:rPr>
                        <a:t>City not prone to landslides</a:t>
                      </a:r>
                      <a:endParaRPr lang="en-IN" sz="1200">
                        <a:effectLst/>
                        <a:latin typeface="Calibri"/>
                        <a:ea typeface="Times New Roman"/>
                        <a:cs typeface="Times New Roman"/>
                      </a:endParaRPr>
                    </a:p>
                  </a:txBody>
                  <a:tcPr marL="56891" marR="56891" marT="0" marB="0"/>
                </a:tc>
              </a:tr>
              <a:tr h="404767">
                <a:tc>
                  <a:txBody>
                    <a:bodyPr/>
                    <a:lstStyle/>
                    <a:p>
                      <a:pPr algn="just">
                        <a:lnSpc>
                          <a:spcPct val="115000"/>
                        </a:lnSpc>
                        <a:spcAft>
                          <a:spcPts val="0"/>
                        </a:spcAft>
                      </a:pPr>
                      <a:r>
                        <a:rPr lang="en-US" sz="1200">
                          <a:effectLst/>
                        </a:rPr>
                        <a:t>3.3</a:t>
                      </a:r>
                      <a:endParaRPr lang="en-IN" sz="1200">
                        <a:effectLst/>
                        <a:latin typeface="Calibri"/>
                        <a:ea typeface="Times New Roman"/>
                        <a:cs typeface="Times New Roman"/>
                      </a:endParaRPr>
                    </a:p>
                  </a:txBody>
                  <a:tcPr marL="56891" marR="56891" marT="0" marB="0"/>
                </a:tc>
                <a:tc>
                  <a:txBody>
                    <a:bodyPr/>
                    <a:lstStyle/>
                    <a:p>
                      <a:pPr algn="just">
                        <a:lnSpc>
                          <a:spcPct val="115000"/>
                        </a:lnSpc>
                        <a:spcAft>
                          <a:spcPts val="0"/>
                        </a:spcAft>
                      </a:pPr>
                      <a:r>
                        <a:rPr lang="en-US" sz="1200">
                          <a:effectLst/>
                        </a:rPr>
                        <a:t>Urban Floods</a:t>
                      </a:r>
                      <a:endParaRPr lang="en-IN" sz="1200">
                        <a:effectLst/>
                        <a:latin typeface="Calibri"/>
                        <a:ea typeface="Times New Roman"/>
                        <a:cs typeface="Times New Roman"/>
                      </a:endParaRPr>
                    </a:p>
                  </a:txBody>
                  <a:tcPr marL="56891" marR="56891" marT="0" marB="0"/>
                </a:tc>
                <a:tc>
                  <a:txBody>
                    <a:bodyPr/>
                    <a:lstStyle/>
                    <a:p>
                      <a:pPr algn="just">
                        <a:lnSpc>
                          <a:spcPct val="115000"/>
                        </a:lnSpc>
                        <a:spcAft>
                          <a:spcPts val="0"/>
                        </a:spcAft>
                      </a:pPr>
                      <a:r>
                        <a:rPr lang="en-US" sz="1200">
                          <a:effectLst/>
                        </a:rPr>
                        <a:t> </a:t>
                      </a:r>
                      <a:endParaRPr lang="en-IN" sz="1200">
                        <a:effectLst/>
                        <a:latin typeface="Calibri"/>
                        <a:ea typeface="Times New Roman"/>
                        <a:cs typeface="Times New Roman"/>
                      </a:endParaRPr>
                    </a:p>
                  </a:txBody>
                  <a:tcPr marL="56891" marR="56891" marT="0" marB="0"/>
                </a:tc>
                <a:tc gridSpan="2">
                  <a:txBody>
                    <a:bodyPr/>
                    <a:lstStyle/>
                    <a:p>
                      <a:pPr algn="just">
                        <a:lnSpc>
                          <a:spcPct val="115000"/>
                        </a:lnSpc>
                        <a:spcAft>
                          <a:spcPts val="0"/>
                        </a:spcAft>
                      </a:pPr>
                      <a:r>
                        <a:rPr lang="en-US" sz="1200" dirty="0">
                          <a:effectLst/>
                          <a:sym typeface="Wingdings"/>
                        </a:rPr>
                        <a:t></a:t>
                      </a:r>
                      <a:endParaRPr lang="en-IN" sz="1200" dirty="0">
                        <a:effectLst/>
                        <a:latin typeface="Calibri"/>
                        <a:ea typeface="Times New Roman"/>
                        <a:cs typeface="Times New Roman"/>
                      </a:endParaRPr>
                    </a:p>
                  </a:txBody>
                  <a:tcPr marL="56891" marR="56891" marT="0" marB="0">
                    <a:solidFill>
                      <a:schemeClr val="accent2">
                        <a:lumMod val="75000"/>
                      </a:schemeClr>
                    </a:solidFill>
                  </a:tcPr>
                </a:tc>
                <a:tc hMerge="1">
                  <a:txBody>
                    <a:bodyPr/>
                    <a:lstStyle/>
                    <a:p>
                      <a:endParaRPr lang="en-IN"/>
                    </a:p>
                  </a:txBody>
                  <a:tcPr/>
                </a:tc>
                <a:tc>
                  <a:txBody>
                    <a:bodyPr/>
                    <a:lstStyle/>
                    <a:p>
                      <a:pPr algn="just">
                        <a:lnSpc>
                          <a:spcPct val="115000"/>
                        </a:lnSpc>
                        <a:spcAft>
                          <a:spcPts val="0"/>
                        </a:spcAft>
                      </a:pPr>
                      <a:r>
                        <a:rPr lang="en-US" sz="1200">
                          <a:effectLst/>
                        </a:rPr>
                        <a:t> </a:t>
                      </a:r>
                      <a:endParaRPr lang="en-IN" sz="1200">
                        <a:effectLst/>
                        <a:latin typeface="Calibri"/>
                        <a:ea typeface="Times New Roman"/>
                        <a:cs typeface="Times New Roman"/>
                      </a:endParaRPr>
                    </a:p>
                  </a:txBody>
                  <a:tcPr marL="56891" marR="56891" marT="0" marB="0"/>
                </a:tc>
                <a:tc>
                  <a:txBody>
                    <a:bodyPr/>
                    <a:lstStyle/>
                    <a:p>
                      <a:pPr algn="just">
                        <a:lnSpc>
                          <a:spcPct val="115000"/>
                        </a:lnSpc>
                        <a:spcAft>
                          <a:spcPts val="0"/>
                        </a:spcAft>
                      </a:pPr>
                      <a:r>
                        <a:rPr lang="en-US" sz="1200">
                          <a:effectLst/>
                        </a:rPr>
                        <a:t>Flooding occurred in 1973-74 and 2006 due to heavy rains</a:t>
                      </a:r>
                      <a:endParaRPr lang="en-IN" sz="1200">
                        <a:effectLst/>
                        <a:latin typeface="Calibri"/>
                        <a:ea typeface="Times New Roman"/>
                        <a:cs typeface="Times New Roman"/>
                      </a:endParaRPr>
                    </a:p>
                  </a:txBody>
                  <a:tcPr marL="56891" marR="56891" marT="0" marB="0"/>
                </a:tc>
              </a:tr>
              <a:tr h="195721">
                <a:tc>
                  <a:txBody>
                    <a:bodyPr/>
                    <a:lstStyle/>
                    <a:p>
                      <a:pPr algn="just">
                        <a:lnSpc>
                          <a:spcPct val="115000"/>
                        </a:lnSpc>
                        <a:spcAft>
                          <a:spcPts val="0"/>
                        </a:spcAft>
                      </a:pPr>
                      <a:r>
                        <a:rPr lang="en-US" sz="1200">
                          <a:effectLst/>
                        </a:rPr>
                        <a:t>3.4</a:t>
                      </a:r>
                      <a:endParaRPr lang="en-IN" sz="1200">
                        <a:effectLst/>
                        <a:latin typeface="Calibri"/>
                        <a:ea typeface="Times New Roman"/>
                        <a:cs typeface="Times New Roman"/>
                      </a:endParaRPr>
                    </a:p>
                  </a:txBody>
                  <a:tcPr marL="56891" marR="56891" marT="0" marB="0"/>
                </a:tc>
                <a:tc>
                  <a:txBody>
                    <a:bodyPr/>
                    <a:lstStyle/>
                    <a:p>
                      <a:pPr algn="just">
                        <a:lnSpc>
                          <a:spcPct val="115000"/>
                        </a:lnSpc>
                        <a:spcAft>
                          <a:spcPts val="0"/>
                        </a:spcAft>
                      </a:pPr>
                      <a:r>
                        <a:rPr lang="en-US" sz="1200">
                          <a:effectLst/>
                        </a:rPr>
                        <a:t>Cyclones</a:t>
                      </a:r>
                      <a:endParaRPr lang="en-IN" sz="1200">
                        <a:effectLst/>
                        <a:latin typeface="Calibri"/>
                        <a:ea typeface="Times New Roman"/>
                        <a:cs typeface="Times New Roman"/>
                      </a:endParaRPr>
                    </a:p>
                  </a:txBody>
                  <a:tcPr marL="56891" marR="56891" marT="0" marB="0"/>
                </a:tc>
                <a:tc>
                  <a:txBody>
                    <a:bodyPr/>
                    <a:lstStyle/>
                    <a:p>
                      <a:pPr algn="just">
                        <a:lnSpc>
                          <a:spcPct val="115000"/>
                        </a:lnSpc>
                        <a:spcAft>
                          <a:spcPts val="0"/>
                        </a:spcAft>
                      </a:pPr>
                      <a:r>
                        <a:rPr lang="en-US" sz="1200" dirty="0">
                          <a:effectLst/>
                          <a:sym typeface="Wingdings"/>
                        </a:rPr>
                        <a:t></a:t>
                      </a:r>
                      <a:endParaRPr lang="en-IN" sz="1200" dirty="0">
                        <a:effectLst/>
                        <a:latin typeface="Calibri"/>
                        <a:ea typeface="Times New Roman"/>
                        <a:cs typeface="Times New Roman"/>
                      </a:endParaRPr>
                    </a:p>
                  </a:txBody>
                  <a:tcPr marL="56891" marR="56891" marT="0" marB="0">
                    <a:solidFill>
                      <a:schemeClr val="accent2">
                        <a:lumMod val="40000"/>
                        <a:lumOff val="60000"/>
                      </a:schemeClr>
                    </a:solidFill>
                  </a:tcPr>
                </a:tc>
                <a:tc gridSpan="2">
                  <a:txBody>
                    <a:bodyPr/>
                    <a:lstStyle/>
                    <a:p>
                      <a:pPr algn="just">
                        <a:lnSpc>
                          <a:spcPct val="115000"/>
                        </a:lnSpc>
                        <a:spcAft>
                          <a:spcPts val="0"/>
                        </a:spcAft>
                      </a:pPr>
                      <a:r>
                        <a:rPr lang="en-US" sz="1200">
                          <a:effectLst/>
                        </a:rPr>
                        <a:t> </a:t>
                      </a:r>
                      <a:endParaRPr lang="en-IN" sz="1200">
                        <a:effectLst/>
                        <a:latin typeface="Calibri"/>
                        <a:ea typeface="Times New Roman"/>
                        <a:cs typeface="Times New Roman"/>
                      </a:endParaRPr>
                    </a:p>
                  </a:txBody>
                  <a:tcPr marL="56891" marR="56891" marT="0" marB="0"/>
                </a:tc>
                <a:tc hMerge="1">
                  <a:txBody>
                    <a:bodyPr/>
                    <a:lstStyle/>
                    <a:p>
                      <a:endParaRPr lang="en-IN"/>
                    </a:p>
                  </a:txBody>
                  <a:tcPr/>
                </a:tc>
                <a:tc>
                  <a:txBody>
                    <a:bodyPr/>
                    <a:lstStyle/>
                    <a:p>
                      <a:pPr algn="just">
                        <a:lnSpc>
                          <a:spcPct val="115000"/>
                        </a:lnSpc>
                        <a:spcAft>
                          <a:spcPts val="0"/>
                        </a:spcAft>
                      </a:pPr>
                      <a:r>
                        <a:rPr lang="en-US" sz="1200">
                          <a:effectLst/>
                        </a:rPr>
                        <a:t> </a:t>
                      </a:r>
                      <a:endParaRPr lang="en-IN" sz="1200">
                        <a:effectLst/>
                        <a:latin typeface="Calibri"/>
                        <a:ea typeface="Times New Roman"/>
                        <a:cs typeface="Times New Roman"/>
                      </a:endParaRPr>
                    </a:p>
                  </a:txBody>
                  <a:tcPr marL="56891" marR="56891" marT="0" marB="0"/>
                </a:tc>
                <a:tc>
                  <a:txBody>
                    <a:bodyPr/>
                    <a:lstStyle/>
                    <a:p>
                      <a:pPr algn="just">
                        <a:lnSpc>
                          <a:spcPct val="115000"/>
                        </a:lnSpc>
                        <a:spcAft>
                          <a:spcPts val="0"/>
                        </a:spcAft>
                      </a:pPr>
                      <a:r>
                        <a:rPr lang="en-US" sz="1200">
                          <a:effectLst/>
                        </a:rPr>
                        <a:t>City not prone to cyclones</a:t>
                      </a:r>
                      <a:endParaRPr lang="en-IN" sz="1200">
                        <a:effectLst/>
                        <a:latin typeface="Calibri"/>
                        <a:ea typeface="Times New Roman"/>
                        <a:cs typeface="Times New Roman"/>
                      </a:endParaRPr>
                    </a:p>
                  </a:txBody>
                  <a:tcPr marL="56891" marR="56891" marT="0" marB="0"/>
                </a:tc>
              </a:tr>
              <a:tr h="404767">
                <a:tc>
                  <a:txBody>
                    <a:bodyPr/>
                    <a:lstStyle/>
                    <a:p>
                      <a:pPr algn="just">
                        <a:lnSpc>
                          <a:spcPct val="115000"/>
                        </a:lnSpc>
                        <a:spcAft>
                          <a:spcPts val="0"/>
                        </a:spcAft>
                      </a:pPr>
                      <a:r>
                        <a:rPr lang="en-US" sz="1200">
                          <a:effectLst/>
                        </a:rPr>
                        <a:t>3.5</a:t>
                      </a:r>
                      <a:endParaRPr lang="en-IN" sz="1200">
                        <a:effectLst/>
                        <a:latin typeface="Calibri"/>
                        <a:ea typeface="Times New Roman"/>
                        <a:cs typeface="Times New Roman"/>
                      </a:endParaRPr>
                    </a:p>
                  </a:txBody>
                  <a:tcPr marL="56891" marR="56891" marT="0" marB="0"/>
                </a:tc>
                <a:tc>
                  <a:txBody>
                    <a:bodyPr/>
                    <a:lstStyle/>
                    <a:p>
                      <a:pPr algn="just">
                        <a:lnSpc>
                          <a:spcPct val="115000"/>
                        </a:lnSpc>
                        <a:spcAft>
                          <a:spcPts val="0"/>
                        </a:spcAft>
                      </a:pPr>
                      <a:r>
                        <a:rPr lang="en-US" sz="1200">
                          <a:effectLst/>
                        </a:rPr>
                        <a:t>Heat Waves (Temp crossing 40</a:t>
                      </a:r>
                      <a:r>
                        <a:rPr lang="en-US" sz="1200" baseline="30000">
                          <a:effectLst/>
                        </a:rPr>
                        <a:t>0</a:t>
                      </a:r>
                      <a:r>
                        <a:rPr lang="en-US" sz="1200">
                          <a:effectLst/>
                        </a:rPr>
                        <a:t>C and number of occurrences)</a:t>
                      </a:r>
                      <a:endParaRPr lang="en-IN" sz="1200">
                        <a:effectLst/>
                        <a:latin typeface="Calibri"/>
                        <a:ea typeface="Times New Roman"/>
                        <a:cs typeface="Times New Roman"/>
                      </a:endParaRPr>
                    </a:p>
                  </a:txBody>
                  <a:tcPr marL="56891" marR="56891" marT="0" marB="0"/>
                </a:tc>
                <a:tc>
                  <a:txBody>
                    <a:bodyPr/>
                    <a:lstStyle/>
                    <a:p>
                      <a:pPr algn="just">
                        <a:lnSpc>
                          <a:spcPct val="115000"/>
                        </a:lnSpc>
                        <a:spcAft>
                          <a:spcPts val="0"/>
                        </a:spcAft>
                      </a:pPr>
                      <a:r>
                        <a:rPr lang="en-US" sz="1200">
                          <a:effectLst/>
                        </a:rPr>
                        <a:t> </a:t>
                      </a:r>
                      <a:endParaRPr lang="en-IN" sz="1200">
                        <a:effectLst/>
                        <a:latin typeface="Calibri"/>
                        <a:ea typeface="Times New Roman"/>
                        <a:cs typeface="Times New Roman"/>
                      </a:endParaRPr>
                    </a:p>
                  </a:txBody>
                  <a:tcPr marL="56891" marR="56891" marT="0" marB="0"/>
                </a:tc>
                <a:tc gridSpan="2">
                  <a:txBody>
                    <a:bodyPr/>
                    <a:lstStyle/>
                    <a:p>
                      <a:pPr algn="just">
                        <a:lnSpc>
                          <a:spcPct val="115000"/>
                        </a:lnSpc>
                        <a:spcAft>
                          <a:spcPts val="0"/>
                        </a:spcAft>
                      </a:pPr>
                      <a:r>
                        <a:rPr lang="en-US" sz="1200" dirty="0">
                          <a:effectLst/>
                          <a:sym typeface="Wingdings"/>
                        </a:rPr>
                        <a:t></a:t>
                      </a:r>
                      <a:endParaRPr lang="en-IN" sz="1200" dirty="0">
                        <a:effectLst/>
                        <a:latin typeface="Calibri"/>
                        <a:ea typeface="Times New Roman"/>
                        <a:cs typeface="Times New Roman"/>
                      </a:endParaRPr>
                    </a:p>
                  </a:txBody>
                  <a:tcPr marL="56891" marR="56891" marT="0" marB="0">
                    <a:solidFill>
                      <a:schemeClr val="accent2">
                        <a:lumMod val="75000"/>
                      </a:schemeClr>
                    </a:solidFill>
                  </a:tcPr>
                </a:tc>
                <a:tc hMerge="1">
                  <a:txBody>
                    <a:bodyPr/>
                    <a:lstStyle/>
                    <a:p>
                      <a:endParaRPr lang="en-IN"/>
                    </a:p>
                  </a:txBody>
                  <a:tcPr/>
                </a:tc>
                <a:tc>
                  <a:txBody>
                    <a:bodyPr/>
                    <a:lstStyle/>
                    <a:p>
                      <a:pPr algn="just">
                        <a:lnSpc>
                          <a:spcPct val="115000"/>
                        </a:lnSpc>
                        <a:spcAft>
                          <a:spcPts val="0"/>
                        </a:spcAft>
                      </a:pPr>
                      <a:r>
                        <a:rPr lang="en-US" sz="1200">
                          <a:effectLst/>
                        </a:rPr>
                        <a:t> </a:t>
                      </a:r>
                      <a:endParaRPr lang="en-IN" sz="1200">
                        <a:effectLst/>
                        <a:latin typeface="Calibri"/>
                        <a:ea typeface="Times New Roman"/>
                        <a:cs typeface="Times New Roman"/>
                      </a:endParaRPr>
                    </a:p>
                  </a:txBody>
                  <a:tcPr marL="56891" marR="56891" marT="0" marB="0"/>
                </a:tc>
                <a:tc>
                  <a:txBody>
                    <a:bodyPr/>
                    <a:lstStyle/>
                    <a:p>
                      <a:pPr algn="just">
                        <a:lnSpc>
                          <a:spcPct val="115000"/>
                        </a:lnSpc>
                        <a:spcAft>
                          <a:spcPts val="0"/>
                        </a:spcAft>
                      </a:pPr>
                      <a:r>
                        <a:rPr lang="en-US" sz="1200">
                          <a:effectLst/>
                        </a:rPr>
                        <a:t>City vulnerable to heat waves.</a:t>
                      </a:r>
                      <a:endParaRPr lang="en-IN" sz="1200">
                        <a:effectLst/>
                        <a:latin typeface="Calibri"/>
                        <a:ea typeface="Times New Roman"/>
                        <a:cs typeface="Times New Roman"/>
                      </a:endParaRPr>
                    </a:p>
                  </a:txBody>
                  <a:tcPr marL="56891" marR="56891" marT="0" marB="0"/>
                </a:tc>
              </a:tr>
              <a:tr h="195721">
                <a:tc>
                  <a:txBody>
                    <a:bodyPr/>
                    <a:lstStyle/>
                    <a:p>
                      <a:pPr algn="just">
                        <a:lnSpc>
                          <a:spcPct val="115000"/>
                        </a:lnSpc>
                        <a:spcAft>
                          <a:spcPts val="0"/>
                        </a:spcAft>
                      </a:pPr>
                      <a:r>
                        <a:rPr lang="en-US" sz="1200">
                          <a:effectLst/>
                        </a:rPr>
                        <a:t>3.6</a:t>
                      </a:r>
                      <a:endParaRPr lang="en-IN" sz="1200">
                        <a:effectLst/>
                        <a:latin typeface="Calibri"/>
                        <a:ea typeface="Times New Roman"/>
                        <a:cs typeface="Times New Roman"/>
                      </a:endParaRPr>
                    </a:p>
                  </a:txBody>
                  <a:tcPr marL="56891" marR="56891" marT="0" marB="0"/>
                </a:tc>
                <a:tc>
                  <a:txBody>
                    <a:bodyPr/>
                    <a:lstStyle/>
                    <a:p>
                      <a:pPr algn="just">
                        <a:lnSpc>
                          <a:spcPct val="115000"/>
                        </a:lnSpc>
                        <a:spcAft>
                          <a:spcPts val="0"/>
                        </a:spcAft>
                      </a:pPr>
                      <a:r>
                        <a:rPr lang="en-US" sz="1200">
                          <a:effectLst/>
                        </a:rPr>
                        <a:t>Water Scarcity(days/occurrences)</a:t>
                      </a:r>
                      <a:endParaRPr lang="en-IN" sz="1200">
                        <a:effectLst/>
                        <a:latin typeface="Calibri"/>
                        <a:ea typeface="Times New Roman"/>
                        <a:cs typeface="Times New Roman"/>
                      </a:endParaRPr>
                    </a:p>
                  </a:txBody>
                  <a:tcPr marL="56891" marR="56891" marT="0" marB="0"/>
                </a:tc>
                <a:tc>
                  <a:txBody>
                    <a:bodyPr/>
                    <a:lstStyle/>
                    <a:p>
                      <a:pPr algn="just">
                        <a:lnSpc>
                          <a:spcPct val="115000"/>
                        </a:lnSpc>
                        <a:spcAft>
                          <a:spcPts val="0"/>
                        </a:spcAft>
                      </a:pPr>
                      <a:r>
                        <a:rPr lang="en-US" sz="1200">
                          <a:effectLst/>
                        </a:rPr>
                        <a:t> </a:t>
                      </a:r>
                      <a:endParaRPr lang="en-IN" sz="1200">
                        <a:effectLst/>
                        <a:latin typeface="Calibri"/>
                        <a:ea typeface="Times New Roman"/>
                        <a:cs typeface="Times New Roman"/>
                      </a:endParaRPr>
                    </a:p>
                  </a:txBody>
                  <a:tcPr marL="56891" marR="56891" marT="0" marB="0"/>
                </a:tc>
                <a:tc gridSpan="2">
                  <a:txBody>
                    <a:bodyPr/>
                    <a:lstStyle/>
                    <a:p>
                      <a:pPr algn="just">
                        <a:lnSpc>
                          <a:spcPct val="115000"/>
                        </a:lnSpc>
                        <a:spcAft>
                          <a:spcPts val="0"/>
                        </a:spcAft>
                      </a:pPr>
                      <a:r>
                        <a:rPr lang="en-US" sz="1200" dirty="0">
                          <a:effectLst/>
                          <a:sym typeface="Wingdings"/>
                        </a:rPr>
                        <a:t></a:t>
                      </a:r>
                      <a:endParaRPr lang="en-IN" sz="1200" dirty="0">
                        <a:effectLst/>
                        <a:latin typeface="Calibri"/>
                        <a:ea typeface="Times New Roman"/>
                        <a:cs typeface="Times New Roman"/>
                      </a:endParaRPr>
                    </a:p>
                  </a:txBody>
                  <a:tcPr marL="56891" marR="56891" marT="0" marB="0">
                    <a:solidFill>
                      <a:schemeClr val="accent2">
                        <a:lumMod val="75000"/>
                      </a:schemeClr>
                    </a:solidFill>
                  </a:tcPr>
                </a:tc>
                <a:tc hMerge="1">
                  <a:txBody>
                    <a:bodyPr/>
                    <a:lstStyle/>
                    <a:p>
                      <a:endParaRPr lang="en-IN"/>
                    </a:p>
                  </a:txBody>
                  <a:tcPr/>
                </a:tc>
                <a:tc>
                  <a:txBody>
                    <a:bodyPr/>
                    <a:lstStyle/>
                    <a:p>
                      <a:pPr algn="just">
                        <a:lnSpc>
                          <a:spcPct val="115000"/>
                        </a:lnSpc>
                        <a:spcAft>
                          <a:spcPts val="0"/>
                        </a:spcAft>
                      </a:pPr>
                      <a:r>
                        <a:rPr lang="en-US" sz="1200">
                          <a:effectLst/>
                        </a:rPr>
                        <a:t> </a:t>
                      </a:r>
                      <a:endParaRPr lang="en-IN" sz="1200">
                        <a:effectLst/>
                        <a:latin typeface="Calibri"/>
                        <a:ea typeface="Times New Roman"/>
                        <a:cs typeface="Times New Roman"/>
                      </a:endParaRPr>
                    </a:p>
                  </a:txBody>
                  <a:tcPr marL="56891" marR="56891" marT="0" marB="0"/>
                </a:tc>
                <a:tc>
                  <a:txBody>
                    <a:bodyPr/>
                    <a:lstStyle/>
                    <a:p>
                      <a:pPr algn="just">
                        <a:lnSpc>
                          <a:spcPct val="115000"/>
                        </a:lnSpc>
                        <a:spcAft>
                          <a:spcPts val="0"/>
                        </a:spcAft>
                      </a:pPr>
                      <a:r>
                        <a:rPr lang="en-US" sz="1200">
                          <a:effectLst/>
                        </a:rPr>
                        <a:t>Severe water crisis in 2002 and  2009</a:t>
                      </a:r>
                      <a:endParaRPr lang="en-IN" sz="1200">
                        <a:effectLst/>
                        <a:latin typeface="Calibri"/>
                        <a:ea typeface="Times New Roman"/>
                        <a:cs typeface="Times New Roman"/>
                      </a:endParaRPr>
                    </a:p>
                  </a:txBody>
                  <a:tcPr marL="56891" marR="56891" marT="0" marB="0"/>
                </a:tc>
              </a:tr>
              <a:tr h="404767">
                <a:tc>
                  <a:txBody>
                    <a:bodyPr/>
                    <a:lstStyle/>
                    <a:p>
                      <a:pPr algn="just">
                        <a:lnSpc>
                          <a:spcPct val="115000"/>
                        </a:lnSpc>
                        <a:spcAft>
                          <a:spcPts val="0"/>
                        </a:spcAft>
                      </a:pPr>
                      <a:r>
                        <a:rPr lang="en-US" sz="1200">
                          <a:effectLst/>
                        </a:rPr>
                        <a:t>3.7</a:t>
                      </a:r>
                      <a:endParaRPr lang="en-IN" sz="1200">
                        <a:effectLst/>
                        <a:latin typeface="Calibri"/>
                        <a:ea typeface="Times New Roman"/>
                        <a:cs typeface="Times New Roman"/>
                      </a:endParaRPr>
                    </a:p>
                  </a:txBody>
                  <a:tcPr marL="56891" marR="56891" marT="0" marB="0"/>
                </a:tc>
                <a:tc>
                  <a:txBody>
                    <a:bodyPr/>
                    <a:lstStyle/>
                    <a:p>
                      <a:pPr algn="just">
                        <a:lnSpc>
                          <a:spcPct val="115000"/>
                        </a:lnSpc>
                        <a:spcAft>
                          <a:spcPts val="0"/>
                        </a:spcAft>
                      </a:pPr>
                      <a:r>
                        <a:rPr lang="en-US" sz="1200" dirty="0">
                          <a:effectLst/>
                        </a:rPr>
                        <a:t>Industrial Hazards  </a:t>
                      </a:r>
                      <a:endParaRPr lang="en-IN" sz="1200" dirty="0">
                        <a:effectLst/>
                        <a:latin typeface="Calibri"/>
                        <a:ea typeface="Times New Roman"/>
                        <a:cs typeface="Times New Roman"/>
                      </a:endParaRPr>
                    </a:p>
                  </a:txBody>
                  <a:tcPr marL="56891" marR="56891" marT="0" marB="0"/>
                </a:tc>
                <a:tc>
                  <a:txBody>
                    <a:bodyPr/>
                    <a:lstStyle/>
                    <a:p>
                      <a:pPr algn="just">
                        <a:lnSpc>
                          <a:spcPct val="115000"/>
                        </a:lnSpc>
                        <a:spcAft>
                          <a:spcPts val="0"/>
                        </a:spcAft>
                      </a:pPr>
                      <a:r>
                        <a:rPr lang="en-US" sz="1200">
                          <a:effectLst/>
                        </a:rPr>
                        <a:t> </a:t>
                      </a:r>
                      <a:endParaRPr lang="en-IN" sz="1200">
                        <a:effectLst/>
                        <a:latin typeface="Calibri"/>
                        <a:ea typeface="Times New Roman"/>
                        <a:cs typeface="Times New Roman"/>
                      </a:endParaRPr>
                    </a:p>
                  </a:txBody>
                  <a:tcPr marL="56891" marR="56891" marT="0" marB="0"/>
                </a:tc>
                <a:tc gridSpan="2">
                  <a:txBody>
                    <a:bodyPr/>
                    <a:lstStyle/>
                    <a:p>
                      <a:pPr algn="just">
                        <a:lnSpc>
                          <a:spcPct val="115000"/>
                        </a:lnSpc>
                        <a:spcAft>
                          <a:spcPts val="0"/>
                        </a:spcAft>
                      </a:pPr>
                      <a:r>
                        <a:rPr lang="en-US" sz="1200" dirty="0">
                          <a:effectLst/>
                        </a:rPr>
                        <a:t> </a:t>
                      </a:r>
                      <a:endParaRPr lang="en-IN" sz="1200" dirty="0">
                        <a:effectLst/>
                        <a:latin typeface="Calibri"/>
                        <a:ea typeface="Times New Roman"/>
                        <a:cs typeface="Times New Roman"/>
                      </a:endParaRPr>
                    </a:p>
                  </a:txBody>
                  <a:tcPr marL="56891" marR="56891" marT="0" marB="0"/>
                </a:tc>
                <a:tc hMerge="1">
                  <a:txBody>
                    <a:bodyPr/>
                    <a:lstStyle/>
                    <a:p>
                      <a:endParaRPr lang="en-IN"/>
                    </a:p>
                  </a:txBody>
                  <a:tcPr/>
                </a:tc>
                <a:tc>
                  <a:txBody>
                    <a:bodyPr/>
                    <a:lstStyle/>
                    <a:p>
                      <a:pPr algn="just">
                        <a:lnSpc>
                          <a:spcPct val="115000"/>
                        </a:lnSpc>
                        <a:spcAft>
                          <a:spcPts val="0"/>
                        </a:spcAft>
                      </a:pPr>
                      <a:r>
                        <a:rPr lang="en-US" sz="1200" dirty="0">
                          <a:effectLst/>
                          <a:sym typeface="Wingdings"/>
                        </a:rPr>
                        <a:t></a:t>
                      </a:r>
                      <a:endParaRPr lang="en-IN" sz="1200" dirty="0">
                        <a:effectLst/>
                        <a:latin typeface="Calibri"/>
                        <a:ea typeface="Times New Roman"/>
                        <a:cs typeface="Times New Roman"/>
                      </a:endParaRPr>
                    </a:p>
                  </a:txBody>
                  <a:tcPr marL="56891" marR="56891" marT="0" marB="0">
                    <a:solidFill>
                      <a:srgbClr val="FF0000"/>
                    </a:solidFill>
                  </a:tcPr>
                </a:tc>
                <a:tc>
                  <a:txBody>
                    <a:bodyPr/>
                    <a:lstStyle/>
                    <a:p>
                      <a:pPr algn="just">
                        <a:lnSpc>
                          <a:spcPct val="115000"/>
                        </a:lnSpc>
                        <a:spcAft>
                          <a:spcPts val="0"/>
                        </a:spcAft>
                      </a:pPr>
                      <a:r>
                        <a:rPr lang="en-US" sz="1200" dirty="0">
                          <a:effectLst/>
                        </a:rPr>
                        <a:t>City vulnerable to industrial hazards due to presence of many industries </a:t>
                      </a:r>
                      <a:endParaRPr lang="en-IN" sz="1200" dirty="0">
                        <a:effectLst/>
                        <a:latin typeface="Calibri"/>
                        <a:ea typeface="Times New Roman"/>
                        <a:cs typeface="Times New Roman"/>
                      </a:endParaRPr>
                    </a:p>
                  </a:txBody>
                  <a:tcPr marL="56891" marR="56891" marT="0" marB="0"/>
                </a:tc>
              </a:tr>
            </a:tbl>
          </a:graphicData>
        </a:graphic>
      </p:graphicFrame>
      <p:sp>
        <p:nvSpPr>
          <p:cNvPr id="6" name="Title 5"/>
          <p:cNvSpPr>
            <a:spLocks noGrp="1"/>
          </p:cNvSpPr>
          <p:nvPr>
            <p:ph type="title"/>
          </p:nvPr>
        </p:nvSpPr>
        <p:spPr>
          <a:xfrm>
            <a:off x="500034" y="-24"/>
            <a:ext cx="8229600" cy="357190"/>
          </a:xfrm>
        </p:spPr>
        <p:txBody>
          <a:bodyPr>
            <a:normAutofit fontScale="90000"/>
          </a:bodyPr>
          <a:lstStyle/>
          <a:p>
            <a:r>
              <a:rPr lang="en-US" dirty="0" smtClean="0"/>
              <a:t>A Comparative Vulnerability Matrix of Cities</a:t>
            </a:r>
            <a:endParaRPr lang="en-IN"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096763849"/>
              </p:ext>
            </p:extLst>
          </p:nvPr>
        </p:nvGraphicFramePr>
        <p:xfrm>
          <a:off x="114300" y="571480"/>
          <a:ext cx="8915399" cy="5068390"/>
        </p:xfrm>
        <a:graphic>
          <a:graphicData uri="http://schemas.openxmlformats.org/drawingml/2006/table">
            <a:tbl>
              <a:tblPr>
                <a:tableStyleId>{BC89EF96-8CEA-46FF-86C4-4CE0E7609802}</a:tableStyleId>
              </a:tblPr>
              <a:tblGrid>
                <a:gridCol w="4550561"/>
                <a:gridCol w="1088239"/>
                <a:gridCol w="457200"/>
                <a:gridCol w="304800"/>
                <a:gridCol w="457200"/>
                <a:gridCol w="381000"/>
                <a:gridCol w="304800"/>
                <a:gridCol w="271486"/>
                <a:gridCol w="232567"/>
                <a:gridCol w="289182"/>
                <a:gridCol w="289182"/>
                <a:gridCol w="289182"/>
              </a:tblGrid>
              <a:tr h="304845">
                <a:tc gridSpan="12">
                  <a:txBody>
                    <a:bodyPr/>
                    <a:lstStyle/>
                    <a:p>
                      <a:pPr algn="ctr" fontAlgn="b"/>
                      <a:r>
                        <a:rPr lang="en-US" sz="1600" b="1" u="none" strike="noStrike" dirty="0"/>
                        <a:t>INFRASTRCUTURE AND SERVICES </a:t>
                      </a:r>
                      <a:endParaRPr lang="en-US" sz="1600" b="1" i="0" u="none" strike="noStrike" dirty="0">
                        <a:solidFill>
                          <a:srgbClr val="000000"/>
                        </a:solidFill>
                        <a:latin typeface="Times New Roman"/>
                      </a:endParaRPr>
                    </a:p>
                  </a:txBody>
                  <a:tcPr marL="9525" marR="9525" marT="9525" marB="0" anchor="b">
                    <a:solidFill>
                      <a:schemeClr val="accent3">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4755">
                <a:tc>
                  <a:txBody>
                    <a:bodyPr/>
                    <a:lstStyle/>
                    <a:p>
                      <a:pPr algn="l" fontAlgn="b"/>
                      <a:r>
                        <a:rPr lang="en-US" sz="1400" u="none" strike="noStrike" dirty="0"/>
                        <a:t> </a:t>
                      </a:r>
                      <a:endParaRPr lang="en-US" sz="1400" b="0" i="0" u="none" strike="noStrike" dirty="0">
                        <a:solidFill>
                          <a:srgbClr val="000000"/>
                        </a:solidFill>
                        <a:latin typeface="Calibri"/>
                      </a:endParaRPr>
                    </a:p>
                  </a:txBody>
                  <a:tcPr marL="9525" marR="9525" marT="9525" marB="0" anchor="b"/>
                </a:tc>
                <a:tc>
                  <a:txBody>
                    <a:bodyPr/>
                    <a:lstStyle/>
                    <a:p>
                      <a:pPr algn="l" fontAlgn="b"/>
                      <a:r>
                        <a:rPr lang="en-US" sz="1400" b="1" u="none" strike="noStrike"/>
                        <a:t> </a:t>
                      </a:r>
                      <a:endParaRPr lang="en-US" sz="1400" b="1" i="0" u="none" strike="noStrike">
                        <a:solidFill>
                          <a:srgbClr val="000000"/>
                        </a:solidFill>
                        <a:latin typeface="Calibri"/>
                      </a:endParaRPr>
                    </a:p>
                  </a:txBody>
                  <a:tcPr marL="9525" marR="9525" marT="9525" marB="0" anchor="b"/>
                </a:tc>
                <a:tc gridSpan="3">
                  <a:txBody>
                    <a:bodyPr/>
                    <a:lstStyle/>
                    <a:p>
                      <a:pPr algn="ctr" fontAlgn="b"/>
                      <a:r>
                        <a:rPr lang="en-US" sz="1400" b="1" u="none" strike="noStrike" dirty="0"/>
                        <a:t>AHMEDABAD</a:t>
                      </a:r>
                      <a:endParaRPr lang="en-US" sz="1400" b="1" i="0" u="none" strike="noStrike" dirty="0">
                        <a:solidFill>
                          <a:srgbClr val="000000"/>
                        </a:solidFill>
                        <a:latin typeface="Calibri"/>
                      </a:endParaRPr>
                    </a:p>
                  </a:txBody>
                  <a:tcPr marL="9525" marR="9525" marT="9525" marB="0" anchor="b"/>
                </a:tc>
                <a:tc hMerge="1">
                  <a:txBody>
                    <a:bodyPr/>
                    <a:lstStyle/>
                    <a:p>
                      <a:endParaRPr lang="en-US"/>
                    </a:p>
                  </a:txBody>
                  <a:tcPr/>
                </a:tc>
                <a:tc hMerge="1">
                  <a:txBody>
                    <a:bodyPr/>
                    <a:lstStyle/>
                    <a:p>
                      <a:endParaRPr lang="en-US"/>
                    </a:p>
                  </a:txBody>
                  <a:tcPr/>
                </a:tc>
                <a:tc gridSpan="4">
                  <a:txBody>
                    <a:bodyPr/>
                    <a:lstStyle/>
                    <a:p>
                      <a:pPr algn="ctr" fontAlgn="b"/>
                      <a:r>
                        <a:rPr lang="en-US" sz="1400" b="1" u="none" strike="noStrike" dirty="0"/>
                        <a:t>PUNE</a:t>
                      </a:r>
                      <a:endParaRPr lang="en-US" sz="1400" b="1" i="0" u="none" strike="noStrike" dirty="0">
                        <a:solidFill>
                          <a:srgbClr val="000000"/>
                        </a:solidFill>
                        <a:latin typeface="Calibri"/>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b"/>
                      <a:r>
                        <a:rPr lang="en-US" sz="1400" b="1" u="none" strike="noStrike" dirty="0"/>
                        <a:t>BHOPAL</a:t>
                      </a:r>
                      <a:endParaRPr lang="en-US" sz="1400" b="1" i="0" u="none" strike="noStrike" dirty="0">
                        <a:solidFill>
                          <a:srgbClr val="000000"/>
                        </a:solidFill>
                        <a:latin typeface="Calibri"/>
                      </a:endParaRPr>
                    </a:p>
                  </a:txBody>
                  <a:tcPr marL="9525" marR="9525" marT="9525" marB="0" anchor="b"/>
                </a:tc>
                <a:tc hMerge="1">
                  <a:txBody>
                    <a:bodyPr/>
                    <a:lstStyle/>
                    <a:p>
                      <a:endParaRPr lang="en-US"/>
                    </a:p>
                  </a:txBody>
                  <a:tcPr/>
                </a:tc>
                <a:tc hMerge="1">
                  <a:txBody>
                    <a:bodyPr/>
                    <a:lstStyle/>
                    <a:p>
                      <a:endParaRPr lang="en-US"/>
                    </a:p>
                  </a:txBody>
                  <a:tcPr/>
                </a:tc>
              </a:tr>
              <a:tr h="304845">
                <a:tc rowSpan="2">
                  <a:txBody>
                    <a:bodyPr/>
                    <a:lstStyle/>
                    <a:p>
                      <a:pPr algn="ctr" fontAlgn="b"/>
                      <a:r>
                        <a:rPr lang="en-US" sz="1400" b="1" u="none" strike="noStrike" dirty="0"/>
                        <a:t>VARIABLES</a:t>
                      </a:r>
                      <a:endParaRPr lang="en-US" sz="1400" b="1" i="0" u="none" strike="noStrike" dirty="0">
                        <a:solidFill>
                          <a:srgbClr val="000000"/>
                        </a:solidFill>
                        <a:latin typeface="Calibri"/>
                      </a:endParaRPr>
                    </a:p>
                    <a:p>
                      <a:pPr algn="l" fontAlgn="b"/>
                      <a:r>
                        <a:rPr lang="en-US" sz="1400" u="none" strike="noStrike" dirty="0"/>
                        <a:t> </a:t>
                      </a:r>
                      <a:endParaRPr lang="en-US" sz="1400" b="0" i="0" u="none" strike="noStrike" dirty="0">
                        <a:solidFill>
                          <a:srgbClr val="000000"/>
                        </a:solidFill>
                        <a:latin typeface="Calibri"/>
                      </a:endParaRPr>
                    </a:p>
                  </a:txBody>
                  <a:tcPr marL="9525" marR="9525" marT="9525" marB="0" anchor="b"/>
                </a:tc>
                <a:tc rowSpan="2">
                  <a:txBody>
                    <a:bodyPr/>
                    <a:lstStyle/>
                    <a:p>
                      <a:pPr algn="l" fontAlgn="b"/>
                      <a:r>
                        <a:rPr lang="en-US" sz="1400" u="none" strike="noStrike" dirty="0"/>
                        <a:t> </a:t>
                      </a:r>
                      <a:endParaRPr lang="en-US" sz="1400" b="0" i="0" u="none" strike="noStrike" dirty="0">
                        <a:solidFill>
                          <a:srgbClr val="000000"/>
                        </a:solidFill>
                        <a:latin typeface="Calibri"/>
                      </a:endParaRPr>
                    </a:p>
                    <a:p>
                      <a:pPr algn="l" fontAlgn="b"/>
                      <a:r>
                        <a:rPr lang="en-US" sz="1400" u="none" strike="noStrike" dirty="0"/>
                        <a:t>BENCHMARK</a:t>
                      </a:r>
                      <a:endParaRPr lang="en-US" sz="1400" b="1" i="0" u="none" strike="noStrike" dirty="0">
                        <a:solidFill>
                          <a:srgbClr val="000000"/>
                        </a:solidFill>
                        <a:latin typeface="Calibri"/>
                      </a:endParaRPr>
                    </a:p>
                  </a:txBody>
                  <a:tcPr marL="9525" marR="9525" marT="9525" marB="0" anchor="b"/>
                </a:tc>
                <a:tc gridSpan="10">
                  <a:txBody>
                    <a:bodyPr/>
                    <a:lstStyle/>
                    <a:p>
                      <a:pPr algn="ctr" fontAlgn="b"/>
                      <a:r>
                        <a:rPr lang="en-US" sz="1400" u="none" strike="noStrike" dirty="0"/>
                        <a:t>(POPULATION 2011-UA)</a:t>
                      </a:r>
                      <a:endParaRPr lang="en-US" sz="1400" b="1" i="0" u="none" strike="noStrike" dirty="0">
                        <a:solidFill>
                          <a:srgbClr val="000000"/>
                        </a:solidFill>
                        <a:latin typeface="Calibri"/>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2355">
                <a:tc vMerge="1">
                  <a:txBody>
                    <a:bodyPr/>
                    <a:lstStyle/>
                    <a:p>
                      <a:pPr algn="l" fontAlgn="b"/>
                      <a:endParaRPr lang="en-US" sz="1400" b="0" i="0" u="none" strike="noStrike" dirty="0">
                        <a:solidFill>
                          <a:srgbClr val="000000"/>
                        </a:solidFill>
                        <a:latin typeface="Calibri"/>
                      </a:endParaRPr>
                    </a:p>
                  </a:txBody>
                  <a:tcPr marL="9525" marR="9525" marT="9525" marB="0" anchor="b"/>
                </a:tc>
                <a:tc vMerge="1">
                  <a:txBody>
                    <a:bodyPr/>
                    <a:lstStyle/>
                    <a:p>
                      <a:pPr algn="l" fontAlgn="b"/>
                      <a:endParaRPr lang="en-US" sz="1400" b="1" i="0" u="none" strike="noStrike" dirty="0">
                        <a:solidFill>
                          <a:srgbClr val="000000"/>
                        </a:solidFill>
                        <a:latin typeface="Calibri"/>
                      </a:endParaRPr>
                    </a:p>
                  </a:txBody>
                  <a:tcPr marL="9525" marR="9525" marT="9525" marB="0" anchor="b"/>
                </a:tc>
                <a:tc gridSpan="3">
                  <a:txBody>
                    <a:bodyPr/>
                    <a:lstStyle/>
                    <a:p>
                      <a:pPr algn="r" fontAlgn="b"/>
                      <a:r>
                        <a:rPr lang="en-US" sz="1400" u="none" strike="noStrike"/>
                        <a:t>6,352,254</a:t>
                      </a:r>
                      <a:endParaRPr lang="en-US" sz="1400" b="1" i="0" u="none" strike="noStrike">
                        <a:solidFill>
                          <a:srgbClr val="000000"/>
                        </a:solidFill>
                        <a:latin typeface="Calibri"/>
                      </a:endParaRPr>
                    </a:p>
                  </a:txBody>
                  <a:tcPr marL="9525" marR="9525" marT="9525" marB="0" anchor="b"/>
                </a:tc>
                <a:tc hMerge="1">
                  <a:txBody>
                    <a:bodyPr/>
                    <a:lstStyle/>
                    <a:p>
                      <a:endParaRPr lang="en-US"/>
                    </a:p>
                  </a:txBody>
                  <a:tcPr/>
                </a:tc>
                <a:tc hMerge="1">
                  <a:txBody>
                    <a:bodyPr/>
                    <a:lstStyle/>
                    <a:p>
                      <a:endParaRPr lang="en-US"/>
                    </a:p>
                  </a:txBody>
                  <a:tcPr/>
                </a:tc>
                <a:tc gridSpan="3">
                  <a:txBody>
                    <a:bodyPr/>
                    <a:lstStyle/>
                    <a:p>
                      <a:pPr algn="r" fontAlgn="b"/>
                      <a:r>
                        <a:rPr lang="en-US" sz="1400" u="none" strike="noStrike" dirty="0"/>
                        <a:t>5,049,968</a:t>
                      </a:r>
                      <a:endParaRPr lang="en-US" sz="1400" b="1" i="0" u="none" strike="noStrike" dirty="0">
                        <a:solidFill>
                          <a:srgbClr val="000000"/>
                        </a:solidFill>
                        <a:latin typeface="Calibri"/>
                      </a:endParaRPr>
                    </a:p>
                  </a:txBody>
                  <a:tcPr marL="9525" marR="9525" marT="9525" marB="0" anchor="b"/>
                </a:tc>
                <a:tc hMerge="1">
                  <a:txBody>
                    <a:bodyPr/>
                    <a:lstStyle/>
                    <a:p>
                      <a:endParaRPr lang="en-US"/>
                    </a:p>
                  </a:txBody>
                  <a:tcPr/>
                </a:tc>
                <a:tc hMerge="1">
                  <a:txBody>
                    <a:bodyPr/>
                    <a:lstStyle/>
                    <a:p>
                      <a:endParaRPr lang="en-US"/>
                    </a:p>
                  </a:txBody>
                  <a:tcPr/>
                </a:tc>
                <a:tc gridSpan="4">
                  <a:txBody>
                    <a:bodyPr/>
                    <a:lstStyle/>
                    <a:p>
                      <a:pPr algn="r" fontAlgn="b"/>
                      <a:r>
                        <a:rPr lang="en-US" sz="1400" u="none" strike="noStrike" dirty="0"/>
                        <a:t>1,883,381</a:t>
                      </a:r>
                      <a:endParaRPr lang="en-US" sz="1400" b="1" i="0" u="none" strike="noStrike" dirty="0">
                        <a:solidFill>
                          <a:srgbClr val="000000"/>
                        </a:solidFill>
                        <a:latin typeface="Calibri"/>
                      </a:endParaRPr>
                    </a:p>
                  </a:txBody>
                  <a:tcPr marL="9525" marR="9525" marT="9525" marB="0" anchor="b"/>
                </a:tc>
                <a:tc hMerge="1">
                  <a:txBody>
                    <a:bodyPr/>
                    <a:lstStyle/>
                    <a:p>
                      <a:pPr algn="r" fontAlgn="b"/>
                      <a:endParaRPr lang="en-US" sz="1400" b="1" i="0" u="none" strike="noStrike">
                        <a:solidFill>
                          <a:srgbClr val="000000"/>
                        </a:solidFill>
                        <a:latin typeface="Calibri"/>
                      </a:endParaRPr>
                    </a:p>
                  </a:txBody>
                  <a:tcPr marL="9525" marR="9525" marT="9525" marB="0" anchor="b"/>
                </a:tc>
                <a:tc hMerge="1">
                  <a:txBody>
                    <a:bodyPr/>
                    <a:lstStyle/>
                    <a:p>
                      <a:endParaRPr lang="en-US"/>
                    </a:p>
                  </a:txBody>
                  <a:tcPr/>
                </a:tc>
                <a:tc hMerge="1">
                  <a:txBody>
                    <a:bodyPr/>
                    <a:lstStyle/>
                    <a:p>
                      <a:endParaRPr lang="en-US"/>
                    </a:p>
                  </a:txBody>
                  <a:tcPr/>
                </a:tc>
              </a:tr>
              <a:tr h="290328">
                <a:tc>
                  <a:txBody>
                    <a:bodyPr/>
                    <a:lstStyle/>
                    <a:p>
                      <a:pPr algn="l" fontAlgn="b"/>
                      <a:endParaRPr lang="en-US" sz="1600" b="1" i="0" u="none" strike="noStrike" dirty="0">
                        <a:solidFill>
                          <a:srgbClr val="000000"/>
                        </a:solidFill>
                        <a:latin typeface="+mj-lt"/>
                      </a:endParaRPr>
                    </a:p>
                  </a:txBody>
                  <a:tcPr marL="9525" marR="9525" marT="9525" marB="0" anchor="b">
                    <a:solidFill>
                      <a:schemeClr val="accent3">
                        <a:lumMod val="40000"/>
                        <a:lumOff val="60000"/>
                      </a:schemeClr>
                    </a:solidFill>
                  </a:tcPr>
                </a:tc>
                <a:tc>
                  <a:txBody>
                    <a:bodyPr/>
                    <a:lstStyle/>
                    <a:p>
                      <a:pPr algn="l" fontAlgn="b"/>
                      <a:endParaRPr lang="en-US" sz="1600" b="0" i="0" u="none" strike="noStrike" dirty="0">
                        <a:solidFill>
                          <a:srgbClr val="000000"/>
                        </a:solidFill>
                        <a:latin typeface="+mj-lt"/>
                      </a:endParaRPr>
                    </a:p>
                  </a:txBody>
                  <a:tcPr marL="9525" marR="9525" marT="9525" marB="0" anchor="b">
                    <a:solidFill>
                      <a:schemeClr val="accent3">
                        <a:lumMod val="40000"/>
                        <a:lumOff val="60000"/>
                      </a:schemeClr>
                    </a:solidFill>
                  </a:tcPr>
                </a:tc>
                <a:tc>
                  <a:txBody>
                    <a:bodyPr/>
                    <a:lstStyle/>
                    <a:p>
                      <a:pPr algn="ctr" fontAlgn="b"/>
                      <a:r>
                        <a:rPr lang="en-US" sz="1600" u="none" strike="noStrike" dirty="0">
                          <a:latin typeface="+mj-lt"/>
                        </a:rPr>
                        <a:t> </a:t>
                      </a:r>
                      <a:r>
                        <a:rPr lang="en-US" sz="1600" u="none" strike="noStrike" dirty="0" smtClean="0">
                          <a:latin typeface="+mj-lt"/>
                        </a:rPr>
                        <a:t>L</a:t>
                      </a:r>
                      <a:endParaRPr lang="en-US" sz="1600" b="0" i="0" u="none" strike="noStrike" dirty="0">
                        <a:solidFill>
                          <a:srgbClr val="000000"/>
                        </a:solidFill>
                        <a:latin typeface="+mj-lt"/>
                      </a:endParaRPr>
                    </a:p>
                  </a:txBody>
                  <a:tcPr marL="9525" marR="9525" marT="9525" marB="0" anchor="b">
                    <a:solidFill>
                      <a:srgbClr val="FFFF00"/>
                    </a:solidFill>
                  </a:tcPr>
                </a:tc>
                <a:tc>
                  <a:txBody>
                    <a:bodyPr/>
                    <a:lstStyle/>
                    <a:p>
                      <a:pPr algn="ctr" fontAlgn="b"/>
                      <a:r>
                        <a:rPr lang="en-US" sz="1600" b="0" i="0" u="none" strike="noStrike" dirty="0" smtClean="0">
                          <a:solidFill>
                            <a:srgbClr val="000000"/>
                          </a:solidFill>
                          <a:latin typeface="+mj-lt"/>
                        </a:rPr>
                        <a:t>M</a:t>
                      </a:r>
                      <a:endParaRPr lang="en-US" sz="1600" b="0" i="0" u="none" strike="noStrike" dirty="0">
                        <a:solidFill>
                          <a:srgbClr val="000000"/>
                        </a:solidFill>
                        <a:latin typeface="+mj-lt"/>
                      </a:endParaRPr>
                    </a:p>
                  </a:txBody>
                  <a:tcPr marL="9525" marR="9525" marT="9525" marB="0" anchor="b">
                    <a:solidFill>
                      <a:srgbClr val="FFC000"/>
                    </a:solidFill>
                  </a:tcPr>
                </a:tc>
                <a:tc>
                  <a:txBody>
                    <a:bodyPr/>
                    <a:lstStyle/>
                    <a:p>
                      <a:pPr algn="ctr" fontAlgn="b"/>
                      <a:r>
                        <a:rPr lang="en-US" sz="1600" b="0" i="0" u="none" strike="noStrike" dirty="0" smtClean="0">
                          <a:solidFill>
                            <a:srgbClr val="000000"/>
                          </a:solidFill>
                          <a:latin typeface="+mj-lt"/>
                        </a:rPr>
                        <a:t>H</a:t>
                      </a:r>
                      <a:endParaRPr lang="en-US" sz="1600" b="0" i="0" u="none" strike="noStrike" dirty="0">
                        <a:solidFill>
                          <a:srgbClr val="000000"/>
                        </a:solidFill>
                        <a:latin typeface="+mj-lt"/>
                      </a:endParaRPr>
                    </a:p>
                  </a:txBody>
                  <a:tcPr marL="9525" marR="9525" marT="9525" marB="0" anchor="b">
                    <a:solidFill>
                      <a:srgbClr val="C00000"/>
                    </a:solidFill>
                  </a:tcPr>
                </a:tc>
                <a:tc>
                  <a:txBody>
                    <a:bodyPr/>
                    <a:lstStyle/>
                    <a:p>
                      <a:pPr algn="ctr" fontAlgn="b"/>
                      <a:r>
                        <a:rPr lang="en-US" sz="1600" u="none" strike="noStrike" dirty="0">
                          <a:latin typeface="+mj-lt"/>
                        </a:rPr>
                        <a:t> </a:t>
                      </a:r>
                      <a:r>
                        <a:rPr lang="en-US" sz="1600" u="none" strike="noStrike" dirty="0" smtClean="0">
                          <a:latin typeface="+mj-lt"/>
                        </a:rPr>
                        <a:t>L</a:t>
                      </a:r>
                      <a:endParaRPr lang="en-US" sz="1600" b="0" i="0" u="none" strike="noStrike" dirty="0">
                        <a:solidFill>
                          <a:srgbClr val="000000"/>
                        </a:solidFill>
                        <a:latin typeface="+mj-lt"/>
                      </a:endParaRPr>
                    </a:p>
                  </a:txBody>
                  <a:tcPr marL="9525" marR="9525" marT="9525" marB="0" anchor="b">
                    <a:solidFill>
                      <a:srgbClr val="FFFF00"/>
                    </a:solidFill>
                  </a:tcPr>
                </a:tc>
                <a:tc>
                  <a:txBody>
                    <a:bodyPr/>
                    <a:lstStyle/>
                    <a:p>
                      <a:pPr algn="ctr" fontAlgn="b"/>
                      <a:r>
                        <a:rPr lang="en-US" sz="1600" b="0" i="0" u="none" strike="noStrike" dirty="0" smtClean="0">
                          <a:solidFill>
                            <a:srgbClr val="000000"/>
                          </a:solidFill>
                          <a:latin typeface="+mj-lt"/>
                        </a:rPr>
                        <a:t>M</a:t>
                      </a:r>
                      <a:endParaRPr lang="en-US" sz="1600" b="0" i="0" u="none" strike="noStrike" dirty="0">
                        <a:solidFill>
                          <a:srgbClr val="000000"/>
                        </a:solidFill>
                        <a:latin typeface="+mj-lt"/>
                      </a:endParaRPr>
                    </a:p>
                  </a:txBody>
                  <a:tcPr marL="9525" marR="9525" marT="9525" marB="0" anchor="b">
                    <a:solidFill>
                      <a:srgbClr val="FFC000"/>
                    </a:solidFill>
                  </a:tcPr>
                </a:tc>
                <a:tc>
                  <a:txBody>
                    <a:bodyPr/>
                    <a:lstStyle/>
                    <a:p>
                      <a:pPr algn="ctr" fontAlgn="b"/>
                      <a:r>
                        <a:rPr lang="en-US" sz="1600" b="0" i="0" u="none" strike="noStrike" dirty="0" smtClean="0">
                          <a:solidFill>
                            <a:srgbClr val="000000"/>
                          </a:solidFill>
                          <a:latin typeface="+mj-lt"/>
                        </a:rPr>
                        <a:t>H</a:t>
                      </a:r>
                      <a:endParaRPr lang="en-US" sz="1600" b="0" i="0" u="none" strike="noStrike" dirty="0">
                        <a:solidFill>
                          <a:srgbClr val="000000"/>
                        </a:solidFill>
                        <a:latin typeface="+mj-lt"/>
                      </a:endParaRPr>
                    </a:p>
                  </a:txBody>
                  <a:tcPr marL="9525" marR="9525" marT="9525" marB="0" anchor="b">
                    <a:solidFill>
                      <a:srgbClr val="C00000"/>
                    </a:solidFill>
                  </a:tcPr>
                </a:tc>
                <a:tc gridSpan="2">
                  <a:txBody>
                    <a:bodyPr/>
                    <a:lstStyle/>
                    <a:p>
                      <a:pPr algn="ctr" fontAlgn="b"/>
                      <a:r>
                        <a:rPr lang="en-US" sz="1600" u="none" strike="noStrike" dirty="0">
                          <a:latin typeface="+mj-lt"/>
                        </a:rPr>
                        <a:t> </a:t>
                      </a:r>
                      <a:r>
                        <a:rPr lang="en-US" sz="1600" u="none" strike="noStrike" dirty="0" smtClean="0">
                          <a:latin typeface="+mj-lt"/>
                        </a:rPr>
                        <a:t>L</a:t>
                      </a:r>
                      <a:endParaRPr lang="en-US" sz="1600" b="0" i="0" u="none" strike="noStrike" dirty="0">
                        <a:solidFill>
                          <a:srgbClr val="000000"/>
                        </a:solidFill>
                        <a:latin typeface="+mj-lt"/>
                      </a:endParaRPr>
                    </a:p>
                  </a:txBody>
                  <a:tcPr marL="9525" marR="9525" marT="9525" marB="0" anchor="b">
                    <a:solidFill>
                      <a:srgbClr val="FFFF00"/>
                    </a:solidFill>
                  </a:tcPr>
                </a:tc>
                <a:tc hMerge="1">
                  <a:txBody>
                    <a:bodyPr/>
                    <a:lstStyle/>
                    <a:p>
                      <a:pPr algn="l" fontAlgn="b"/>
                      <a:endParaRPr lang="en-US" sz="1600" b="0" i="0" u="none" strike="noStrike" dirty="0">
                        <a:solidFill>
                          <a:srgbClr val="000000"/>
                        </a:solidFill>
                        <a:latin typeface="+mj-lt"/>
                      </a:endParaRPr>
                    </a:p>
                  </a:txBody>
                  <a:tcPr marL="9525" marR="9525" marT="9525" marB="0" anchor="b"/>
                </a:tc>
                <a:tc>
                  <a:txBody>
                    <a:bodyPr/>
                    <a:lstStyle/>
                    <a:p>
                      <a:pPr algn="ctr" fontAlgn="b"/>
                      <a:r>
                        <a:rPr lang="en-US" sz="1600" b="0" i="0" u="none" strike="noStrike" dirty="0" smtClean="0">
                          <a:solidFill>
                            <a:srgbClr val="000000"/>
                          </a:solidFill>
                          <a:latin typeface="+mj-lt"/>
                        </a:rPr>
                        <a:t>M</a:t>
                      </a:r>
                      <a:endParaRPr lang="en-US" sz="1600" b="0" i="0" u="none" strike="noStrike" dirty="0">
                        <a:solidFill>
                          <a:srgbClr val="000000"/>
                        </a:solidFill>
                        <a:latin typeface="+mj-lt"/>
                      </a:endParaRPr>
                    </a:p>
                  </a:txBody>
                  <a:tcPr marL="9525" marR="9525" marT="9525" marB="0" anchor="b">
                    <a:solidFill>
                      <a:srgbClr val="FFC000"/>
                    </a:solidFill>
                  </a:tcPr>
                </a:tc>
                <a:tc>
                  <a:txBody>
                    <a:bodyPr/>
                    <a:lstStyle/>
                    <a:p>
                      <a:pPr algn="ctr" fontAlgn="b"/>
                      <a:r>
                        <a:rPr lang="en-US" sz="1600" b="0" i="0" u="none" strike="noStrike" dirty="0" smtClean="0">
                          <a:solidFill>
                            <a:srgbClr val="000000"/>
                          </a:solidFill>
                          <a:latin typeface="+mj-lt"/>
                        </a:rPr>
                        <a:t>H</a:t>
                      </a:r>
                      <a:endParaRPr lang="en-US" sz="1600" b="0" i="0" u="none" strike="noStrike" dirty="0">
                        <a:solidFill>
                          <a:srgbClr val="000000"/>
                        </a:solidFill>
                        <a:latin typeface="+mj-lt"/>
                      </a:endParaRPr>
                    </a:p>
                  </a:txBody>
                  <a:tcPr marL="9525" marR="9525" marT="9525" marB="0" anchor="b">
                    <a:solidFill>
                      <a:srgbClr val="C00000"/>
                    </a:solidFill>
                  </a:tcPr>
                </a:tc>
              </a:tr>
              <a:tr h="290328">
                <a:tc>
                  <a:txBody>
                    <a:bodyPr/>
                    <a:lstStyle/>
                    <a:p>
                      <a:pPr algn="l" fontAlgn="b"/>
                      <a:r>
                        <a:rPr lang="en-US" sz="1600" b="1" u="none" strike="noStrike" dirty="0">
                          <a:latin typeface="+mj-lt"/>
                        </a:rPr>
                        <a:t>WATER SUPPLY</a:t>
                      </a:r>
                      <a:endParaRPr lang="en-US" sz="1600" b="1" i="0" u="none" strike="noStrike" dirty="0">
                        <a:solidFill>
                          <a:srgbClr val="000000"/>
                        </a:solidFill>
                        <a:latin typeface="+mj-lt"/>
                      </a:endParaRPr>
                    </a:p>
                  </a:txBody>
                  <a:tcPr marL="9525" marR="9525" marT="9525" marB="0" anchor="b">
                    <a:solidFill>
                      <a:schemeClr val="accent3">
                        <a:lumMod val="40000"/>
                        <a:lumOff val="60000"/>
                      </a:schemeClr>
                    </a:solidFill>
                  </a:tcPr>
                </a:tc>
                <a:tc>
                  <a:txBody>
                    <a:bodyPr/>
                    <a:lstStyle/>
                    <a:p>
                      <a:pPr algn="l" fontAlgn="b"/>
                      <a:endParaRPr lang="en-US" sz="1600" b="0" i="0" u="none" strike="noStrike" dirty="0">
                        <a:solidFill>
                          <a:srgbClr val="000000"/>
                        </a:solidFill>
                        <a:latin typeface="+mj-lt"/>
                      </a:endParaRPr>
                    </a:p>
                  </a:txBody>
                  <a:tcPr marL="9525" marR="9525" marT="9525" marB="0" anchor="b">
                    <a:solidFill>
                      <a:schemeClr val="accent3">
                        <a:lumMod val="40000"/>
                        <a:lumOff val="60000"/>
                      </a:schemeClr>
                    </a:solidFill>
                  </a:tcPr>
                </a:tc>
                <a:tc>
                  <a:txBody>
                    <a:bodyPr/>
                    <a:lstStyle/>
                    <a:p>
                      <a:endParaRPr lang="en-IN" dirty="0"/>
                    </a:p>
                  </a:txBody>
                  <a:tcPr marL="9525" marR="9525" marT="9525" marB="0" anchor="b">
                    <a:solidFill>
                      <a:schemeClr val="accent3">
                        <a:lumMod val="40000"/>
                        <a:lumOff val="60000"/>
                      </a:schemeClr>
                    </a:solidFill>
                  </a:tcPr>
                </a:tc>
                <a:tc>
                  <a:txBody>
                    <a:bodyPr/>
                    <a:lstStyle/>
                    <a:p>
                      <a:endParaRPr lang="en-IN" dirty="0"/>
                    </a:p>
                  </a:txBody>
                  <a:tcPr marL="9525" marR="9525" marT="9525" marB="0" anchor="b">
                    <a:solidFill>
                      <a:schemeClr val="accent3">
                        <a:lumMod val="40000"/>
                        <a:lumOff val="60000"/>
                      </a:schemeClr>
                    </a:solidFill>
                  </a:tcPr>
                </a:tc>
                <a:tc>
                  <a:txBody>
                    <a:bodyPr/>
                    <a:lstStyle/>
                    <a:p>
                      <a:endParaRPr lang="en-IN" dirty="0"/>
                    </a:p>
                  </a:txBody>
                  <a:tcPr marL="9525" marR="9525" marT="9525" marB="0" anchor="b">
                    <a:solidFill>
                      <a:schemeClr val="accent3">
                        <a:lumMod val="40000"/>
                        <a:lumOff val="60000"/>
                      </a:schemeClr>
                    </a:solidFill>
                  </a:tcPr>
                </a:tc>
                <a:tc>
                  <a:txBody>
                    <a:bodyPr/>
                    <a:lstStyle/>
                    <a:p>
                      <a:pPr algn="ctr" fontAlgn="b"/>
                      <a:r>
                        <a:rPr lang="en-US" sz="1600" u="none" strike="noStrike" dirty="0">
                          <a:latin typeface="+mj-lt"/>
                        </a:rPr>
                        <a:t> </a:t>
                      </a:r>
                      <a:r>
                        <a:rPr lang="en-US" sz="1600" u="none" strike="noStrike" dirty="0" smtClean="0">
                          <a:latin typeface="+mj-lt"/>
                        </a:rPr>
                        <a:t>L</a:t>
                      </a:r>
                      <a:endParaRPr lang="en-US" sz="1600" b="0" i="0" u="none" strike="noStrike" dirty="0">
                        <a:solidFill>
                          <a:srgbClr val="000000"/>
                        </a:solidFill>
                        <a:latin typeface="+mj-lt"/>
                      </a:endParaRPr>
                    </a:p>
                  </a:txBody>
                  <a:tcPr marL="9525" marR="9525" marT="9525" marB="0" anchor="b">
                    <a:lnB w="12700" cmpd="sng">
                      <a:noFill/>
                    </a:lnB>
                    <a:solidFill>
                      <a:schemeClr val="accent3">
                        <a:lumMod val="40000"/>
                        <a:lumOff val="60000"/>
                      </a:schemeClr>
                    </a:solidFill>
                  </a:tcPr>
                </a:tc>
                <a:tc>
                  <a:txBody>
                    <a:bodyPr/>
                    <a:lstStyle/>
                    <a:p>
                      <a:pPr algn="ctr" fontAlgn="b"/>
                      <a:r>
                        <a:rPr lang="en-US" sz="1600" b="0" i="0" u="none" strike="noStrike" dirty="0" smtClean="0">
                          <a:solidFill>
                            <a:srgbClr val="000000"/>
                          </a:solidFill>
                          <a:latin typeface="+mj-lt"/>
                        </a:rPr>
                        <a:t>M</a:t>
                      </a:r>
                      <a:endParaRPr lang="en-US" sz="1600" b="0" i="0" u="none" strike="noStrike" dirty="0">
                        <a:solidFill>
                          <a:srgbClr val="000000"/>
                        </a:solidFill>
                        <a:latin typeface="+mj-lt"/>
                      </a:endParaRPr>
                    </a:p>
                  </a:txBody>
                  <a:tcPr marL="9525" marR="9525" marT="9525" marB="0" anchor="b">
                    <a:lnB w="12700" cmpd="sng">
                      <a:noFill/>
                    </a:lnB>
                    <a:solidFill>
                      <a:schemeClr val="accent3">
                        <a:lumMod val="40000"/>
                        <a:lumOff val="60000"/>
                      </a:schemeClr>
                    </a:solidFill>
                  </a:tcPr>
                </a:tc>
                <a:tc>
                  <a:txBody>
                    <a:bodyPr/>
                    <a:lstStyle/>
                    <a:p>
                      <a:pPr algn="ctr" fontAlgn="b"/>
                      <a:r>
                        <a:rPr lang="en-US" sz="1600" b="0" i="0" u="none" strike="noStrike" dirty="0" smtClean="0">
                          <a:solidFill>
                            <a:srgbClr val="000000"/>
                          </a:solidFill>
                          <a:latin typeface="+mj-lt"/>
                        </a:rPr>
                        <a:t>H</a:t>
                      </a:r>
                      <a:endParaRPr lang="en-US" sz="1600" b="0" i="0" u="none" strike="noStrike" dirty="0">
                        <a:solidFill>
                          <a:srgbClr val="000000"/>
                        </a:solidFill>
                        <a:latin typeface="+mj-lt"/>
                      </a:endParaRPr>
                    </a:p>
                  </a:txBody>
                  <a:tcPr marL="9525" marR="9525" marT="9525" marB="0" anchor="b">
                    <a:lnB w="12700" cmpd="sng">
                      <a:noFill/>
                    </a:lnB>
                    <a:solidFill>
                      <a:schemeClr val="accent3">
                        <a:lumMod val="40000"/>
                        <a:lumOff val="60000"/>
                      </a:schemeClr>
                    </a:solidFill>
                  </a:tcPr>
                </a:tc>
                <a:tc gridSpan="2">
                  <a:txBody>
                    <a:bodyPr/>
                    <a:lstStyle/>
                    <a:p>
                      <a:endParaRPr lang="en-IN" dirty="0"/>
                    </a:p>
                  </a:txBody>
                  <a:tcPr marL="9525" marR="9525" marT="9525" marB="0" anchor="b">
                    <a:solidFill>
                      <a:schemeClr val="accent3">
                        <a:lumMod val="40000"/>
                        <a:lumOff val="60000"/>
                      </a:schemeClr>
                    </a:solidFill>
                  </a:tcPr>
                </a:tc>
                <a:tc hMerge="1">
                  <a:txBody>
                    <a:bodyPr/>
                    <a:lstStyle/>
                    <a:p>
                      <a:pPr algn="l" fontAlgn="b"/>
                      <a:endParaRPr lang="en-US" sz="1600" b="0" i="0" u="none" strike="noStrike" dirty="0">
                        <a:solidFill>
                          <a:srgbClr val="000000"/>
                        </a:solidFill>
                        <a:latin typeface="+mj-lt"/>
                      </a:endParaRPr>
                    </a:p>
                  </a:txBody>
                  <a:tcPr marL="9525" marR="9525" marT="9525" marB="0" anchor="b">
                    <a:solidFill>
                      <a:schemeClr val="accent5">
                        <a:lumMod val="40000"/>
                        <a:lumOff val="60000"/>
                      </a:schemeClr>
                    </a:solidFill>
                  </a:tcPr>
                </a:tc>
                <a:tc>
                  <a:txBody>
                    <a:bodyPr/>
                    <a:lstStyle/>
                    <a:p>
                      <a:endParaRPr lang="en-IN" dirty="0"/>
                    </a:p>
                  </a:txBody>
                  <a:tcPr marL="9525" marR="9525" marT="9525" marB="0" anchor="b">
                    <a:solidFill>
                      <a:schemeClr val="accent3">
                        <a:lumMod val="40000"/>
                        <a:lumOff val="60000"/>
                      </a:schemeClr>
                    </a:solidFill>
                  </a:tcPr>
                </a:tc>
                <a:tc>
                  <a:txBody>
                    <a:bodyPr/>
                    <a:lstStyle/>
                    <a:p>
                      <a:endParaRPr lang="en-IN" dirty="0"/>
                    </a:p>
                  </a:txBody>
                  <a:tcPr marL="9525" marR="9525" marT="9525" marB="0" anchor="b">
                    <a:solidFill>
                      <a:schemeClr val="accent3">
                        <a:lumMod val="40000"/>
                        <a:lumOff val="60000"/>
                      </a:schemeClr>
                    </a:solidFill>
                  </a:tcPr>
                </a:tc>
              </a:tr>
              <a:tr h="437130">
                <a:tc>
                  <a:txBody>
                    <a:bodyPr/>
                    <a:lstStyle/>
                    <a:p>
                      <a:pPr algn="l" fontAlgn="b"/>
                      <a:r>
                        <a:rPr lang="en-US" sz="1600" u="none" strike="noStrike" dirty="0">
                          <a:latin typeface="+mj-lt"/>
                        </a:rPr>
                        <a:t>Coverage of water supply</a:t>
                      </a:r>
                      <a:endParaRPr lang="en-US" sz="1600" b="0" i="0" u="none" strike="noStrike" dirty="0">
                        <a:solidFill>
                          <a:srgbClr val="000000"/>
                        </a:solidFill>
                        <a:latin typeface="+mj-lt"/>
                      </a:endParaRPr>
                    </a:p>
                  </a:txBody>
                  <a:tcPr marL="9525" marR="9525" marT="9525" marB="0" anchor="b"/>
                </a:tc>
                <a:tc>
                  <a:txBody>
                    <a:bodyPr/>
                    <a:lstStyle/>
                    <a:p>
                      <a:pPr algn="ctr" fontAlgn="b"/>
                      <a:r>
                        <a:rPr lang="en-US" sz="1600" u="none" strike="noStrike">
                          <a:latin typeface="+mj-lt"/>
                        </a:rPr>
                        <a:t>100</a:t>
                      </a:r>
                      <a:endParaRPr lang="en-US" sz="1600" b="0" i="0" u="none" strike="noStrike">
                        <a:solidFill>
                          <a:srgbClr val="000000"/>
                        </a:solidFill>
                        <a:latin typeface="+mj-lt"/>
                      </a:endParaRPr>
                    </a:p>
                  </a:txBody>
                  <a:tcPr marL="9525" marR="9525" marT="9525" marB="0" anchor="b"/>
                </a:tc>
                <a:tc gridSpan="3">
                  <a:txBody>
                    <a:bodyPr/>
                    <a:lstStyle/>
                    <a:p>
                      <a:pPr algn="ctr" fontAlgn="b"/>
                      <a:r>
                        <a:rPr lang="en-IN" sz="1600" u="none" strike="noStrike" dirty="0">
                          <a:latin typeface="+mj-lt"/>
                        </a:rPr>
                        <a:t>90%</a:t>
                      </a:r>
                      <a:endParaRPr lang="en-IN" sz="1600" b="0" i="0" u="none" strike="noStrike" dirty="0">
                        <a:solidFill>
                          <a:srgbClr val="000000"/>
                        </a:solidFill>
                        <a:latin typeface="+mj-lt"/>
                      </a:endParaRPr>
                    </a:p>
                  </a:txBody>
                  <a:tcPr marL="9525" marR="9525" marT="9525" marB="0" anchor="b">
                    <a:lnR w="12700" cmpd="sng">
                      <a:noFill/>
                    </a:lnR>
                    <a:solidFill>
                      <a:srgbClr val="FFFF00"/>
                    </a:solidFill>
                  </a:tcPr>
                </a:tc>
                <a:tc hMerge="1">
                  <a:txBody>
                    <a:bodyPr/>
                    <a:lstStyle/>
                    <a:p>
                      <a:endParaRPr lang="en-US"/>
                    </a:p>
                  </a:txBody>
                  <a:tcPr/>
                </a:tc>
                <a:tc hMerge="1">
                  <a:txBody>
                    <a:bodyPr/>
                    <a:lstStyle/>
                    <a:p>
                      <a:endParaRPr lang="en-US"/>
                    </a:p>
                  </a:txBody>
                  <a:tcPr/>
                </a:tc>
                <a:tc gridSpan="3">
                  <a:txBody>
                    <a:bodyPr/>
                    <a:lstStyle/>
                    <a:p>
                      <a:pPr marL="0" algn="ctr" defTabSz="914400" rtl="0" eaLnBrk="1" fontAlgn="b" latinLnBrk="0" hangingPunct="1"/>
                      <a:r>
                        <a:rPr lang="en-US" sz="1600" u="none" strike="noStrike" kern="1200" dirty="0" smtClean="0">
                          <a:solidFill>
                            <a:schemeClr val="tx1"/>
                          </a:solidFill>
                          <a:latin typeface="+mj-lt"/>
                          <a:ea typeface="+mn-ea"/>
                          <a:cs typeface="+mn-cs"/>
                        </a:rPr>
                        <a:t>94.2%</a:t>
                      </a:r>
                      <a:endParaRPr lang="en-US" sz="1600" u="none" strike="noStrike" kern="1200" dirty="0">
                        <a:solidFill>
                          <a:schemeClr val="tx1"/>
                        </a:solidFill>
                        <a:latin typeface="+mj-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00"/>
                    </a:solidFill>
                  </a:tcPr>
                </a:tc>
                <a:tc hMerge="1">
                  <a:txBody>
                    <a:bodyPr/>
                    <a:lstStyle/>
                    <a:p>
                      <a:endParaRPr lang="en-US"/>
                    </a:p>
                  </a:txBody>
                  <a:tcPr/>
                </a:tc>
                <a:tc hMerge="1">
                  <a:txBody>
                    <a:bodyPr/>
                    <a:lstStyle/>
                    <a:p>
                      <a:endParaRPr lang="en-US"/>
                    </a:p>
                  </a:txBody>
                  <a:tcPr/>
                </a:tc>
                <a:tc gridSpan="4">
                  <a:txBody>
                    <a:bodyPr/>
                    <a:lstStyle/>
                    <a:p>
                      <a:pPr algn="ctr" fontAlgn="b"/>
                      <a:r>
                        <a:rPr lang="en-IN" sz="1600" u="none" strike="noStrike" dirty="0">
                          <a:latin typeface="+mj-lt"/>
                        </a:rPr>
                        <a:t>58%</a:t>
                      </a:r>
                      <a:endParaRPr lang="en-IN" sz="1600" b="0" i="0" u="none" strike="noStrike" dirty="0">
                        <a:solidFill>
                          <a:srgbClr val="000000"/>
                        </a:solidFill>
                        <a:latin typeface="+mj-lt"/>
                      </a:endParaRPr>
                    </a:p>
                  </a:txBody>
                  <a:tcPr marL="9525" marR="9525" marT="9525" marB="0" anchor="b">
                    <a:lnL w="12700" cmpd="sng">
                      <a:noFill/>
                    </a:lnL>
                    <a:solidFill>
                      <a:srgbClr val="FFC000"/>
                    </a:solidFill>
                  </a:tcPr>
                </a:tc>
                <a:tc hMerge="1">
                  <a:txBody>
                    <a:bodyPr/>
                    <a:lstStyle/>
                    <a:p>
                      <a:pPr algn="ctr" fontAlgn="b"/>
                      <a:endParaRPr lang="en-IN" sz="1600" b="0" i="0" u="none" strike="noStrike">
                        <a:solidFill>
                          <a:srgbClr val="000000"/>
                        </a:solidFill>
                        <a:latin typeface="+mj-lt"/>
                      </a:endParaRPr>
                    </a:p>
                  </a:txBody>
                  <a:tcPr marL="9525" marR="9525" marT="9525" marB="0" anchor="b"/>
                </a:tc>
                <a:tc hMerge="1">
                  <a:txBody>
                    <a:bodyPr/>
                    <a:lstStyle/>
                    <a:p>
                      <a:endParaRPr lang="en-US"/>
                    </a:p>
                  </a:txBody>
                  <a:tcPr/>
                </a:tc>
                <a:tc hMerge="1">
                  <a:txBody>
                    <a:bodyPr/>
                    <a:lstStyle/>
                    <a:p>
                      <a:endParaRPr lang="en-US"/>
                    </a:p>
                  </a:txBody>
                  <a:tcPr/>
                </a:tc>
              </a:tr>
              <a:tr h="345214">
                <a:tc>
                  <a:txBody>
                    <a:bodyPr/>
                    <a:lstStyle/>
                    <a:p>
                      <a:pPr algn="l" fontAlgn="b"/>
                      <a:r>
                        <a:rPr lang="en-US" sz="1600" u="none" strike="noStrike" dirty="0">
                          <a:latin typeface="+mj-lt"/>
                        </a:rPr>
                        <a:t>Per capita water supply</a:t>
                      </a:r>
                      <a:endParaRPr lang="en-US" sz="1600" b="0" i="0" u="none" strike="noStrike" dirty="0">
                        <a:solidFill>
                          <a:srgbClr val="000000"/>
                        </a:solidFill>
                        <a:latin typeface="+mj-lt"/>
                      </a:endParaRPr>
                    </a:p>
                  </a:txBody>
                  <a:tcPr marL="9525" marR="9525" marT="9525" marB="0" anchor="b"/>
                </a:tc>
                <a:tc>
                  <a:txBody>
                    <a:bodyPr/>
                    <a:lstStyle/>
                    <a:p>
                      <a:pPr algn="ctr" fontAlgn="b"/>
                      <a:r>
                        <a:rPr lang="en-US" sz="1600" u="none" strike="noStrike" dirty="0">
                          <a:latin typeface="+mj-lt"/>
                        </a:rPr>
                        <a:t>135 LPCD</a:t>
                      </a:r>
                      <a:endParaRPr lang="en-US" sz="1600" b="0" i="0" u="none" strike="noStrike" dirty="0">
                        <a:solidFill>
                          <a:srgbClr val="000000"/>
                        </a:solidFill>
                        <a:latin typeface="+mj-lt"/>
                      </a:endParaRPr>
                    </a:p>
                  </a:txBody>
                  <a:tcPr marL="9525" marR="9525" marT="9525" marB="0" anchor="b"/>
                </a:tc>
                <a:tc gridSpan="3">
                  <a:txBody>
                    <a:bodyPr/>
                    <a:lstStyle/>
                    <a:p>
                      <a:pPr algn="ctr" fontAlgn="b"/>
                      <a:r>
                        <a:rPr lang="en-US" sz="1600" u="none" strike="noStrike" dirty="0">
                          <a:latin typeface="+mj-lt"/>
                        </a:rPr>
                        <a:t>140-160 </a:t>
                      </a:r>
                      <a:r>
                        <a:rPr lang="en-US" sz="1600" u="none" strike="noStrike" dirty="0" err="1">
                          <a:latin typeface="+mj-lt"/>
                        </a:rPr>
                        <a:t>lpcd</a:t>
                      </a:r>
                      <a:endParaRPr lang="en-US" sz="1600" b="0" i="0" u="none" strike="noStrike" dirty="0">
                        <a:solidFill>
                          <a:srgbClr val="000000"/>
                        </a:solidFill>
                        <a:latin typeface="+mj-lt"/>
                      </a:endParaRPr>
                    </a:p>
                  </a:txBody>
                  <a:tcPr marL="9525" marR="9525" marT="9525" marB="0" anchor="b">
                    <a:lnR w="12700" cmpd="sng">
                      <a:noFill/>
                    </a:lnR>
                    <a:solidFill>
                      <a:srgbClr val="FFC000"/>
                    </a:solidFill>
                  </a:tcPr>
                </a:tc>
                <a:tc hMerge="1">
                  <a:txBody>
                    <a:bodyPr/>
                    <a:lstStyle/>
                    <a:p>
                      <a:endParaRPr lang="en-US"/>
                    </a:p>
                  </a:txBody>
                  <a:tcPr/>
                </a:tc>
                <a:tc hMerge="1">
                  <a:txBody>
                    <a:bodyPr/>
                    <a:lstStyle/>
                    <a:p>
                      <a:endParaRPr lang="en-US"/>
                    </a:p>
                  </a:txBody>
                  <a:tcPr/>
                </a:tc>
                <a:tc gridSpan="3">
                  <a:txBody>
                    <a:bodyPr/>
                    <a:lstStyle/>
                    <a:p>
                      <a:pPr marL="0" algn="ctr" defTabSz="914400" rtl="0" eaLnBrk="1" fontAlgn="b" latinLnBrk="0" hangingPunct="1"/>
                      <a:r>
                        <a:rPr lang="en-US" sz="1600" u="none" strike="noStrike" kern="1200" dirty="0">
                          <a:solidFill>
                            <a:schemeClr val="tx1"/>
                          </a:solidFill>
                          <a:latin typeface="+mj-lt"/>
                          <a:ea typeface="+mn-ea"/>
                          <a:cs typeface="+mn-cs"/>
                        </a:rPr>
                        <a:t>194 </a:t>
                      </a:r>
                      <a:r>
                        <a:rPr lang="en-US" sz="1600" u="none" strike="noStrike" kern="1200" dirty="0" err="1">
                          <a:solidFill>
                            <a:schemeClr val="tx1"/>
                          </a:solidFill>
                          <a:latin typeface="+mj-lt"/>
                          <a:ea typeface="+mn-ea"/>
                          <a:cs typeface="+mn-cs"/>
                        </a:rPr>
                        <a:t>lpcd</a:t>
                      </a:r>
                      <a:endParaRPr lang="en-US" sz="1600" u="none" strike="noStrike" kern="1200" dirty="0">
                        <a:solidFill>
                          <a:schemeClr val="tx1"/>
                        </a:solidFill>
                        <a:latin typeface="+mj-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00"/>
                    </a:solidFill>
                  </a:tcPr>
                </a:tc>
                <a:tc hMerge="1">
                  <a:txBody>
                    <a:bodyPr/>
                    <a:lstStyle/>
                    <a:p>
                      <a:endParaRPr lang="en-US"/>
                    </a:p>
                  </a:txBody>
                  <a:tcPr/>
                </a:tc>
                <a:tc hMerge="1">
                  <a:txBody>
                    <a:bodyPr/>
                    <a:lstStyle/>
                    <a:p>
                      <a:endParaRPr lang="en-US"/>
                    </a:p>
                  </a:txBody>
                  <a:tcPr/>
                </a:tc>
                <a:tc gridSpan="4">
                  <a:txBody>
                    <a:bodyPr/>
                    <a:lstStyle/>
                    <a:p>
                      <a:pPr algn="ctr" fontAlgn="b"/>
                      <a:r>
                        <a:rPr lang="en-IN" sz="1600" u="none" strike="noStrike" dirty="0">
                          <a:latin typeface="+mj-lt"/>
                        </a:rPr>
                        <a:t>150 </a:t>
                      </a:r>
                      <a:r>
                        <a:rPr lang="en-IN" sz="1600" u="none" strike="noStrike" dirty="0" err="1">
                          <a:latin typeface="+mj-lt"/>
                        </a:rPr>
                        <a:t>lpcd</a:t>
                      </a:r>
                      <a:endParaRPr lang="en-IN" sz="1600" b="0" i="0" u="none" strike="noStrike" dirty="0">
                        <a:solidFill>
                          <a:srgbClr val="000000"/>
                        </a:solidFill>
                        <a:latin typeface="+mj-lt"/>
                      </a:endParaRPr>
                    </a:p>
                  </a:txBody>
                  <a:tcPr marL="9525" marR="9525" marT="9525" marB="0" anchor="b">
                    <a:lnL w="12700" cmpd="sng">
                      <a:noFill/>
                    </a:lnL>
                    <a:solidFill>
                      <a:srgbClr val="FFFF00"/>
                    </a:solidFill>
                  </a:tcPr>
                </a:tc>
                <a:tc hMerge="1">
                  <a:txBody>
                    <a:bodyPr/>
                    <a:lstStyle/>
                    <a:p>
                      <a:pPr algn="ctr" fontAlgn="b"/>
                      <a:endParaRPr lang="en-IN" sz="1600" b="0" i="0" u="none" strike="noStrike">
                        <a:solidFill>
                          <a:srgbClr val="000000"/>
                        </a:solidFill>
                        <a:latin typeface="+mj-lt"/>
                      </a:endParaRPr>
                    </a:p>
                  </a:txBody>
                  <a:tcPr marL="9525" marR="9525" marT="9525" marB="0" anchor="b"/>
                </a:tc>
                <a:tc hMerge="1">
                  <a:txBody>
                    <a:bodyPr/>
                    <a:lstStyle/>
                    <a:p>
                      <a:endParaRPr lang="en-US"/>
                    </a:p>
                  </a:txBody>
                  <a:tcPr/>
                </a:tc>
                <a:tc hMerge="1">
                  <a:txBody>
                    <a:bodyPr/>
                    <a:lstStyle/>
                    <a:p>
                      <a:endParaRPr lang="en-US"/>
                    </a:p>
                  </a:txBody>
                  <a:tcPr/>
                </a:tc>
              </a:tr>
              <a:tr h="290328">
                <a:tc>
                  <a:txBody>
                    <a:bodyPr/>
                    <a:lstStyle/>
                    <a:p>
                      <a:pPr algn="l" fontAlgn="b"/>
                      <a:r>
                        <a:rPr lang="en-US" sz="1600" b="1" u="none" strike="noStrike" dirty="0">
                          <a:latin typeface="+mj-lt"/>
                        </a:rPr>
                        <a:t>SEWERAGE SYSTEM </a:t>
                      </a:r>
                      <a:endParaRPr lang="en-US" sz="1600" b="1" i="0" u="none" strike="noStrike" dirty="0">
                        <a:solidFill>
                          <a:srgbClr val="000000"/>
                        </a:solidFill>
                        <a:latin typeface="+mj-lt"/>
                      </a:endParaRPr>
                    </a:p>
                  </a:txBody>
                  <a:tcPr marL="9525" marR="9525" marT="9525" marB="0" anchor="b">
                    <a:solidFill>
                      <a:schemeClr val="accent3">
                        <a:lumMod val="40000"/>
                        <a:lumOff val="60000"/>
                      </a:schemeClr>
                    </a:solidFill>
                  </a:tcPr>
                </a:tc>
                <a:tc>
                  <a:txBody>
                    <a:bodyPr/>
                    <a:lstStyle/>
                    <a:p>
                      <a:pPr algn="ctr" fontAlgn="b"/>
                      <a:r>
                        <a:rPr lang="en-US" sz="1600" b="1" u="none" strike="noStrike" dirty="0">
                          <a:latin typeface="+mj-lt"/>
                        </a:rPr>
                        <a:t> </a:t>
                      </a:r>
                      <a:endParaRPr lang="en-US" sz="1600" b="1" i="0" u="none" strike="noStrike" dirty="0">
                        <a:solidFill>
                          <a:srgbClr val="000000"/>
                        </a:solidFill>
                        <a:latin typeface="+mj-lt"/>
                      </a:endParaRPr>
                    </a:p>
                  </a:txBody>
                  <a:tcPr marL="9525" marR="9525" marT="9525" marB="0" anchor="b">
                    <a:solidFill>
                      <a:schemeClr val="accent3">
                        <a:lumMod val="40000"/>
                        <a:lumOff val="60000"/>
                      </a:schemeClr>
                    </a:solidFill>
                  </a:tcPr>
                </a:tc>
                <a:tc gridSpan="3">
                  <a:txBody>
                    <a:bodyPr/>
                    <a:lstStyle/>
                    <a:p>
                      <a:pPr algn="ctr" fontAlgn="b"/>
                      <a:r>
                        <a:rPr lang="en-US" sz="1600" b="1" u="none" strike="noStrike" dirty="0">
                          <a:latin typeface="+mj-lt"/>
                        </a:rPr>
                        <a:t> </a:t>
                      </a:r>
                      <a:endParaRPr lang="en-US" sz="1600" b="1" i="0" u="none" strike="noStrike" dirty="0">
                        <a:solidFill>
                          <a:srgbClr val="000000"/>
                        </a:solidFill>
                        <a:latin typeface="+mj-lt"/>
                      </a:endParaRPr>
                    </a:p>
                  </a:txBody>
                  <a:tcPr marL="9525" marR="9525" marT="9525" marB="0" anchor="b">
                    <a:solidFill>
                      <a:schemeClr val="accent3">
                        <a:lumMod val="40000"/>
                        <a:lumOff val="60000"/>
                      </a:schemeClr>
                    </a:solidFill>
                  </a:tcPr>
                </a:tc>
                <a:tc hMerge="1">
                  <a:txBody>
                    <a:bodyPr/>
                    <a:lstStyle/>
                    <a:p>
                      <a:endParaRPr lang="en-US"/>
                    </a:p>
                  </a:txBody>
                  <a:tcPr/>
                </a:tc>
                <a:tc hMerge="1">
                  <a:txBody>
                    <a:bodyPr/>
                    <a:lstStyle/>
                    <a:p>
                      <a:endParaRPr lang="en-US"/>
                    </a:p>
                  </a:txBody>
                  <a:tcPr/>
                </a:tc>
                <a:tc gridSpan="3">
                  <a:txBody>
                    <a:bodyPr/>
                    <a:lstStyle/>
                    <a:p>
                      <a:pPr algn="ctr" fontAlgn="b"/>
                      <a:r>
                        <a:rPr lang="en-US" sz="1600" b="1" u="none" strike="noStrike" dirty="0">
                          <a:latin typeface="+mj-lt"/>
                        </a:rPr>
                        <a:t> </a:t>
                      </a:r>
                      <a:endParaRPr lang="en-US" sz="1600" b="1" i="0" u="none" strike="noStrike" dirty="0">
                        <a:solidFill>
                          <a:srgbClr val="000000"/>
                        </a:solidFill>
                        <a:latin typeface="+mj-lt"/>
                      </a:endParaRPr>
                    </a:p>
                  </a:txBody>
                  <a:tcPr marL="9525" marR="9525" marT="9525" marB="0" anchor="b">
                    <a:lnT w="12700" cmpd="sng">
                      <a:noFill/>
                    </a:lnT>
                    <a:solidFill>
                      <a:schemeClr val="accent3">
                        <a:lumMod val="40000"/>
                        <a:lumOff val="60000"/>
                      </a:schemeClr>
                    </a:solidFill>
                  </a:tcPr>
                </a:tc>
                <a:tc hMerge="1">
                  <a:txBody>
                    <a:bodyPr/>
                    <a:lstStyle/>
                    <a:p>
                      <a:endParaRPr lang="en-US"/>
                    </a:p>
                  </a:txBody>
                  <a:tcPr/>
                </a:tc>
                <a:tc hMerge="1">
                  <a:txBody>
                    <a:bodyPr/>
                    <a:lstStyle/>
                    <a:p>
                      <a:endParaRPr lang="en-US"/>
                    </a:p>
                  </a:txBody>
                  <a:tcPr/>
                </a:tc>
                <a:tc gridSpan="4">
                  <a:txBody>
                    <a:bodyPr/>
                    <a:lstStyle/>
                    <a:p>
                      <a:pPr algn="l" fontAlgn="b"/>
                      <a:r>
                        <a:rPr lang="en-US" sz="1600" b="1" u="none" strike="noStrike" dirty="0">
                          <a:latin typeface="+mj-lt"/>
                        </a:rPr>
                        <a:t> </a:t>
                      </a:r>
                      <a:endParaRPr lang="en-US" sz="1600" b="1" i="0" u="none" strike="noStrike" dirty="0">
                        <a:solidFill>
                          <a:srgbClr val="000000"/>
                        </a:solidFill>
                        <a:latin typeface="+mj-lt"/>
                      </a:endParaRPr>
                    </a:p>
                  </a:txBody>
                  <a:tcPr marL="9525" marR="9525" marT="9525" marB="0" anchor="b">
                    <a:solidFill>
                      <a:schemeClr val="accent3">
                        <a:lumMod val="40000"/>
                        <a:lumOff val="60000"/>
                      </a:schemeClr>
                    </a:solidFill>
                  </a:tcPr>
                </a:tc>
                <a:tc hMerge="1">
                  <a:txBody>
                    <a:bodyPr/>
                    <a:lstStyle/>
                    <a:p>
                      <a:pPr algn="l" fontAlgn="b"/>
                      <a:endParaRPr lang="en-US" sz="1600" b="0" i="0" u="none" strike="noStrike" dirty="0">
                        <a:solidFill>
                          <a:srgbClr val="000000"/>
                        </a:solidFill>
                        <a:latin typeface="+mj-lt"/>
                      </a:endParaRPr>
                    </a:p>
                  </a:txBody>
                  <a:tcPr marL="9525" marR="9525" marT="9525" marB="0" anchor="b">
                    <a:solidFill>
                      <a:schemeClr val="accent5">
                        <a:lumMod val="40000"/>
                        <a:lumOff val="60000"/>
                      </a:schemeClr>
                    </a:solidFill>
                  </a:tcPr>
                </a:tc>
                <a:tc hMerge="1">
                  <a:txBody>
                    <a:bodyPr/>
                    <a:lstStyle/>
                    <a:p>
                      <a:endParaRPr lang="en-US"/>
                    </a:p>
                  </a:txBody>
                  <a:tcPr/>
                </a:tc>
                <a:tc hMerge="1">
                  <a:txBody>
                    <a:bodyPr/>
                    <a:lstStyle/>
                    <a:p>
                      <a:endParaRPr lang="en-US"/>
                    </a:p>
                  </a:txBody>
                  <a:tcPr/>
                </a:tc>
              </a:tr>
              <a:tr h="290328">
                <a:tc>
                  <a:txBody>
                    <a:bodyPr/>
                    <a:lstStyle/>
                    <a:p>
                      <a:pPr algn="l" fontAlgn="b"/>
                      <a:r>
                        <a:rPr lang="en-US" sz="1600" u="none" strike="noStrike" dirty="0">
                          <a:latin typeface="+mj-lt"/>
                        </a:rPr>
                        <a:t>Coverage of waste water network services</a:t>
                      </a:r>
                      <a:endParaRPr lang="en-US" sz="1600" b="0" i="0" u="none" strike="noStrike" dirty="0">
                        <a:solidFill>
                          <a:srgbClr val="000000"/>
                        </a:solidFill>
                        <a:latin typeface="+mj-lt"/>
                      </a:endParaRPr>
                    </a:p>
                  </a:txBody>
                  <a:tcPr marL="9525" marR="9525" marT="9525" marB="0" anchor="b"/>
                </a:tc>
                <a:tc>
                  <a:txBody>
                    <a:bodyPr/>
                    <a:lstStyle/>
                    <a:p>
                      <a:pPr algn="ctr" fontAlgn="b"/>
                      <a:r>
                        <a:rPr lang="en-US" sz="1600" u="none" strike="noStrike" dirty="0">
                          <a:latin typeface="+mj-lt"/>
                        </a:rPr>
                        <a:t>100</a:t>
                      </a:r>
                      <a:endParaRPr lang="en-US" sz="1600" b="0" i="0" u="none" strike="noStrike" dirty="0">
                        <a:solidFill>
                          <a:srgbClr val="000000"/>
                        </a:solidFill>
                        <a:latin typeface="+mj-lt"/>
                      </a:endParaRPr>
                    </a:p>
                  </a:txBody>
                  <a:tcPr marL="9525" marR="9525" marT="9525" marB="0" anchor="b"/>
                </a:tc>
                <a:tc gridSpan="3">
                  <a:txBody>
                    <a:bodyPr/>
                    <a:lstStyle/>
                    <a:p>
                      <a:pPr algn="ctr" fontAlgn="b"/>
                      <a:r>
                        <a:rPr lang="en-US" sz="1600" u="none" strike="noStrike" dirty="0">
                          <a:latin typeface="+mj-lt"/>
                        </a:rPr>
                        <a:t>85%</a:t>
                      </a:r>
                      <a:endParaRPr lang="en-US" sz="1600" b="0" i="0" u="none" strike="noStrike" dirty="0">
                        <a:solidFill>
                          <a:srgbClr val="000000"/>
                        </a:solidFill>
                        <a:latin typeface="+mj-lt"/>
                      </a:endParaRPr>
                    </a:p>
                  </a:txBody>
                  <a:tcPr marL="9525" marR="9525" marT="9525" marB="0" anchor="b">
                    <a:solidFill>
                      <a:srgbClr val="FFFF00"/>
                    </a:solidFill>
                  </a:tcPr>
                </a:tc>
                <a:tc hMerge="1">
                  <a:txBody>
                    <a:bodyPr/>
                    <a:lstStyle/>
                    <a:p>
                      <a:endParaRPr lang="en-US"/>
                    </a:p>
                  </a:txBody>
                  <a:tcPr/>
                </a:tc>
                <a:tc hMerge="1">
                  <a:txBody>
                    <a:bodyPr/>
                    <a:lstStyle/>
                    <a:p>
                      <a:endParaRPr lang="en-US"/>
                    </a:p>
                  </a:txBody>
                  <a:tcPr/>
                </a:tc>
                <a:tc gridSpan="3">
                  <a:txBody>
                    <a:bodyPr/>
                    <a:lstStyle/>
                    <a:p>
                      <a:pPr algn="ctr" fontAlgn="b"/>
                      <a:r>
                        <a:rPr lang="en-US" sz="1600" u="none" strike="noStrike" dirty="0">
                          <a:latin typeface="+mj-lt"/>
                        </a:rPr>
                        <a:t>97</a:t>
                      </a:r>
                      <a:endParaRPr lang="en-US" sz="1600" b="0" i="0" u="none" strike="noStrike" dirty="0">
                        <a:solidFill>
                          <a:srgbClr val="000000"/>
                        </a:solidFill>
                        <a:latin typeface="+mj-lt"/>
                      </a:endParaRPr>
                    </a:p>
                  </a:txBody>
                  <a:tcPr marL="9525" marR="9525" marT="9525" marB="0" anchor="b">
                    <a:solidFill>
                      <a:srgbClr val="FFFF00"/>
                    </a:solidFill>
                  </a:tcPr>
                </a:tc>
                <a:tc hMerge="1">
                  <a:txBody>
                    <a:bodyPr/>
                    <a:lstStyle/>
                    <a:p>
                      <a:endParaRPr lang="en-US"/>
                    </a:p>
                  </a:txBody>
                  <a:tcPr/>
                </a:tc>
                <a:tc hMerge="1">
                  <a:txBody>
                    <a:bodyPr/>
                    <a:lstStyle/>
                    <a:p>
                      <a:endParaRPr lang="en-US"/>
                    </a:p>
                  </a:txBody>
                  <a:tcPr/>
                </a:tc>
                <a:tc gridSpan="4">
                  <a:txBody>
                    <a:bodyPr/>
                    <a:lstStyle/>
                    <a:p>
                      <a:pPr algn="ctr" fontAlgn="b"/>
                      <a:r>
                        <a:rPr lang="en-IN" sz="1600" u="none" strike="noStrike" dirty="0">
                          <a:latin typeface="+mj-lt"/>
                        </a:rPr>
                        <a:t>12%</a:t>
                      </a:r>
                      <a:endParaRPr lang="en-IN" sz="1600" b="0" i="0" u="none" strike="noStrike" dirty="0">
                        <a:solidFill>
                          <a:srgbClr val="000000"/>
                        </a:solidFill>
                        <a:latin typeface="+mj-lt"/>
                      </a:endParaRPr>
                    </a:p>
                  </a:txBody>
                  <a:tcPr marL="9525" marR="9525" marT="9525" marB="0" anchor="b">
                    <a:solidFill>
                      <a:srgbClr val="C00000"/>
                    </a:solidFill>
                  </a:tcPr>
                </a:tc>
                <a:tc hMerge="1">
                  <a:txBody>
                    <a:bodyPr/>
                    <a:lstStyle/>
                    <a:p>
                      <a:pPr algn="ctr" fontAlgn="b"/>
                      <a:endParaRPr lang="en-IN" sz="1600" b="0" i="0" u="none" strike="noStrike">
                        <a:solidFill>
                          <a:srgbClr val="000000"/>
                        </a:solidFill>
                        <a:latin typeface="+mj-lt"/>
                      </a:endParaRPr>
                    </a:p>
                  </a:txBody>
                  <a:tcPr marL="9525" marR="9525" marT="9525" marB="0" anchor="b"/>
                </a:tc>
                <a:tc hMerge="1">
                  <a:txBody>
                    <a:bodyPr/>
                    <a:lstStyle/>
                    <a:p>
                      <a:endParaRPr lang="en-US"/>
                    </a:p>
                  </a:txBody>
                  <a:tcPr/>
                </a:tc>
                <a:tc hMerge="1">
                  <a:txBody>
                    <a:bodyPr/>
                    <a:lstStyle/>
                    <a:p>
                      <a:endParaRPr lang="en-US"/>
                    </a:p>
                  </a:txBody>
                  <a:tcPr/>
                </a:tc>
              </a:tr>
              <a:tr h="162897">
                <a:tc>
                  <a:txBody>
                    <a:bodyPr/>
                    <a:lstStyle/>
                    <a:p>
                      <a:pPr algn="l" fontAlgn="b"/>
                      <a:r>
                        <a:rPr lang="en-US" sz="1600" u="none" strike="noStrike" dirty="0">
                          <a:latin typeface="+mj-lt"/>
                        </a:rPr>
                        <a:t>Coverage of toilets</a:t>
                      </a:r>
                      <a:endParaRPr lang="en-US" sz="1600" b="0" i="0" u="none" strike="noStrike" dirty="0">
                        <a:solidFill>
                          <a:srgbClr val="000000"/>
                        </a:solidFill>
                        <a:latin typeface="+mj-lt"/>
                      </a:endParaRPr>
                    </a:p>
                  </a:txBody>
                  <a:tcPr marL="9525" marR="9525" marT="9525" marB="0" anchor="b"/>
                </a:tc>
                <a:tc>
                  <a:txBody>
                    <a:bodyPr/>
                    <a:lstStyle/>
                    <a:p>
                      <a:pPr algn="ctr" fontAlgn="b"/>
                      <a:r>
                        <a:rPr lang="en-US" sz="1600" u="none" strike="noStrike">
                          <a:latin typeface="+mj-lt"/>
                        </a:rPr>
                        <a:t>100</a:t>
                      </a:r>
                      <a:endParaRPr lang="en-US" sz="1600" b="0" i="0" u="none" strike="noStrike">
                        <a:solidFill>
                          <a:srgbClr val="000000"/>
                        </a:solidFill>
                        <a:latin typeface="+mj-lt"/>
                      </a:endParaRPr>
                    </a:p>
                  </a:txBody>
                  <a:tcPr marL="9525" marR="9525" marT="9525" marB="0" anchor="b"/>
                </a:tc>
                <a:tc gridSpan="3">
                  <a:txBody>
                    <a:bodyPr/>
                    <a:lstStyle/>
                    <a:p>
                      <a:pPr algn="ctr" fontAlgn="b"/>
                      <a:r>
                        <a:rPr lang="en-US" sz="1600" u="none" strike="noStrike" dirty="0">
                          <a:latin typeface="+mj-lt"/>
                        </a:rPr>
                        <a:t>NA</a:t>
                      </a:r>
                      <a:endParaRPr lang="en-US" sz="1600" b="0" i="0" u="none" strike="noStrike" dirty="0">
                        <a:solidFill>
                          <a:srgbClr val="000000"/>
                        </a:solidFill>
                        <a:latin typeface="+mj-lt"/>
                      </a:endParaRPr>
                    </a:p>
                  </a:txBody>
                  <a:tcPr marL="9525" marR="9525" marT="9525" marB="0" anchor="b">
                    <a:solidFill>
                      <a:schemeClr val="bg1"/>
                    </a:solidFill>
                  </a:tcPr>
                </a:tc>
                <a:tc hMerge="1">
                  <a:txBody>
                    <a:bodyPr/>
                    <a:lstStyle/>
                    <a:p>
                      <a:endParaRPr lang="en-US"/>
                    </a:p>
                  </a:txBody>
                  <a:tcPr/>
                </a:tc>
                <a:tc hMerge="1">
                  <a:txBody>
                    <a:bodyPr/>
                    <a:lstStyle/>
                    <a:p>
                      <a:endParaRPr lang="en-US"/>
                    </a:p>
                  </a:txBody>
                  <a:tcPr/>
                </a:tc>
                <a:tc gridSpan="3">
                  <a:txBody>
                    <a:bodyPr/>
                    <a:lstStyle/>
                    <a:p>
                      <a:pPr algn="ctr" fontAlgn="b"/>
                      <a:r>
                        <a:rPr lang="en-US" sz="1600" u="none" strike="noStrike" dirty="0">
                          <a:latin typeface="+mj-lt"/>
                        </a:rPr>
                        <a:t>97</a:t>
                      </a:r>
                      <a:endParaRPr lang="en-US" sz="1600" b="0" i="0" u="none" strike="noStrike" dirty="0">
                        <a:solidFill>
                          <a:srgbClr val="000000"/>
                        </a:solidFill>
                        <a:latin typeface="+mj-lt"/>
                      </a:endParaRPr>
                    </a:p>
                  </a:txBody>
                  <a:tcPr marL="9525" marR="9525" marT="9525" marB="0" anchor="b">
                    <a:solidFill>
                      <a:srgbClr val="FFFF00"/>
                    </a:solidFill>
                  </a:tcPr>
                </a:tc>
                <a:tc hMerge="1">
                  <a:txBody>
                    <a:bodyPr/>
                    <a:lstStyle/>
                    <a:p>
                      <a:endParaRPr lang="en-US"/>
                    </a:p>
                  </a:txBody>
                  <a:tcPr/>
                </a:tc>
                <a:tc hMerge="1">
                  <a:txBody>
                    <a:bodyPr/>
                    <a:lstStyle/>
                    <a:p>
                      <a:endParaRPr lang="en-US"/>
                    </a:p>
                  </a:txBody>
                  <a:tcPr/>
                </a:tc>
                <a:tc gridSpan="4">
                  <a:txBody>
                    <a:bodyPr/>
                    <a:lstStyle/>
                    <a:p>
                      <a:pPr algn="ctr" fontAlgn="b"/>
                      <a:r>
                        <a:rPr lang="en-IN" sz="1600" u="none" strike="noStrike" dirty="0">
                          <a:latin typeface="+mj-lt"/>
                        </a:rPr>
                        <a:t>81%</a:t>
                      </a:r>
                      <a:endParaRPr lang="en-IN" sz="1600" b="0" i="0" u="none" strike="noStrike" dirty="0">
                        <a:solidFill>
                          <a:srgbClr val="000000"/>
                        </a:solidFill>
                        <a:latin typeface="+mj-lt"/>
                      </a:endParaRPr>
                    </a:p>
                  </a:txBody>
                  <a:tcPr marL="9525" marR="9525" marT="9525" marB="0" anchor="b">
                    <a:solidFill>
                      <a:srgbClr val="FFFF00"/>
                    </a:solidFill>
                  </a:tcPr>
                </a:tc>
                <a:tc hMerge="1">
                  <a:txBody>
                    <a:bodyPr/>
                    <a:lstStyle/>
                    <a:p>
                      <a:pPr algn="ctr" fontAlgn="b"/>
                      <a:endParaRPr lang="en-IN" sz="1600" b="0" i="0" u="none" strike="noStrike">
                        <a:solidFill>
                          <a:srgbClr val="000000"/>
                        </a:solidFill>
                        <a:latin typeface="+mj-lt"/>
                      </a:endParaRPr>
                    </a:p>
                  </a:txBody>
                  <a:tcPr marL="9525" marR="9525" marT="9525" marB="0" anchor="b"/>
                </a:tc>
                <a:tc hMerge="1">
                  <a:txBody>
                    <a:bodyPr/>
                    <a:lstStyle/>
                    <a:p>
                      <a:endParaRPr lang="en-US"/>
                    </a:p>
                  </a:txBody>
                  <a:tcPr/>
                </a:tc>
                <a:tc hMerge="1">
                  <a:txBody>
                    <a:bodyPr/>
                    <a:lstStyle/>
                    <a:p>
                      <a:endParaRPr lang="en-US"/>
                    </a:p>
                  </a:txBody>
                  <a:tcPr/>
                </a:tc>
              </a:tr>
              <a:tr h="290328">
                <a:tc>
                  <a:txBody>
                    <a:bodyPr/>
                    <a:lstStyle/>
                    <a:p>
                      <a:pPr algn="l" fontAlgn="b"/>
                      <a:r>
                        <a:rPr lang="en-US" sz="1600" b="1" u="none" strike="noStrike" dirty="0">
                          <a:latin typeface="+mj-lt"/>
                        </a:rPr>
                        <a:t>SOLID WASTE MANAGEMNT SYSTEM</a:t>
                      </a:r>
                      <a:endParaRPr lang="en-US" sz="1600" b="1" i="0" u="none" strike="noStrike" dirty="0">
                        <a:solidFill>
                          <a:srgbClr val="000000"/>
                        </a:solidFill>
                        <a:latin typeface="+mj-lt"/>
                      </a:endParaRPr>
                    </a:p>
                  </a:txBody>
                  <a:tcPr marL="9525" marR="9525" marT="9525" marB="0" anchor="b">
                    <a:solidFill>
                      <a:schemeClr val="accent3">
                        <a:lumMod val="40000"/>
                        <a:lumOff val="60000"/>
                      </a:schemeClr>
                    </a:solidFill>
                  </a:tcPr>
                </a:tc>
                <a:tc>
                  <a:txBody>
                    <a:bodyPr/>
                    <a:lstStyle/>
                    <a:p>
                      <a:pPr algn="ctr" fontAlgn="b"/>
                      <a:r>
                        <a:rPr lang="en-US" sz="1600" b="1" u="none" strike="noStrike" dirty="0">
                          <a:latin typeface="+mj-lt"/>
                        </a:rPr>
                        <a:t> </a:t>
                      </a:r>
                      <a:endParaRPr lang="en-US" sz="1600" b="1" i="0" u="none" strike="noStrike" dirty="0">
                        <a:solidFill>
                          <a:srgbClr val="000000"/>
                        </a:solidFill>
                        <a:latin typeface="+mj-lt"/>
                      </a:endParaRPr>
                    </a:p>
                  </a:txBody>
                  <a:tcPr marL="9525" marR="9525" marT="9525" marB="0" anchor="b">
                    <a:solidFill>
                      <a:schemeClr val="accent3">
                        <a:lumMod val="40000"/>
                        <a:lumOff val="60000"/>
                      </a:schemeClr>
                    </a:solidFill>
                  </a:tcPr>
                </a:tc>
                <a:tc gridSpan="3">
                  <a:txBody>
                    <a:bodyPr/>
                    <a:lstStyle/>
                    <a:p>
                      <a:pPr algn="ctr" fontAlgn="b"/>
                      <a:r>
                        <a:rPr lang="en-US" sz="1600" b="1" u="none" strike="noStrike" dirty="0">
                          <a:latin typeface="+mj-lt"/>
                        </a:rPr>
                        <a:t> </a:t>
                      </a:r>
                      <a:endParaRPr lang="en-US" sz="1600" b="1" i="0" u="none" strike="noStrike" dirty="0">
                        <a:solidFill>
                          <a:srgbClr val="000000"/>
                        </a:solidFill>
                        <a:latin typeface="+mj-lt"/>
                      </a:endParaRPr>
                    </a:p>
                  </a:txBody>
                  <a:tcPr marL="9525" marR="9525" marT="9525" marB="0" anchor="b">
                    <a:solidFill>
                      <a:schemeClr val="accent3">
                        <a:lumMod val="40000"/>
                        <a:lumOff val="60000"/>
                      </a:schemeClr>
                    </a:solidFill>
                  </a:tcPr>
                </a:tc>
                <a:tc hMerge="1">
                  <a:txBody>
                    <a:bodyPr/>
                    <a:lstStyle/>
                    <a:p>
                      <a:endParaRPr lang="en-US"/>
                    </a:p>
                  </a:txBody>
                  <a:tcPr/>
                </a:tc>
                <a:tc hMerge="1">
                  <a:txBody>
                    <a:bodyPr/>
                    <a:lstStyle/>
                    <a:p>
                      <a:endParaRPr lang="en-US"/>
                    </a:p>
                  </a:txBody>
                  <a:tcPr/>
                </a:tc>
                <a:tc gridSpan="3">
                  <a:txBody>
                    <a:bodyPr/>
                    <a:lstStyle/>
                    <a:p>
                      <a:pPr algn="ctr" fontAlgn="b"/>
                      <a:r>
                        <a:rPr lang="en-US" sz="1600" b="1" u="none" strike="noStrike" dirty="0">
                          <a:latin typeface="+mj-lt"/>
                        </a:rPr>
                        <a:t> </a:t>
                      </a:r>
                      <a:endParaRPr lang="en-US" sz="1600" b="1" i="0" u="none" strike="noStrike" dirty="0">
                        <a:solidFill>
                          <a:srgbClr val="000000"/>
                        </a:solidFill>
                        <a:latin typeface="+mj-lt"/>
                      </a:endParaRPr>
                    </a:p>
                  </a:txBody>
                  <a:tcPr marL="9525" marR="9525" marT="9525" marB="0" anchor="b">
                    <a:solidFill>
                      <a:schemeClr val="accent3">
                        <a:lumMod val="40000"/>
                        <a:lumOff val="60000"/>
                      </a:schemeClr>
                    </a:solidFill>
                  </a:tcPr>
                </a:tc>
                <a:tc hMerge="1">
                  <a:txBody>
                    <a:bodyPr/>
                    <a:lstStyle/>
                    <a:p>
                      <a:endParaRPr lang="en-US"/>
                    </a:p>
                  </a:txBody>
                  <a:tcPr/>
                </a:tc>
                <a:tc hMerge="1">
                  <a:txBody>
                    <a:bodyPr/>
                    <a:lstStyle/>
                    <a:p>
                      <a:endParaRPr lang="en-US"/>
                    </a:p>
                  </a:txBody>
                  <a:tcPr/>
                </a:tc>
                <a:tc gridSpan="4">
                  <a:txBody>
                    <a:bodyPr/>
                    <a:lstStyle/>
                    <a:p>
                      <a:pPr algn="l" fontAlgn="b"/>
                      <a:r>
                        <a:rPr lang="en-US" sz="1600" b="1" u="none" strike="noStrike" dirty="0">
                          <a:latin typeface="+mj-lt"/>
                        </a:rPr>
                        <a:t> </a:t>
                      </a:r>
                      <a:endParaRPr lang="en-US" sz="1600" b="1" i="0" u="none" strike="noStrike" dirty="0">
                        <a:solidFill>
                          <a:srgbClr val="000000"/>
                        </a:solidFill>
                        <a:latin typeface="+mj-lt"/>
                      </a:endParaRPr>
                    </a:p>
                  </a:txBody>
                  <a:tcPr marL="9525" marR="9525" marT="9525" marB="0" anchor="b">
                    <a:solidFill>
                      <a:schemeClr val="accent3">
                        <a:lumMod val="40000"/>
                        <a:lumOff val="60000"/>
                      </a:schemeClr>
                    </a:solidFill>
                  </a:tcPr>
                </a:tc>
                <a:tc hMerge="1">
                  <a:txBody>
                    <a:bodyPr/>
                    <a:lstStyle/>
                    <a:p>
                      <a:pPr algn="l" fontAlgn="b"/>
                      <a:endParaRPr lang="en-US" sz="1600" b="0" i="0" u="none" strike="noStrike" dirty="0">
                        <a:solidFill>
                          <a:srgbClr val="000000"/>
                        </a:solidFill>
                        <a:latin typeface="+mj-lt"/>
                      </a:endParaRPr>
                    </a:p>
                  </a:txBody>
                  <a:tcPr marL="9525" marR="9525" marT="9525" marB="0" anchor="b">
                    <a:solidFill>
                      <a:schemeClr val="accent5">
                        <a:lumMod val="40000"/>
                        <a:lumOff val="60000"/>
                      </a:schemeClr>
                    </a:solidFill>
                  </a:tcPr>
                </a:tc>
                <a:tc hMerge="1">
                  <a:txBody>
                    <a:bodyPr/>
                    <a:lstStyle/>
                    <a:p>
                      <a:endParaRPr lang="en-US"/>
                    </a:p>
                  </a:txBody>
                  <a:tcPr/>
                </a:tc>
                <a:tc hMerge="1">
                  <a:txBody>
                    <a:bodyPr/>
                    <a:lstStyle/>
                    <a:p>
                      <a:endParaRPr lang="en-US"/>
                    </a:p>
                  </a:txBody>
                  <a:tcPr/>
                </a:tc>
              </a:tr>
              <a:tr h="290328">
                <a:tc>
                  <a:txBody>
                    <a:bodyPr/>
                    <a:lstStyle/>
                    <a:p>
                      <a:pPr algn="l" fontAlgn="b"/>
                      <a:r>
                        <a:rPr lang="en-US" sz="1600" u="none" strike="noStrike" dirty="0">
                          <a:latin typeface="+mj-lt"/>
                        </a:rPr>
                        <a:t>Household coverage to collect MSW</a:t>
                      </a:r>
                      <a:endParaRPr lang="en-US" sz="1600" b="0" i="0" u="none" strike="noStrike" dirty="0">
                        <a:solidFill>
                          <a:srgbClr val="000000"/>
                        </a:solidFill>
                        <a:latin typeface="+mj-lt"/>
                      </a:endParaRPr>
                    </a:p>
                  </a:txBody>
                  <a:tcPr marL="9525" marR="9525" marT="9525" marB="0" anchor="b"/>
                </a:tc>
                <a:tc>
                  <a:txBody>
                    <a:bodyPr/>
                    <a:lstStyle/>
                    <a:p>
                      <a:pPr algn="ctr" fontAlgn="t"/>
                      <a:r>
                        <a:rPr lang="en-IN" sz="1600" u="none" strike="noStrike" dirty="0">
                          <a:latin typeface="+mj-lt"/>
                        </a:rPr>
                        <a:t>100%</a:t>
                      </a:r>
                      <a:endParaRPr lang="en-IN" sz="1600" b="0" i="0" u="none" strike="noStrike" dirty="0">
                        <a:solidFill>
                          <a:srgbClr val="000000"/>
                        </a:solidFill>
                        <a:latin typeface="+mj-lt"/>
                      </a:endParaRPr>
                    </a:p>
                  </a:txBody>
                  <a:tcPr marL="9525" marR="9525" marT="9525" marB="0"/>
                </a:tc>
                <a:tc gridSpan="3">
                  <a:txBody>
                    <a:bodyPr/>
                    <a:lstStyle/>
                    <a:p>
                      <a:pPr algn="ctr" fontAlgn="b"/>
                      <a:r>
                        <a:rPr lang="en-IN" sz="1600" u="none" strike="noStrike" dirty="0">
                          <a:latin typeface="+mj-lt"/>
                        </a:rPr>
                        <a:t>100%</a:t>
                      </a:r>
                      <a:endParaRPr lang="en-IN" sz="1600" b="0" i="0" u="none" strike="noStrike" dirty="0">
                        <a:solidFill>
                          <a:srgbClr val="000000"/>
                        </a:solidFill>
                        <a:latin typeface="+mj-lt"/>
                      </a:endParaRPr>
                    </a:p>
                  </a:txBody>
                  <a:tcPr marL="9525" marR="9525" marT="9525" marB="0" anchor="b">
                    <a:solidFill>
                      <a:srgbClr val="FFFF00"/>
                    </a:solidFill>
                  </a:tcPr>
                </a:tc>
                <a:tc hMerge="1">
                  <a:txBody>
                    <a:bodyPr/>
                    <a:lstStyle/>
                    <a:p>
                      <a:endParaRPr lang="en-US"/>
                    </a:p>
                  </a:txBody>
                  <a:tcPr/>
                </a:tc>
                <a:tc hMerge="1">
                  <a:txBody>
                    <a:bodyPr/>
                    <a:lstStyle/>
                    <a:p>
                      <a:endParaRPr lang="en-US"/>
                    </a:p>
                  </a:txBody>
                  <a:tcPr/>
                </a:tc>
                <a:tc gridSpan="3">
                  <a:txBody>
                    <a:bodyPr/>
                    <a:lstStyle/>
                    <a:p>
                      <a:pPr algn="ctr" fontAlgn="b"/>
                      <a:r>
                        <a:rPr lang="en-IN" sz="1600" u="none" strike="noStrike" dirty="0">
                          <a:latin typeface="+mj-lt"/>
                        </a:rPr>
                        <a:t>52</a:t>
                      </a:r>
                      <a:endParaRPr lang="en-IN" sz="1600" b="0" i="0" u="none" strike="noStrike" dirty="0">
                        <a:solidFill>
                          <a:srgbClr val="000000"/>
                        </a:solidFill>
                        <a:latin typeface="+mj-lt"/>
                      </a:endParaRPr>
                    </a:p>
                  </a:txBody>
                  <a:tcPr marL="9525" marR="9525" marT="9525" marB="0" anchor="b">
                    <a:solidFill>
                      <a:srgbClr val="FFC000"/>
                    </a:solidFill>
                  </a:tcPr>
                </a:tc>
                <a:tc hMerge="1">
                  <a:txBody>
                    <a:bodyPr/>
                    <a:lstStyle/>
                    <a:p>
                      <a:endParaRPr lang="en-US"/>
                    </a:p>
                  </a:txBody>
                  <a:tcPr/>
                </a:tc>
                <a:tc hMerge="1">
                  <a:txBody>
                    <a:bodyPr/>
                    <a:lstStyle/>
                    <a:p>
                      <a:endParaRPr lang="en-US"/>
                    </a:p>
                  </a:txBody>
                  <a:tcPr/>
                </a:tc>
                <a:tc gridSpan="4">
                  <a:txBody>
                    <a:bodyPr/>
                    <a:lstStyle/>
                    <a:p>
                      <a:pPr algn="ctr" fontAlgn="b"/>
                      <a:r>
                        <a:rPr lang="en-IN" sz="1600" u="none" strike="noStrike" dirty="0">
                          <a:latin typeface="+mj-lt"/>
                        </a:rPr>
                        <a:t>47%</a:t>
                      </a:r>
                      <a:endParaRPr lang="en-IN" sz="1600" b="0" i="0" u="none" strike="noStrike" dirty="0">
                        <a:solidFill>
                          <a:srgbClr val="000000"/>
                        </a:solidFill>
                        <a:latin typeface="+mj-lt"/>
                      </a:endParaRPr>
                    </a:p>
                  </a:txBody>
                  <a:tcPr marL="9525" marR="9525" marT="9525" marB="0" anchor="b">
                    <a:solidFill>
                      <a:srgbClr val="C00000"/>
                    </a:solidFill>
                  </a:tcPr>
                </a:tc>
                <a:tc hMerge="1">
                  <a:txBody>
                    <a:bodyPr/>
                    <a:lstStyle/>
                    <a:p>
                      <a:pPr algn="ctr" fontAlgn="b"/>
                      <a:endParaRPr lang="en-IN" sz="1600" b="0" i="0" u="none" strike="noStrike">
                        <a:solidFill>
                          <a:srgbClr val="000000"/>
                        </a:solidFill>
                        <a:latin typeface="+mj-lt"/>
                      </a:endParaRPr>
                    </a:p>
                  </a:txBody>
                  <a:tcPr marL="9525" marR="9525" marT="9525" marB="0" anchor="b"/>
                </a:tc>
                <a:tc hMerge="1">
                  <a:txBody>
                    <a:bodyPr/>
                    <a:lstStyle/>
                    <a:p>
                      <a:endParaRPr lang="en-US"/>
                    </a:p>
                  </a:txBody>
                  <a:tcPr/>
                </a:tc>
                <a:tc hMerge="1">
                  <a:txBody>
                    <a:bodyPr/>
                    <a:lstStyle/>
                    <a:p>
                      <a:endParaRPr lang="en-US"/>
                    </a:p>
                  </a:txBody>
                  <a:tcPr/>
                </a:tc>
              </a:tr>
              <a:tr h="206313">
                <a:tc>
                  <a:txBody>
                    <a:bodyPr/>
                    <a:lstStyle/>
                    <a:p>
                      <a:pPr algn="l" fontAlgn="b"/>
                      <a:r>
                        <a:rPr lang="en-US" sz="1600" u="none" strike="noStrike" dirty="0">
                          <a:latin typeface="+mj-lt"/>
                        </a:rPr>
                        <a:t>Efficiency of collection of </a:t>
                      </a:r>
                      <a:r>
                        <a:rPr lang="en-US" sz="1600" u="none" strike="noStrike" dirty="0" smtClean="0">
                          <a:latin typeface="+mj-lt"/>
                        </a:rPr>
                        <a:t>MSW</a:t>
                      </a:r>
                      <a:endParaRPr lang="en-US" sz="1600" b="0" i="0" u="none" strike="noStrike" dirty="0">
                        <a:solidFill>
                          <a:srgbClr val="000000"/>
                        </a:solidFill>
                        <a:latin typeface="+mj-lt"/>
                      </a:endParaRPr>
                    </a:p>
                  </a:txBody>
                  <a:tcPr marL="9525" marR="9525" marT="9525" marB="0" anchor="b"/>
                </a:tc>
                <a:tc>
                  <a:txBody>
                    <a:bodyPr/>
                    <a:lstStyle/>
                    <a:p>
                      <a:pPr algn="ctr" fontAlgn="t"/>
                      <a:r>
                        <a:rPr lang="en-IN" sz="1600" u="none" strike="noStrike" dirty="0">
                          <a:latin typeface="+mj-lt"/>
                        </a:rPr>
                        <a:t>100%</a:t>
                      </a:r>
                      <a:endParaRPr lang="en-IN" sz="1600" b="0" i="0" u="none" strike="noStrike" dirty="0">
                        <a:solidFill>
                          <a:srgbClr val="000000"/>
                        </a:solidFill>
                        <a:latin typeface="+mj-lt"/>
                      </a:endParaRPr>
                    </a:p>
                  </a:txBody>
                  <a:tcPr marL="9525" marR="9525" marT="9525" marB="0"/>
                </a:tc>
                <a:tc gridSpan="3">
                  <a:txBody>
                    <a:bodyPr/>
                    <a:lstStyle/>
                    <a:p>
                      <a:pPr algn="ctr" fontAlgn="b"/>
                      <a:r>
                        <a:rPr lang="en-IN" sz="1600" u="none" strike="noStrike" dirty="0">
                          <a:latin typeface="+mj-lt"/>
                        </a:rPr>
                        <a:t>65%</a:t>
                      </a:r>
                      <a:endParaRPr lang="en-IN" sz="1600" b="0" i="0" u="none" strike="noStrike" dirty="0">
                        <a:solidFill>
                          <a:srgbClr val="000000"/>
                        </a:solidFill>
                        <a:latin typeface="+mj-lt"/>
                      </a:endParaRPr>
                    </a:p>
                  </a:txBody>
                  <a:tcPr marL="9525" marR="9525" marT="9525" marB="0" anchor="b">
                    <a:solidFill>
                      <a:srgbClr val="FFC000"/>
                    </a:solidFill>
                  </a:tcPr>
                </a:tc>
                <a:tc hMerge="1">
                  <a:txBody>
                    <a:bodyPr/>
                    <a:lstStyle/>
                    <a:p>
                      <a:endParaRPr lang="en-US"/>
                    </a:p>
                  </a:txBody>
                  <a:tcPr/>
                </a:tc>
                <a:tc hMerge="1">
                  <a:txBody>
                    <a:bodyPr/>
                    <a:lstStyle/>
                    <a:p>
                      <a:endParaRPr lang="en-US"/>
                    </a:p>
                  </a:txBody>
                  <a:tcPr/>
                </a:tc>
                <a:tc gridSpan="3">
                  <a:txBody>
                    <a:bodyPr/>
                    <a:lstStyle/>
                    <a:p>
                      <a:pPr algn="ctr" fontAlgn="b"/>
                      <a:r>
                        <a:rPr lang="en-IN" sz="1600" u="none" strike="noStrike" dirty="0">
                          <a:latin typeface="+mj-lt"/>
                        </a:rPr>
                        <a:t>100</a:t>
                      </a:r>
                      <a:endParaRPr lang="en-IN" sz="1600" b="0" i="0" u="none" strike="noStrike" dirty="0">
                        <a:solidFill>
                          <a:srgbClr val="000000"/>
                        </a:solidFill>
                        <a:latin typeface="+mj-lt"/>
                      </a:endParaRPr>
                    </a:p>
                  </a:txBody>
                  <a:tcPr marL="9525" marR="9525" marT="9525" marB="0" anchor="b">
                    <a:solidFill>
                      <a:srgbClr val="FFFF00"/>
                    </a:solidFill>
                  </a:tcPr>
                </a:tc>
                <a:tc hMerge="1">
                  <a:txBody>
                    <a:bodyPr/>
                    <a:lstStyle/>
                    <a:p>
                      <a:endParaRPr lang="en-US"/>
                    </a:p>
                  </a:txBody>
                  <a:tcPr/>
                </a:tc>
                <a:tc hMerge="1">
                  <a:txBody>
                    <a:bodyPr/>
                    <a:lstStyle/>
                    <a:p>
                      <a:endParaRPr lang="en-US"/>
                    </a:p>
                  </a:txBody>
                  <a:tcPr/>
                </a:tc>
                <a:tc gridSpan="4">
                  <a:txBody>
                    <a:bodyPr/>
                    <a:lstStyle/>
                    <a:p>
                      <a:pPr algn="ctr" fontAlgn="b"/>
                      <a:r>
                        <a:rPr lang="en-IN" sz="1600" u="none" strike="noStrike" dirty="0">
                          <a:latin typeface="+mj-lt"/>
                        </a:rPr>
                        <a:t>81%</a:t>
                      </a:r>
                      <a:endParaRPr lang="en-IN" sz="1600" b="0" i="0" u="none" strike="noStrike" dirty="0">
                        <a:solidFill>
                          <a:srgbClr val="000000"/>
                        </a:solidFill>
                        <a:latin typeface="+mj-lt"/>
                      </a:endParaRPr>
                    </a:p>
                  </a:txBody>
                  <a:tcPr marL="9525" marR="9525" marT="9525" marB="0" anchor="b">
                    <a:solidFill>
                      <a:srgbClr val="FFFF00"/>
                    </a:solidFill>
                  </a:tcPr>
                </a:tc>
                <a:tc hMerge="1">
                  <a:txBody>
                    <a:bodyPr/>
                    <a:lstStyle/>
                    <a:p>
                      <a:pPr algn="ctr" fontAlgn="b"/>
                      <a:endParaRPr lang="en-IN" sz="1600" b="0" i="0" u="none" strike="noStrike">
                        <a:solidFill>
                          <a:srgbClr val="000000"/>
                        </a:solidFill>
                        <a:latin typeface="+mj-lt"/>
                      </a:endParaRPr>
                    </a:p>
                  </a:txBody>
                  <a:tcPr marL="9525" marR="9525" marT="9525" marB="0" anchor="b"/>
                </a:tc>
                <a:tc hMerge="1">
                  <a:txBody>
                    <a:bodyPr/>
                    <a:lstStyle/>
                    <a:p>
                      <a:endParaRPr lang="en-US"/>
                    </a:p>
                  </a:txBody>
                  <a:tcPr/>
                </a:tc>
                <a:tc hMerge="1">
                  <a:txBody>
                    <a:bodyPr/>
                    <a:lstStyle/>
                    <a:p>
                      <a:endParaRPr lang="en-US"/>
                    </a:p>
                  </a:txBody>
                  <a:tcPr/>
                </a:tc>
              </a:tr>
              <a:tr h="290328">
                <a:tc>
                  <a:txBody>
                    <a:bodyPr/>
                    <a:lstStyle/>
                    <a:p>
                      <a:pPr algn="l" fontAlgn="b"/>
                      <a:r>
                        <a:rPr lang="en-IN" sz="1600" b="1" u="none" strike="noStrike" dirty="0">
                          <a:latin typeface="+mj-lt"/>
                        </a:rPr>
                        <a:t>STROM WATER DRAINAGE</a:t>
                      </a:r>
                      <a:endParaRPr lang="en-IN" sz="1600" b="1" i="0" u="none" strike="noStrike" dirty="0">
                        <a:solidFill>
                          <a:srgbClr val="000000"/>
                        </a:solidFill>
                        <a:latin typeface="+mj-lt"/>
                      </a:endParaRPr>
                    </a:p>
                  </a:txBody>
                  <a:tcPr marL="9525" marR="9525" marT="9525" marB="0" anchor="b">
                    <a:solidFill>
                      <a:schemeClr val="accent3">
                        <a:lumMod val="40000"/>
                        <a:lumOff val="60000"/>
                      </a:schemeClr>
                    </a:solidFill>
                  </a:tcPr>
                </a:tc>
                <a:tc>
                  <a:txBody>
                    <a:bodyPr/>
                    <a:lstStyle/>
                    <a:p>
                      <a:pPr algn="ctr" fontAlgn="b"/>
                      <a:r>
                        <a:rPr lang="en-IN" sz="1600" b="1" u="none" strike="noStrike" dirty="0">
                          <a:latin typeface="+mj-lt"/>
                        </a:rPr>
                        <a:t> </a:t>
                      </a:r>
                      <a:endParaRPr lang="en-IN" sz="1600" b="1" i="0" u="none" strike="noStrike" dirty="0">
                        <a:solidFill>
                          <a:srgbClr val="000000"/>
                        </a:solidFill>
                        <a:latin typeface="+mj-lt"/>
                      </a:endParaRPr>
                    </a:p>
                  </a:txBody>
                  <a:tcPr marL="9525" marR="9525" marT="9525" marB="0" anchor="b">
                    <a:solidFill>
                      <a:schemeClr val="accent3">
                        <a:lumMod val="40000"/>
                        <a:lumOff val="60000"/>
                      </a:schemeClr>
                    </a:solidFill>
                  </a:tcPr>
                </a:tc>
                <a:tc gridSpan="3">
                  <a:txBody>
                    <a:bodyPr/>
                    <a:lstStyle/>
                    <a:p>
                      <a:pPr algn="ctr" fontAlgn="b"/>
                      <a:r>
                        <a:rPr lang="en-IN" sz="1600" b="1" u="none" strike="noStrike" dirty="0">
                          <a:latin typeface="+mj-lt"/>
                        </a:rPr>
                        <a:t> </a:t>
                      </a:r>
                      <a:endParaRPr lang="en-IN" sz="1600" b="1" i="0" u="none" strike="noStrike" dirty="0">
                        <a:solidFill>
                          <a:srgbClr val="000000"/>
                        </a:solidFill>
                        <a:latin typeface="+mj-lt"/>
                      </a:endParaRPr>
                    </a:p>
                  </a:txBody>
                  <a:tcPr marL="9525" marR="9525" marT="9525" marB="0" anchor="b">
                    <a:solidFill>
                      <a:schemeClr val="accent3">
                        <a:lumMod val="40000"/>
                        <a:lumOff val="60000"/>
                      </a:schemeClr>
                    </a:solidFill>
                  </a:tcPr>
                </a:tc>
                <a:tc hMerge="1">
                  <a:txBody>
                    <a:bodyPr/>
                    <a:lstStyle/>
                    <a:p>
                      <a:endParaRPr lang="en-US"/>
                    </a:p>
                  </a:txBody>
                  <a:tcPr/>
                </a:tc>
                <a:tc hMerge="1">
                  <a:txBody>
                    <a:bodyPr/>
                    <a:lstStyle/>
                    <a:p>
                      <a:endParaRPr lang="en-US"/>
                    </a:p>
                  </a:txBody>
                  <a:tcPr/>
                </a:tc>
                <a:tc gridSpan="3">
                  <a:txBody>
                    <a:bodyPr/>
                    <a:lstStyle/>
                    <a:p>
                      <a:pPr algn="ctr" fontAlgn="b"/>
                      <a:r>
                        <a:rPr lang="en-US" sz="1600" b="1" u="none" strike="noStrike" dirty="0">
                          <a:latin typeface="+mj-lt"/>
                        </a:rPr>
                        <a:t> </a:t>
                      </a:r>
                      <a:endParaRPr lang="en-US" sz="1600" b="1" i="0" u="none" strike="noStrike" dirty="0">
                        <a:solidFill>
                          <a:srgbClr val="000000"/>
                        </a:solidFill>
                        <a:latin typeface="+mj-lt"/>
                      </a:endParaRPr>
                    </a:p>
                  </a:txBody>
                  <a:tcPr marL="9525" marR="9525" marT="9525" marB="0" anchor="b">
                    <a:solidFill>
                      <a:schemeClr val="accent3">
                        <a:lumMod val="40000"/>
                        <a:lumOff val="60000"/>
                      </a:schemeClr>
                    </a:solidFill>
                  </a:tcPr>
                </a:tc>
                <a:tc hMerge="1">
                  <a:txBody>
                    <a:bodyPr/>
                    <a:lstStyle/>
                    <a:p>
                      <a:endParaRPr lang="en-US"/>
                    </a:p>
                  </a:txBody>
                  <a:tcPr/>
                </a:tc>
                <a:tc hMerge="1">
                  <a:txBody>
                    <a:bodyPr/>
                    <a:lstStyle/>
                    <a:p>
                      <a:endParaRPr lang="en-US"/>
                    </a:p>
                  </a:txBody>
                  <a:tcPr/>
                </a:tc>
                <a:tc gridSpan="4">
                  <a:txBody>
                    <a:bodyPr/>
                    <a:lstStyle/>
                    <a:p>
                      <a:pPr algn="l" fontAlgn="b"/>
                      <a:r>
                        <a:rPr lang="en-US" sz="1600" b="1" u="none" strike="noStrike" dirty="0">
                          <a:latin typeface="+mj-lt"/>
                        </a:rPr>
                        <a:t> </a:t>
                      </a:r>
                      <a:endParaRPr lang="en-US" sz="1600" b="1" i="0" u="none" strike="noStrike" dirty="0">
                        <a:solidFill>
                          <a:srgbClr val="000000"/>
                        </a:solidFill>
                        <a:latin typeface="+mj-lt"/>
                      </a:endParaRPr>
                    </a:p>
                  </a:txBody>
                  <a:tcPr marL="9525" marR="9525" marT="9525" marB="0" anchor="b">
                    <a:solidFill>
                      <a:schemeClr val="accent3">
                        <a:lumMod val="40000"/>
                        <a:lumOff val="60000"/>
                      </a:schemeClr>
                    </a:solidFill>
                  </a:tcPr>
                </a:tc>
                <a:tc hMerge="1">
                  <a:txBody>
                    <a:bodyPr/>
                    <a:lstStyle/>
                    <a:p>
                      <a:pPr algn="l" fontAlgn="b"/>
                      <a:endParaRPr lang="en-US" sz="1600" b="0" i="0" u="none" strike="noStrike" dirty="0">
                        <a:solidFill>
                          <a:srgbClr val="000000"/>
                        </a:solidFill>
                        <a:latin typeface="+mj-lt"/>
                      </a:endParaRPr>
                    </a:p>
                  </a:txBody>
                  <a:tcPr marL="9525" marR="9525" marT="9525" marB="0" anchor="b">
                    <a:solidFill>
                      <a:schemeClr val="accent5">
                        <a:lumMod val="40000"/>
                        <a:lumOff val="60000"/>
                      </a:schemeClr>
                    </a:solidFill>
                  </a:tcPr>
                </a:tc>
                <a:tc hMerge="1">
                  <a:txBody>
                    <a:bodyPr/>
                    <a:lstStyle/>
                    <a:p>
                      <a:endParaRPr lang="en-US"/>
                    </a:p>
                  </a:txBody>
                  <a:tcPr/>
                </a:tc>
                <a:tc hMerge="1">
                  <a:txBody>
                    <a:bodyPr/>
                    <a:lstStyle/>
                    <a:p>
                      <a:endParaRPr lang="en-US"/>
                    </a:p>
                  </a:txBody>
                  <a:tcPr/>
                </a:tc>
              </a:tr>
              <a:tr h="304845">
                <a:tc>
                  <a:txBody>
                    <a:bodyPr/>
                    <a:lstStyle/>
                    <a:p>
                      <a:pPr algn="l" fontAlgn="b"/>
                      <a:r>
                        <a:rPr lang="en-US" sz="1600" u="none" strike="noStrike">
                          <a:latin typeface="+mj-lt"/>
                        </a:rPr>
                        <a:t>Coverage of drainage system</a:t>
                      </a:r>
                      <a:endParaRPr lang="en-US" sz="1600" b="0" i="0" u="none" strike="noStrike">
                        <a:solidFill>
                          <a:srgbClr val="000000"/>
                        </a:solidFill>
                        <a:latin typeface="+mj-lt"/>
                      </a:endParaRPr>
                    </a:p>
                  </a:txBody>
                  <a:tcPr marL="9525" marR="9525" marT="9525" marB="0" anchor="b"/>
                </a:tc>
                <a:tc>
                  <a:txBody>
                    <a:bodyPr/>
                    <a:lstStyle/>
                    <a:p>
                      <a:pPr algn="ctr" fontAlgn="b"/>
                      <a:r>
                        <a:rPr lang="en-US" sz="1600" u="none" strike="noStrike">
                          <a:latin typeface="+mj-lt"/>
                        </a:rPr>
                        <a:t>100</a:t>
                      </a:r>
                      <a:endParaRPr lang="en-US" sz="1600" b="0" i="0" u="none" strike="noStrike">
                        <a:solidFill>
                          <a:srgbClr val="000000"/>
                        </a:solidFill>
                        <a:latin typeface="+mj-lt"/>
                      </a:endParaRPr>
                    </a:p>
                  </a:txBody>
                  <a:tcPr marL="9525" marR="9525" marT="9525" marB="0" anchor="b"/>
                </a:tc>
                <a:tc gridSpan="3">
                  <a:txBody>
                    <a:bodyPr/>
                    <a:lstStyle/>
                    <a:p>
                      <a:pPr algn="ctr" fontAlgn="b"/>
                      <a:r>
                        <a:rPr lang="en-IN" sz="1600" u="none" strike="noStrike" dirty="0">
                          <a:latin typeface="+mj-lt"/>
                        </a:rPr>
                        <a:t>32%</a:t>
                      </a:r>
                      <a:endParaRPr lang="en-IN" sz="1600" b="0" i="0" u="none" strike="noStrike" dirty="0">
                        <a:solidFill>
                          <a:srgbClr val="000000"/>
                        </a:solidFill>
                        <a:latin typeface="+mj-lt"/>
                      </a:endParaRPr>
                    </a:p>
                  </a:txBody>
                  <a:tcPr marL="9525" marR="9525" marT="9525" marB="0" anchor="b">
                    <a:solidFill>
                      <a:srgbClr val="C00000"/>
                    </a:solidFill>
                  </a:tcPr>
                </a:tc>
                <a:tc hMerge="1">
                  <a:txBody>
                    <a:bodyPr/>
                    <a:lstStyle/>
                    <a:p>
                      <a:endParaRPr lang="en-US"/>
                    </a:p>
                  </a:txBody>
                  <a:tcPr/>
                </a:tc>
                <a:tc hMerge="1">
                  <a:txBody>
                    <a:bodyPr/>
                    <a:lstStyle/>
                    <a:p>
                      <a:endParaRPr lang="en-US"/>
                    </a:p>
                  </a:txBody>
                  <a:tcPr/>
                </a:tc>
                <a:tc gridSpan="3">
                  <a:txBody>
                    <a:bodyPr/>
                    <a:lstStyle/>
                    <a:p>
                      <a:pPr algn="ctr" fontAlgn="b"/>
                      <a:r>
                        <a:rPr lang="en-US" sz="1600" u="none" strike="noStrike" dirty="0">
                          <a:latin typeface="+mj-lt"/>
                        </a:rPr>
                        <a:t>55</a:t>
                      </a:r>
                      <a:endParaRPr lang="en-US" sz="1600" b="0" i="0" u="none" strike="noStrike" dirty="0">
                        <a:solidFill>
                          <a:srgbClr val="000000"/>
                        </a:solidFill>
                        <a:latin typeface="+mj-lt"/>
                      </a:endParaRPr>
                    </a:p>
                  </a:txBody>
                  <a:tcPr marL="9525" marR="9525" marT="9525" marB="0" anchor="b">
                    <a:solidFill>
                      <a:srgbClr val="FFC000"/>
                    </a:solidFill>
                  </a:tcPr>
                </a:tc>
                <a:tc hMerge="1">
                  <a:txBody>
                    <a:bodyPr/>
                    <a:lstStyle/>
                    <a:p>
                      <a:endParaRPr lang="en-US"/>
                    </a:p>
                  </a:txBody>
                  <a:tcPr/>
                </a:tc>
                <a:tc hMerge="1">
                  <a:txBody>
                    <a:bodyPr/>
                    <a:lstStyle/>
                    <a:p>
                      <a:endParaRPr lang="en-US"/>
                    </a:p>
                  </a:txBody>
                  <a:tcPr/>
                </a:tc>
                <a:tc gridSpan="4">
                  <a:txBody>
                    <a:bodyPr/>
                    <a:lstStyle/>
                    <a:p>
                      <a:pPr algn="ctr" fontAlgn="b"/>
                      <a:r>
                        <a:rPr lang="en-IN" sz="1600" u="none" strike="noStrike" dirty="0">
                          <a:latin typeface="+mj-lt"/>
                        </a:rPr>
                        <a:t>60%</a:t>
                      </a:r>
                      <a:endParaRPr lang="en-IN" sz="1600" b="0" i="0" u="none" strike="noStrike" dirty="0">
                        <a:solidFill>
                          <a:srgbClr val="000000"/>
                        </a:solidFill>
                        <a:latin typeface="+mj-lt"/>
                      </a:endParaRPr>
                    </a:p>
                  </a:txBody>
                  <a:tcPr marL="9525" marR="9525" marT="9525" marB="0" anchor="b">
                    <a:solidFill>
                      <a:srgbClr val="FFC000"/>
                    </a:solidFill>
                  </a:tcPr>
                </a:tc>
                <a:tc hMerge="1">
                  <a:txBody>
                    <a:bodyPr/>
                    <a:lstStyle/>
                    <a:p>
                      <a:pPr algn="ctr" fontAlgn="b"/>
                      <a:endParaRPr lang="en-IN" sz="1600" b="0" i="0" u="none" strike="noStrike" dirty="0">
                        <a:solidFill>
                          <a:srgbClr val="000000"/>
                        </a:solidFill>
                        <a:latin typeface="+mj-lt"/>
                      </a:endParaRPr>
                    </a:p>
                  </a:txBody>
                  <a:tcPr marL="9525" marR="9525" marT="9525" marB="0" anchor="b"/>
                </a:tc>
                <a:tc hMerge="1">
                  <a:txBody>
                    <a:bodyPr/>
                    <a:lstStyle/>
                    <a:p>
                      <a:endParaRPr lang="en-US"/>
                    </a:p>
                  </a:txBody>
                  <a:tcPr/>
                </a:tc>
                <a:tc hMerge="1">
                  <a:txBody>
                    <a:bodyPr/>
                    <a:lstStyle/>
                    <a:p>
                      <a:endParaRPr lang="en-US"/>
                    </a:p>
                  </a:txBody>
                  <a:tcPr/>
                </a:tc>
              </a:tr>
              <a:tr h="304845">
                <a:tc>
                  <a:txBody>
                    <a:bodyPr/>
                    <a:lstStyle/>
                    <a:p>
                      <a:pPr algn="l" fontAlgn="b"/>
                      <a:r>
                        <a:rPr lang="en-US" sz="1600" u="none" strike="noStrike" dirty="0">
                          <a:latin typeface="+mj-lt"/>
                        </a:rPr>
                        <a:t>Incident of water logging/flooding</a:t>
                      </a:r>
                      <a:endParaRPr lang="en-US" sz="1600" b="0" i="0" u="none" strike="noStrike" dirty="0">
                        <a:solidFill>
                          <a:srgbClr val="000000"/>
                        </a:solidFill>
                        <a:latin typeface="+mj-lt"/>
                      </a:endParaRPr>
                    </a:p>
                  </a:txBody>
                  <a:tcPr marL="9525" marR="9525" marT="9525" marB="0" anchor="b"/>
                </a:tc>
                <a:tc>
                  <a:txBody>
                    <a:bodyPr/>
                    <a:lstStyle/>
                    <a:p>
                      <a:pPr algn="ctr" fontAlgn="b"/>
                      <a:r>
                        <a:rPr lang="en-US" sz="1600" u="none" strike="noStrike">
                          <a:latin typeface="+mj-lt"/>
                        </a:rPr>
                        <a:t>ZERO</a:t>
                      </a:r>
                      <a:endParaRPr lang="en-US" sz="1600" b="0" i="0" u="none" strike="noStrike">
                        <a:solidFill>
                          <a:srgbClr val="000000"/>
                        </a:solidFill>
                        <a:latin typeface="+mj-lt"/>
                      </a:endParaRPr>
                    </a:p>
                  </a:txBody>
                  <a:tcPr marL="9525" marR="9525" marT="9525" marB="0" anchor="b"/>
                </a:tc>
                <a:tc gridSpan="3">
                  <a:txBody>
                    <a:bodyPr/>
                    <a:lstStyle/>
                    <a:p>
                      <a:pPr algn="ctr" fontAlgn="b"/>
                      <a:r>
                        <a:rPr lang="en-IN" sz="1600" u="none" strike="noStrike" dirty="0">
                          <a:latin typeface="+mj-lt"/>
                        </a:rPr>
                        <a:t>NA</a:t>
                      </a:r>
                      <a:endParaRPr lang="en-IN" sz="1600" b="0" i="0" u="none" strike="noStrike" dirty="0">
                        <a:solidFill>
                          <a:srgbClr val="000000"/>
                        </a:solidFill>
                        <a:latin typeface="+mj-lt"/>
                      </a:endParaRPr>
                    </a:p>
                  </a:txBody>
                  <a:tcPr marL="9525" marR="9525" marT="9525" marB="0" anchor="b"/>
                </a:tc>
                <a:tc hMerge="1">
                  <a:txBody>
                    <a:bodyPr/>
                    <a:lstStyle/>
                    <a:p>
                      <a:endParaRPr lang="en-US"/>
                    </a:p>
                  </a:txBody>
                  <a:tcPr/>
                </a:tc>
                <a:tc hMerge="1">
                  <a:txBody>
                    <a:bodyPr/>
                    <a:lstStyle/>
                    <a:p>
                      <a:endParaRPr lang="en-US"/>
                    </a:p>
                  </a:txBody>
                  <a:tcPr/>
                </a:tc>
                <a:tc gridSpan="3">
                  <a:txBody>
                    <a:bodyPr/>
                    <a:lstStyle/>
                    <a:p>
                      <a:pPr algn="ctr" fontAlgn="b"/>
                      <a:r>
                        <a:rPr lang="en-US" sz="1600" u="none" strike="noStrike" dirty="0">
                          <a:latin typeface="+mj-lt"/>
                        </a:rPr>
                        <a:t>52</a:t>
                      </a:r>
                      <a:endParaRPr lang="en-US" sz="1600" b="0" i="0" u="none" strike="noStrike" dirty="0">
                        <a:solidFill>
                          <a:srgbClr val="000000"/>
                        </a:solidFill>
                        <a:latin typeface="+mj-lt"/>
                      </a:endParaRPr>
                    </a:p>
                  </a:txBody>
                  <a:tcPr marL="9525" marR="9525" marT="9525" marB="0" anchor="b">
                    <a:solidFill>
                      <a:srgbClr val="FFC000"/>
                    </a:solidFill>
                  </a:tcPr>
                </a:tc>
                <a:tc hMerge="1">
                  <a:txBody>
                    <a:bodyPr/>
                    <a:lstStyle/>
                    <a:p>
                      <a:endParaRPr lang="en-US"/>
                    </a:p>
                  </a:txBody>
                  <a:tcPr/>
                </a:tc>
                <a:tc hMerge="1">
                  <a:txBody>
                    <a:bodyPr/>
                    <a:lstStyle/>
                    <a:p>
                      <a:endParaRPr lang="en-US"/>
                    </a:p>
                  </a:txBody>
                  <a:tcPr/>
                </a:tc>
                <a:tc gridSpan="4">
                  <a:txBody>
                    <a:bodyPr/>
                    <a:lstStyle/>
                    <a:p>
                      <a:pPr algn="ctr" fontAlgn="b"/>
                      <a:r>
                        <a:rPr lang="en-US" sz="1600" u="none" strike="noStrike" dirty="0">
                          <a:latin typeface="+mj-lt"/>
                        </a:rPr>
                        <a:t>0%</a:t>
                      </a:r>
                      <a:endParaRPr lang="en-US" sz="1600" b="0" i="0" u="none" strike="noStrike" dirty="0">
                        <a:solidFill>
                          <a:srgbClr val="000000"/>
                        </a:solidFill>
                        <a:latin typeface="+mj-lt"/>
                      </a:endParaRPr>
                    </a:p>
                  </a:txBody>
                  <a:tcPr marL="9525" marR="9525" marT="9525" marB="0" anchor="b">
                    <a:solidFill>
                      <a:srgbClr val="FFFF00"/>
                    </a:solidFill>
                  </a:tcPr>
                </a:tc>
                <a:tc hMerge="1">
                  <a:txBody>
                    <a:bodyPr/>
                    <a:lstStyle/>
                    <a:p>
                      <a:pPr algn="ctr" fontAlgn="b"/>
                      <a:endParaRPr lang="en-US" sz="1600" b="0" i="0" u="none" strike="noStrike" dirty="0">
                        <a:solidFill>
                          <a:srgbClr val="000000"/>
                        </a:solidFill>
                        <a:latin typeface="+mj-lt"/>
                      </a:endParaRPr>
                    </a:p>
                  </a:txBody>
                  <a:tcPr marL="9525" marR="9525" marT="9525" marB="0" anchor="b"/>
                </a:tc>
                <a:tc hMerge="1">
                  <a:txBody>
                    <a:bodyPr/>
                    <a:lstStyle/>
                    <a:p>
                      <a:endParaRPr lang="en-US"/>
                    </a:p>
                  </a:txBody>
                  <a:tcPr/>
                </a:tc>
                <a:tc hMerge="1">
                  <a:txBody>
                    <a:bodyPr/>
                    <a:lstStyle/>
                    <a:p>
                      <a:endParaRPr lang="en-US"/>
                    </a:p>
                  </a:txBody>
                  <a:tcPr/>
                </a:tc>
              </a:tr>
            </a:tbl>
          </a:graphicData>
        </a:graphic>
      </p:graphicFrame>
      <p:sp>
        <p:nvSpPr>
          <p:cNvPr id="5" name="Rectangle 4"/>
          <p:cNvSpPr/>
          <p:nvPr/>
        </p:nvSpPr>
        <p:spPr>
          <a:xfrm>
            <a:off x="0" y="5572140"/>
            <a:ext cx="9144000" cy="1600438"/>
          </a:xfrm>
          <a:prstGeom prst="rect">
            <a:avLst/>
          </a:prstGeom>
        </p:spPr>
        <p:txBody>
          <a:bodyPr wrap="square">
            <a:spAutoFit/>
          </a:bodyPr>
          <a:lstStyle/>
          <a:p>
            <a:r>
              <a:rPr lang="en-IN" sz="1400" b="1" i="1" dirty="0" smtClean="0">
                <a:solidFill>
                  <a:srgbClr val="000000"/>
                </a:solidFill>
                <a:latin typeface="Times New Roman"/>
                <a:ea typeface="Times New Roman"/>
                <a:cs typeface="Times New Roman"/>
              </a:rPr>
              <a:t>Data Source:</a:t>
            </a:r>
            <a:r>
              <a:rPr lang="en-IN" sz="1400" i="1" dirty="0" smtClean="0">
                <a:solidFill>
                  <a:srgbClr val="000000"/>
                </a:solidFill>
                <a:latin typeface="Times New Roman"/>
                <a:ea typeface="Times New Roman"/>
                <a:cs typeface="Times New Roman"/>
              </a:rPr>
              <a:t> </a:t>
            </a:r>
            <a:r>
              <a:rPr lang="en-IN" sz="1200" i="1" dirty="0" smtClean="0">
                <a:solidFill>
                  <a:srgbClr val="000000"/>
                </a:solidFill>
                <a:latin typeface="Times New Roman"/>
                <a:ea typeface="Times New Roman"/>
                <a:cs typeface="Times New Roman"/>
              </a:rPr>
              <a:t>Infrastructure condition assessment is made by comparing SLB data for the cities to the present status of the infrastructure in the city. Data for the other variable is collected from the municipal corporation and city development plan. Other sources are city disaster management authority and city department of urban developmen</a:t>
            </a:r>
            <a:r>
              <a:rPr lang="en-IN" sz="1400" i="1" dirty="0" smtClean="0">
                <a:solidFill>
                  <a:srgbClr val="000000"/>
                </a:solidFill>
                <a:latin typeface="Times New Roman"/>
                <a:ea typeface="Times New Roman"/>
                <a:cs typeface="Times New Roman"/>
              </a:rPr>
              <a:t>t.</a:t>
            </a:r>
          </a:p>
          <a:p>
            <a:pPr lvl="3" algn="just"/>
            <a:r>
              <a:rPr lang="en-IN" sz="1400" i="1" dirty="0">
                <a:solidFill>
                  <a:srgbClr val="000000"/>
                </a:solidFill>
                <a:latin typeface="Times New Roman"/>
                <a:ea typeface="Times New Roman"/>
                <a:cs typeface="Times New Roman"/>
              </a:rPr>
              <a:t> </a:t>
            </a:r>
            <a:r>
              <a:rPr lang="en-IN" sz="1400" i="1" dirty="0" smtClean="0">
                <a:solidFill>
                  <a:srgbClr val="000000"/>
                </a:solidFill>
                <a:latin typeface="Times New Roman"/>
                <a:ea typeface="Times New Roman"/>
                <a:cs typeface="Times New Roman"/>
              </a:rPr>
              <a:t>                                                                                                                          </a:t>
            </a:r>
            <a:r>
              <a:rPr lang="en-IN" sz="1400" b="1" i="1" dirty="0" smtClean="0">
                <a:solidFill>
                  <a:srgbClr val="000000"/>
                </a:solidFill>
                <a:latin typeface="Times New Roman"/>
                <a:ea typeface="Times New Roman"/>
                <a:cs typeface="Times New Roman"/>
              </a:rPr>
              <a:t>Low</a:t>
            </a:r>
            <a:r>
              <a:rPr lang="en-IN" sz="1400" b="1" i="1" dirty="0">
                <a:solidFill>
                  <a:srgbClr val="000000"/>
                </a:solidFill>
                <a:latin typeface="Times New Roman"/>
                <a:ea typeface="Times New Roman"/>
                <a:cs typeface="Times New Roman"/>
              </a:rPr>
              <a:t>: safe</a:t>
            </a:r>
            <a:endParaRPr lang="en-IN" sz="1400" dirty="0">
              <a:latin typeface="Times New Roman"/>
              <a:ea typeface="Times New Roman"/>
              <a:cs typeface="Times New Roman"/>
            </a:endParaRPr>
          </a:p>
          <a:p>
            <a:pPr lvl="3" algn="just"/>
            <a:r>
              <a:rPr lang="en-IN" sz="1400" b="1" i="1" dirty="0" smtClean="0">
                <a:solidFill>
                  <a:srgbClr val="000000"/>
                </a:solidFill>
                <a:latin typeface="Times New Roman"/>
                <a:ea typeface="Times New Roman"/>
                <a:cs typeface="Times New Roman"/>
              </a:rPr>
              <a:t>                                                                                                                          Medium</a:t>
            </a:r>
            <a:r>
              <a:rPr lang="en-IN" sz="1400" b="1" i="1" dirty="0">
                <a:solidFill>
                  <a:srgbClr val="000000"/>
                </a:solidFill>
                <a:latin typeface="Times New Roman"/>
                <a:ea typeface="Times New Roman"/>
                <a:cs typeface="Times New Roman"/>
              </a:rPr>
              <a:t>: need improvement </a:t>
            </a:r>
            <a:endParaRPr lang="en-IN" sz="1400" dirty="0">
              <a:latin typeface="Times New Roman"/>
              <a:ea typeface="Times New Roman"/>
              <a:cs typeface="Times New Roman"/>
            </a:endParaRPr>
          </a:p>
          <a:p>
            <a:pPr lvl="3"/>
            <a:r>
              <a:rPr lang="en-IN" sz="1400" b="1" i="1" dirty="0" smtClean="0">
                <a:solidFill>
                  <a:srgbClr val="000000"/>
                </a:solidFill>
                <a:latin typeface="Times New Roman"/>
                <a:ea typeface="Times New Roman"/>
                <a:cs typeface="Times New Roman"/>
              </a:rPr>
              <a:t>                                                                                                                          High</a:t>
            </a:r>
            <a:r>
              <a:rPr lang="en-IN" sz="1400" b="1" i="1" dirty="0">
                <a:solidFill>
                  <a:srgbClr val="000000"/>
                </a:solidFill>
                <a:latin typeface="Times New Roman"/>
                <a:ea typeface="Times New Roman"/>
                <a:cs typeface="Times New Roman"/>
              </a:rPr>
              <a:t>: critical </a:t>
            </a:r>
            <a:endParaRPr lang="en-US" sz="1400" dirty="0"/>
          </a:p>
          <a:p>
            <a:endParaRPr lang="en-IN" sz="1400" dirty="0" smtClean="0">
              <a:latin typeface="Times New Roman"/>
              <a:ea typeface="Times New Roman"/>
              <a:cs typeface="Times New Roman"/>
            </a:endParaRPr>
          </a:p>
        </p:txBody>
      </p:sp>
      <p:sp>
        <p:nvSpPr>
          <p:cNvPr id="7" name="Title 6"/>
          <p:cNvSpPr>
            <a:spLocks noGrp="1"/>
          </p:cNvSpPr>
          <p:nvPr>
            <p:ph type="title"/>
          </p:nvPr>
        </p:nvSpPr>
        <p:spPr>
          <a:xfrm>
            <a:off x="0" y="60348"/>
            <a:ext cx="9144000" cy="439694"/>
          </a:xfrm>
        </p:spPr>
        <p:txBody>
          <a:bodyPr>
            <a:noAutofit/>
          </a:bodyPr>
          <a:lstStyle/>
          <a:p>
            <a:r>
              <a:rPr sz="2000" smtClean="0">
                <a:latin typeface="Andalus" pitchFamily="18" charset="-78"/>
                <a:cs typeface="Andalus" pitchFamily="18" charset="-78"/>
              </a:rPr>
              <a:t>Comparative Resilience Matrix : Efficiency  of  Basic Infrastructure  and Services </a:t>
            </a:r>
            <a:endParaRPr lang="en-IN" sz="2000" dirty="0"/>
          </a:p>
        </p:txBody>
      </p:sp>
      <p:cxnSp>
        <p:nvCxnSpPr>
          <p:cNvPr id="10" name="Straight Connector 9"/>
          <p:cNvCxnSpPr/>
          <p:nvPr/>
        </p:nvCxnSpPr>
        <p:spPr>
          <a:xfrm>
            <a:off x="7000892" y="2714620"/>
            <a:ext cx="92869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7678759" y="2535231"/>
            <a:ext cx="50006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000892" y="2284404"/>
            <a:ext cx="92869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000892" y="3070222"/>
            <a:ext cx="92869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flipH="1" flipV="1">
            <a:off x="7680348" y="2892421"/>
            <a:ext cx="50006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V="1">
            <a:off x="6572263" y="2714620"/>
            <a:ext cx="857255" cy="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43955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285720" y="1274918"/>
            <a:ext cx="857256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36575" lvl="0" indent="-536575" algn="just">
              <a:spcBef>
                <a:spcPts val="600"/>
              </a:spcBef>
              <a:spcAft>
                <a:spcPts val="600"/>
              </a:spcAft>
              <a:buFont typeface="Wingdings" pitchFamily="2" charset="2"/>
              <a:buChar char="v"/>
              <a:tabLst>
                <a:tab pos="536575" algn="l"/>
              </a:tabLst>
            </a:pPr>
            <a:r>
              <a:rPr lang="en-IN" sz="1500" b="1" dirty="0">
                <a:latin typeface="Arial" pitchFamily="34" charset="0"/>
                <a:cs typeface="Arial" pitchFamily="34" charset="0"/>
              </a:rPr>
              <a:t>Response &amp;Recovery </a:t>
            </a:r>
            <a:r>
              <a:rPr lang="en-IN" sz="1500" dirty="0" smtClean="0">
                <a:latin typeface="Arial" pitchFamily="34" charset="0"/>
                <a:cs typeface="Arial" pitchFamily="34" charset="0"/>
              </a:rPr>
              <a:t>: Improvement on disaster response system and building strategies for improving recovery system. </a:t>
            </a:r>
          </a:p>
          <a:p>
            <a:pPr marL="536575" lvl="0" indent="-536575" algn="just">
              <a:spcBef>
                <a:spcPts val="600"/>
              </a:spcBef>
              <a:spcAft>
                <a:spcPts val="600"/>
              </a:spcAft>
              <a:buFont typeface="Wingdings" pitchFamily="2" charset="2"/>
              <a:buChar char="v"/>
              <a:tabLst>
                <a:tab pos="536575" algn="l"/>
              </a:tabLst>
            </a:pPr>
            <a:r>
              <a:rPr lang="en-IN" sz="1500" b="1" dirty="0" smtClean="0">
                <a:latin typeface="Arial" pitchFamily="34" charset="0"/>
                <a:cs typeface="Arial" pitchFamily="34" charset="0"/>
              </a:rPr>
              <a:t>Infrastructure Conditions:</a:t>
            </a:r>
            <a:r>
              <a:rPr lang="en-IN" sz="1500" dirty="0" smtClean="0">
                <a:latin typeface="Arial" pitchFamily="34" charset="0"/>
                <a:cs typeface="Arial" pitchFamily="34" charset="0"/>
              </a:rPr>
              <a:t> Infrastructure towards sewerage, solid waste management and drainage must be developed to improve the quality of basic services provided to urban poor.</a:t>
            </a:r>
          </a:p>
          <a:p>
            <a:pPr marL="536575" lvl="0" indent="-536575" algn="just">
              <a:spcBef>
                <a:spcPts val="600"/>
              </a:spcBef>
              <a:spcAft>
                <a:spcPts val="600"/>
              </a:spcAft>
              <a:buFont typeface="Wingdings" pitchFamily="2" charset="2"/>
              <a:buChar char="v"/>
              <a:tabLst>
                <a:tab pos="536575" algn="l"/>
              </a:tabLst>
            </a:pPr>
            <a:r>
              <a:rPr lang="en-IN" sz="1500" b="1" dirty="0" smtClean="0">
                <a:latin typeface="Arial" pitchFamily="34" charset="0"/>
                <a:cs typeface="Arial" pitchFamily="34" charset="0"/>
              </a:rPr>
              <a:t>Government and Institutional Framework:</a:t>
            </a:r>
            <a:r>
              <a:rPr lang="en-IN" sz="1500" dirty="0" smtClean="0">
                <a:latin typeface="Arial" pitchFamily="34" charset="0"/>
                <a:cs typeface="Arial" pitchFamily="34" charset="0"/>
              </a:rPr>
              <a:t> Under government and institutional framework, responsibility should be assigned to update the disaster data with loss figures (impact). There is an urgent need to integrate urban planning to DRR.</a:t>
            </a:r>
          </a:p>
          <a:p>
            <a:pPr marL="536575" lvl="0" indent="-536575" algn="just">
              <a:spcBef>
                <a:spcPts val="600"/>
              </a:spcBef>
              <a:spcAft>
                <a:spcPts val="600"/>
              </a:spcAft>
              <a:buFont typeface="Wingdings" pitchFamily="2" charset="2"/>
              <a:buChar char="v"/>
              <a:tabLst>
                <a:tab pos="536575" algn="l"/>
              </a:tabLst>
            </a:pPr>
            <a:r>
              <a:rPr lang="en-IN" sz="1500" b="1" dirty="0" smtClean="0">
                <a:latin typeface="Arial" pitchFamily="34" charset="0"/>
                <a:cs typeface="Arial" pitchFamily="34" charset="0"/>
              </a:rPr>
              <a:t>Investment and Interventions:</a:t>
            </a:r>
            <a:r>
              <a:rPr lang="en-IN" sz="1500" dirty="0" smtClean="0">
                <a:latin typeface="Arial" pitchFamily="34" charset="0"/>
                <a:cs typeface="Arial" pitchFamily="34" charset="0"/>
              </a:rPr>
              <a:t> From the investment data it has been found that funds are not invested towards BSUP, MSW and sanitation, despite budgetary provisions being made for the same. </a:t>
            </a:r>
          </a:p>
          <a:p>
            <a:pPr marL="536575" lvl="0" indent="-536575" algn="just">
              <a:spcBef>
                <a:spcPts val="600"/>
              </a:spcBef>
              <a:spcAft>
                <a:spcPts val="600"/>
              </a:spcAft>
              <a:buFont typeface="Wingdings" pitchFamily="2" charset="2"/>
              <a:buChar char="v"/>
              <a:tabLst>
                <a:tab pos="536575" algn="l"/>
              </a:tabLst>
            </a:pPr>
            <a:r>
              <a:rPr lang="en-IN" sz="1500" b="1" dirty="0" smtClean="0">
                <a:latin typeface="Arial" pitchFamily="34" charset="0"/>
                <a:cs typeface="Arial" pitchFamily="34" charset="0"/>
              </a:rPr>
              <a:t>Adaptation Strategies:</a:t>
            </a:r>
            <a:r>
              <a:rPr lang="en-IN" sz="1500" dirty="0" smtClean="0">
                <a:latin typeface="Arial" pitchFamily="34" charset="0"/>
                <a:cs typeface="Arial" pitchFamily="34" charset="0"/>
              </a:rPr>
              <a:t> Towards adaptation strategies to build administration for proactive preparedness and trained staff </a:t>
            </a:r>
          </a:p>
          <a:p>
            <a:pPr marL="536575" lvl="0" indent="-536575" algn="just">
              <a:spcBef>
                <a:spcPts val="600"/>
              </a:spcBef>
              <a:spcAft>
                <a:spcPts val="600"/>
              </a:spcAft>
              <a:buFont typeface="Wingdings" pitchFamily="2" charset="2"/>
              <a:buChar char="v"/>
              <a:tabLst>
                <a:tab pos="536575" algn="l"/>
              </a:tabLst>
            </a:pPr>
            <a:r>
              <a:rPr lang="en-IN" sz="1500" dirty="0">
                <a:latin typeface="Arial" pitchFamily="34" charset="0"/>
                <a:cs typeface="Arial" pitchFamily="34" charset="0"/>
              </a:rPr>
              <a:t>I</a:t>
            </a:r>
            <a:r>
              <a:rPr lang="en-IN" sz="1500" dirty="0" smtClean="0">
                <a:latin typeface="Arial" pitchFamily="34" charset="0"/>
                <a:cs typeface="Arial" pitchFamily="34" charset="0"/>
              </a:rPr>
              <a:t>nterventions are required in early warning system (floods and cyclones) and disaster database update for future reference.</a:t>
            </a:r>
          </a:p>
          <a:p>
            <a:pPr marL="536575" lvl="0" indent="-536575" algn="just">
              <a:spcBef>
                <a:spcPts val="600"/>
              </a:spcBef>
              <a:spcAft>
                <a:spcPts val="600"/>
              </a:spcAft>
              <a:buFont typeface="Wingdings" pitchFamily="2" charset="2"/>
              <a:buChar char="v"/>
              <a:tabLst>
                <a:tab pos="536575" algn="l"/>
              </a:tabLst>
            </a:pPr>
            <a:r>
              <a:rPr lang="en-IN" sz="1500" b="1" dirty="0" smtClean="0">
                <a:latin typeface="Arial" pitchFamily="34" charset="0"/>
                <a:cs typeface="Arial" pitchFamily="34" charset="0"/>
              </a:rPr>
              <a:t>Mitigation Actions:</a:t>
            </a:r>
            <a:r>
              <a:rPr lang="en-IN" sz="1500" dirty="0" smtClean="0">
                <a:latin typeface="Arial" pitchFamily="34" charset="0"/>
                <a:cs typeface="Arial" pitchFamily="34" charset="0"/>
              </a:rPr>
              <a:t> prepared for emergency services and revision of building codes. interventions for the protection of natural resources</a:t>
            </a:r>
            <a:r>
              <a:rPr lang="en-IN" sz="1500" dirty="0" smtClean="0"/>
              <a:t>.</a:t>
            </a:r>
            <a:endParaRPr lang="en-IN" sz="1500" dirty="0"/>
          </a:p>
        </p:txBody>
      </p:sp>
      <p:sp>
        <p:nvSpPr>
          <p:cNvPr id="4" name="Title 3"/>
          <p:cNvSpPr>
            <a:spLocks noGrp="1"/>
          </p:cNvSpPr>
          <p:nvPr>
            <p:ph type="title"/>
          </p:nvPr>
        </p:nvSpPr>
        <p:spPr>
          <a:xfrm>
            <a:off x="142844" y="274638"/>
            <a:ext cx="8786842" cy="868346"/>
          </a:xfrm>
        </p:spPr>
        <p:txBody>
          <a:bodyPr>
            <a:noAutofit/>
          </a:bodyPr>
          <a:lstStyle/>
          <a:p>
            <a:pPr algn="l"/>
            <a:r>
              <a:rPr smtClean="0">
                <a:latin typeface="Andalus" pitchFamily="18" charset="-78"/>
                <a:cs typeface="Andalus" pitchFamily="18" charset="-78"/>
              </a:rPr>
              <a:t>Recommendations and Priorities for Action and Strategies</a:t>
            </a:r>
            <a:endParaRPr lang="en-IN" dirty="0"/>
          </a:p>
        </p:txBody>
      </p:sp>
    </p:spTree>
    <p:extLst>
      <p:ext uri="{BB962C8B-B14F-4D97-AF65-F5344CB8AC3E}">
        <p14:creationId xmlns:p14="http://schemas.microsoft.com/office/powerpoint/2010/main" val="17164569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latin typeface="Andalus" pitchFamily="18" charset="-78"/>
                <a:cs typeface="Andalus" pitchFamily="18" charset="-78"/>
              </a:rPr>
              <a:t/>
            </a:r>
            <a:br>
              <a:rPr lang="en-US" dirty="0" smtClean="0">
                <a:latin typeface="Andalus" pitchFamily="18" charset="-78"/>
                <a:cs typeface="Andalus" pitchFamily="18" charset="-78"/>
              </a:rPr>
            </a:br>
            <a:r>
              <a:rPr lang="en-US" dirty="0" smtClean="0">
                <a:latin typeface="Andalus" pitchFamily="18" charset="-78"/>
                <a:cs typeface="Andalus" pitchFamily="18" charset="-78"/>
              </a:rPr>
              <a:t>Climate Resilience Plan Development of State / Regional</a:t>
            </a:r>
            <a:r>
              <a:rPr smtClean="0">
                <a:latin typeface="Andalus" pitchFamily="18" charset="-78"/>
                <a:cs typeface="Andalus" pitchFamily="18" charset="-78"/>
              </a:rPr>
              <a:t/>
            </a:r>
            <a:br>
              <a:rPr smtClean="0">
                <a:latin typeface="Andalus" pitchFamily="18" charset="-78"/>
                <a:cs typeface="Andalus" pitchFamily="18" charset="-78"/>
              </a:rPr>
            </a:br>
            <a:endParaRPr lang="en-IN" dirty="0"/>
          </a:p>
        </p:txBody>
      </p:sp>
      <p:graphicFrame>
        <p:nvGraphicFramePr>
          <p:cNvPr id="5" name="Diagram 4"/>
          <p:cNvGraphicFramePr/>
          <p:nvPr>
            <p:extLst>
              <p:ext uri="{D42A27DB-BD31-4B8C-83A1-F6EECF244321}">
                <p14:modId xmlns:p14="http://schemas.microsoft.com/office/powerpoint/2010/main" val="2526155373"/>
              </p:ext>
            </p:extLst>
          </p:nvPr>
        </p:nvGraphicFramePr>
        <p:xfrm>
          <a:off x="610420" y="1285860"/>
          <a:ext cx="8104984" cy="4643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txBox="1">
            <a:spLocks/>
          </p:cNvSpPr>
          <p:nvPr/>
        </p:nvSpPr>
        <p:spPr>
          <a:xfrm>
            <a:off x="0" y="0"/>
            <a:ext cx="9144000" cy="764704"/>
          </a:xfrm>
          <a:prstGeom prst="rect">
            <a:avLst/>
          </a:prstGeom>
          <a:noFill/>
        </p:spPr>
        <p:txBody>
          <a:bodyPr vert="horz" lIns="91440" tIns="45720" rIns="91440" bIns="45720" rtlCol="0" anchor="ctr">
            <a:noAutofit/>
          </a:bodyPr>
          <a:lstStyle/>
          <a:p>
            <a:pPr lvl="0"/>
            <a:endParaRPr lang="en-IN" sz="2800" dirty="0">
              <a:latin typeface="Andalus" pitchFamily="18" charset="-78"/>
              <a:cs typeface="Andalus" pitchFamily="18" charset="-78"/>
            </a:endParaRPr>
          </a:p>
        </p:txBody>
      </p:sp>
    </p:spTree>
    <p:extLst>
      <p:ext uri="{BB962C8B-B14F-4D97-AF65-F5344CB8AC3E}">
        <p14:creationId xmlns:p14="http://schemas.microsoft.com/office/powerpoint/2010/main" val="24571518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D294498-0FF8-42C6-B73A-E4718531187C}" type="slidenum">
              <a:rPr lang="en-US" smtClean="0"/>
              <a:pPr/>
              <a:t>49</a:t>
            </a:fld>
            <a:endParaRPr lang="en-US"/>
          </a:p>
        </p:txBody>
      </p:sp>
      <p:sp>
        <p:nvSpPr>
          <p:cNvPr id="5" name="TextBox 4"/>
          <p:cNvSpPr txBox="1"/>
          <p:nvPr/>
        </p:nvSpPr>
        <p:spPr>
          <a:xfrm>
            <a:off x="0" y="533400"/>
            <a:ext cx="9144000" cy="584775"/>
          </a:xfrm>
          <a:prstGeom prst="rect">
            <a:avLst/>
          </a:prstGeom>
          <a:noFill/>
        </p:spPr>
        <p:txBody>
          <a:bodyPr wrap="square" rtlCol="0">
            <a:spAutoFit/>
          </a:bodyPr>
          <a:lstStyle/>
          <a:p>
            <a:pPr algn="ctr"/>
            <a:r>
              <a:rPr lang="en-US" sz="3200" dirty="0" smtClean="0">
                <a:latin typeface="Andalus" pitchFamily="18" charset="-78"/>
                <a:ea typeface="+mj-ea"/>
                <a:cs typeface="Andalus" pitchFamily="18" charset="-78"/>
              </a:rPr>
              <a:t>THANK YOU</a:t>
            </a:r>
          </a:p>
        </p:txBody>
      </p:sp>
      <p:pic>
        <p:nvPicPr>
          <p:cNvPr id="6" name="Picture 3" descr="J0145707"/>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752600" y="2928934"/>
            <a:ext cx="5705865" cy="1219200"/>
          </a:xfrm>
          <a:prstGeom prst="rect">
            <a:avLst/>
          </a:prstGeom>
          <a:noFill/>
          <a:ln w="0" algn="in">
            <a:noFill/>
            <a:miter lim="800000"/>
            <a:headEnd/>
            <a:tailEnd/>
          </a:ln>
        </p:spPr>
      </p:pic>
      <p:sp>
        <p:nvSpPr>
          <p:cNvPr id="7" name="TextBox 6"/>
          <p:cNvSpPr txBox="1"/>
          <p:nvPr/>
        </p:nvSpPr>
        <p:spPr>
          <a:xfrm>
            <a:off x="0" y="4357694"/>
            <a:ext cx="9144000" cy="3416320"/>
          </a:xfrm>
          <a:prstGeom prst="rect">
            <a:avLst/>
          </a:prstGeom>
          <a:noFill/>
        </p:spPr>
        <p:txBody>
          <a:bodyPr wrap="square" rtlCol="0">
            <a:spAutoFit/>
          </a:bodyPr>
          <a:lstStyle/>
          <a:p>
            <a:pPr algn="ctr">
              <a:defRPr/>
            </a:pPr>
            <a:r>
              <a:rPr lang="en-US" sz="2400" dirty="0" smtClean="0">
                <a:latin typeface="Andalus" pitchFamily="18" charset="-78"/>
                <a:ea typeface="+mj-ea"/>
                <a:cs typeface="Andalus" pitchFamily="18" charset="-78"/>
              </a:rPr>
              <a:t>C</a:t>
            </a:r>
            <a:r>
              <a:rPr lang="en-US" sz="2400" b="1" dirty="0" smtClean="0"/>
              <a:t> </a:t>
            </a:r>
            <a:r>
              <a:rPr lang="en-US" sz="2400" dirty="0" smtClean="0">
                <a:latin typeface="Andalus" pitchFamily="18" charset="-78"/>
                <a:ea typeface="+mj-ea"/>
                <a:cs typeface="Andalus" pitchFamily="18" charset="-78"/>
              </a:rPr>
              <a:t>80 Shivalik, </a:t>
            </a:r>
            <a:r>
              <a:rPr lang="en-US" sz="2400" dirty="0" err="1" smtClean="0">
                <a:latin typeface="Andalus" pitchFamily="18" charset="-78"/>
                <a:ea typeface="+mj-ea"/>
                <a:cs typeface="Andalus" pitchFamily="18" charset="-78"/>
              </a:rPr>
              <a:t>Malviya</a:t>
            </a:r>
            <a:r>
              <a:rPr lang="en-US" sz="2400" dirty="0" smtClean="0">
                <a:latin typeface="Andalus" pitchFamily="18" charset="-78"/>
                <a:ea typeface="+mj-ea"/>
                <a:cs typeface="Andalus" pitchFamily="18" charset="-78"/>
              </a:rPr>
              <a:t> Nagar, </a:t>
            </a:r>
          </a:p>
          <a:p>
            <a:pPr algn="ctr">
              <a:defRPr/>
            </a:pPr>
            <a:r>
              <a:rPr lang="en-US" sz="2400" dirty="0" smtClean="0">
                <a:latin typeface="Andalus" pitchFamily="18" charset="-78"/>
                <a:ea typeface="+mj-ea"/>
                <a:cs typeface="Andalus" pitchFamily="18" charset="-78"/>
              </a:rPr>
              <a:t>New Delhi 110017, </a:t>
            </a:r>
          </a:p>
          <a:p>
            <a:pPr algn="ctr">
              <a:defRPr/>
            </a:pPr>
            <a:r>
              <a:rPr lang="en-US" sz="2400" dirty="0" smtClean="0">
                <a:latin typeface="Andalus" pitchFamily="18" charset="-78"/>
                <a:ea typeface="+mj-ea"/>
                <a:cs typeface="Andalus" pitchFamily="18" charset="-78"/>
              </a:rPr>
              <a:t>Tel: +91 (11) 2668 2226</a:t>
            </a:r>
          </a:p>
          <a:p>
            <a:pPr algn="ctr">
              <a:defRPr/>
            </a:pPr>
            <a:r>
              <a:rPr lang="en-US" sz="2400" dirty="0" smtClean="0">
                <a:latin typeface="Andalus" pitchFamily="18" charset="-78"/>
                <a:ea typeface="+mj-ea"/>
                <a:cs typeface="Andalus" pitchFamily="18" charset="-78"/>
              </a:rPr>
              <a:t>Fax:2667 6180,</a:t>
            </a:r>
          </a:p>
          <a:p>
            <a:pPr algn="ctr">
              <a:defRPr/>
            </a:pPr>
            <a:r>
              <a:rPr lang="en-US" sz="2400" dirty="0" smtClean="0">
                <a:latin typeface="Andalus" pitchFamily="18" charset="-78"/>
                <a:ea typeface="+mj-ea"/>
                <a:cs typeface="Andalus" pitchFamily="18" charset="-78"/>
              </a:rPr>
              <a:t>Web: </a:t>
            </a:r>
            <a:r>
              <a:rPr lang="en-US" sz="2400" dirty="0" smtClean="0">
                <a:latin typeface="Andalus" pitchFamily="18" charset="-78"/>
                <a:ea typeface="+mj-ea"/>
                <a:cs typeface="Andalus" pitchFamily="18" charset="-78"/>
                <a:hlinkClick r:id="rId3"/>
              </a:rPr>
              <a:t>www.irade.org</a:t>
            </a:r>
            <a:endParaRPr lang="en-US" sz="2400" dirty="0" smtClean="0">
              <a:latin typeface="Andalus" pitchFamily="18" charset="-78"/>
              <a:ea typeface="+mj-ea"/>
              <a:cs typeface="Andalus" pitchFamily="18" charset="-78"/>
            </a:endParaRPr>
          </a:p>
          <a:p>
            <a:pPr algn="ctr">
              <a:defRPr/>
            </a:pPr>
            <a:endParaRPr lang="en-US" sz="3200" dirty="0" smtClean="0">
              <a:latin typeface="Andalus" pitchFamily="18" charset="-78"/>
              <a:ea typeface="+mj-ea"/>
              <a:cs typeface="Andalus" pitchFamily="18" charset="-78"/>
            </a:endParaRPr>
          </a:p>
          <a:p>
            <a:pPr algn="ctr"/>
            <a:endParaRPr lang="en-US" sz="3200" dirty="0" smtClean="0">
              <a:latin typeface="Andalus" pitchFamily="18" charset="-78"/>
              <a:ea typeface="+mj-ea"/>
              <a:cs typeface="Andalus" pitchFamily="18" charset="-78"/>
            </a:endParaRPr>
          </a:p>
          <a:p>
            <a:pPr algn="ctr"/>
            <a:endParaRPr lang="en-US" sz="3200" dirty="0" smtClean="0">
              <a:latin typeface="Andalus" pitchFamily="18" charset="-78"/>
              <a:ea typeface="+mj-ea"/>
              <a:cs typeface="Andalus" pitchFamily="18" charset="-78"/>
            </a:endParaRPr>
          </a:p>
        </p:txBody>
      </p:sp>
      <p:sp>
        <p:nvSpPr>
          <p:cNvPr id="8" name="TextBox 7"/>
          <p:cNvSpPr txBox="1"/>
          <p:nvPr/>
        </p:nvSpPr>
        <p:spPr>
          <a:xfrm>
            <a:off x="0" y="1447800"/>
            <a:ext cx="9144000" cy="1569660"/>
          </a:xfrm>
          <a:prstGeom prst="rect">
            <a:avLst/>
          </a:prstGeom>
          <a:noFill/>
          <a:ln>
            <a:noFill/>
          </a:ln>
        </p:spPr>
        <p:txBody>
          <a:bodyPr wrap="square" rtlCol="0">
            <a:spAutoFit/>
          </a:bodyPr>
          <a:lstStyle/>
          <a:p>
            <a:pPr algn="ctr"/>
            <a:r>
              <a:rPr lang="en-US" sz="3200" u="sng" dirty="0" smtClean="0">
                <a:latin typeface="Andalus" pitchFamily="18" charset="-78"/>
                <a:ea typeface="+mj-ea"/>
                <a:cs typeface="Andalus" pitchFamily="18" charset="-78"/>
                <a:hlinkClick r:id="rId4"/>
              </a:rPr>
              <a:t>Dr. </a:t>
            </a:r>
            <a:r>
              <a:rPr lang="en-US" sz="3200" u="sng" dirty="0" err="1" smtClean="0">
                <a:solidFill>
                  <a:schemeClr val="bg2">
                    <a:lumMod val="10000"/>
                  </a:schemeClr>
                </a:solidFill>
                <a:latin typeface="Andalus" pitchFamily="18" charset="-78"/>
                <a:ea typeface="+mj-ea"/>
                <a:cs typeface="Andalus" pitchFamily="18" charset="-78"/>
                <a:hlinkClick r:id="rId4"/>
              </a:rPr>
              <a:t>Jyoti</a:t>
            </a:r>
            <a:r>
              <a:rPr lang="en-US" sz="3200" u="sng" dirty="0" smtClean="0">
                <a:solidFill>
                  <a:schemeClr val="bg2">
                    <a:lumMod val="10000"/>
                  </a:schemeClr>
                </a:solidFill>
                <a:latin typeface="Andalus" pitchFamily="18" charset="-78"/>
                <a:ea typeface="+mj-ea"/>
                <a:cs typeface="Andalus" pitchFamily="18" charset="-78"/>
                <a:hlinkClick r:id="rId4"/>
              </a:rPr>
              <a:t> K. Parikh</a:t>
            </a:r>
            <a:endParaRPr lang="en-US" sz="3200" u="sng" dirty="0" smtClean="0">
              <a:solidFill>
                <a:schemeClr val="bg2">
                  <a:lumMod val="10000"/>
                </a:schemeClr>
              </a:solidFill>
              <a:latin typeface="Andalus" pitchFamily="18" charset="-78"/>
              <a:ea typeface="+mj-ea"/>
              <a:cs typeface="Andalus" pitchFamily="18" charset="-78"/>
            </a:endParaRPr>
          </a:p>
          <a:p>
            <a:pPr algn="ctr"/>
            <a:r>
              <a:rPr lang="en-US" sz="3200" dirty="0" smtClean="0">
                <a:solidFill>
                  <a:schemeClr val="bg2">
                    <a:lumMod val="10000"/>
                  </a:schemeClr>
                </a:solidFill>
                <a:latin typeface="Andalus" pitchFamily="18" charset="-78"/>
                <a:ea typeface="+mj-ea"/>
                <a:cs typeface="Andalus" pitchFamily="18" charset="-78"/>
                <a:hlinkClick r:id="rId5"/>
              </a:rPr>
              <a:t>jyotiparikh@irade.org</a:t>
            </a:r>
            <a:endParaRPr lang="en-US" sz="3200" dirty="0" smtClean="0">
              <a:solidFill>
                <a:schemeClr val="bg2">
                  <a:lumMod val="10000"/>
                </a:schemeClr>
              </a:solidFill>
              <a:latin typeface="Andalus" pitchFamily="18" charset="-78"/>
              <a:ea typeface="+mj-ea"/>
              <a:cs typeface="Andalus" pitchFamily="18" charset="-78"/>
            </a:endParaRPr>
          </a:p>
          <a:p>
            <a:pPr algn="ctr"/>
            <a:endParaRPr lang="en-US" sz="3200" dirty="0" smtClean="0">
              <a:latin typeface="Andalus" pitchFamily="18" charset="-78"/>
              <a:ea typeface="+mj-ea"/>
              <a:cs typeface="Andalus" pitchFamily="18" charset="-78"/>
            </a:endParaRPr>
          </a:p>
        </p:txBody>
      </p:sp>
    </p:spTree>
    <p:extLst>
      <p:ext uri="{BB962C8B-B14F-4D97-AF65-F5344CB8AC3E}">
        <p14:creationId xmlns:p14="http://schemas.microsoft.com/office/powerpoint/2010/main" val="38839906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7500" lnSpcReduction="20000"/>
          </a:bodyPr>
          <a:lstStyle/>
          <a:p>
            <a:r>
              <a:rPr lang="en-IN" sz="4400" dirty="0">
                <a:latin typeface="Andalus" pitchFamily="18" charset="-78"/>
                <a:cs typeface="Andalus" pitchFamily="18" charset="-78"/>
              </a:rPr>
              <a:t>Resilience is defined as the capability and capacity to respond to a </a:t>
            </a:r>
            <a:r>
              <a:rPr lang="en-IN" sz="4400" dirty="0" smtClean="0">
                <a:latin typeface="Andalus" pitchFamily="18" charset="-78"/>
                <a:cs typeface="Andalus" pitchFamily="18" charset="-78"/>
              </a:rPr>
              <a:t>disasters and ability to bounce back</a:t>
            </a:r>
            <a:endParaRPr lang="en-IN" sz="4400" dirty="0">
              <a:latin typeface="Andalus" pitchFamily="18" charset="-78"/>
              <a:cs typeface="Andalus" pitchFamily="18" charset="-78"/>
            </a:endParaRPr>
          </a:p>
          <a:p>
            <a:pPr marL="0" indent="0">
              <a:buNone/>
            </a:pPr>
            <a:endParaRPr lang="en-IN" sz="4400" dirty="0">
              <a:latin typeface="Andalus" pitchFamily="18" charset="-78"/>
              <a:cs typeface="Andalus" pitchFamily="18" charset="-78"/>
            </a:endParaRPr>
          </a:p>
          <a:p>
            <a:r>
              <a:rPr lang="en-IN" sz="4400" b="1" dirty="0" smtClean="0">
                <a:solidFill>
                  <a:srgbClr val="FF0000"/>
                </a:solidFill>
                <a:latin typeface="Andalus" pitchFamily="18" charset="-78"/>
                <a:cs typeface="Andalus" pitchFamily="18" charset="-78"/>
              </a:rPr>
              <a:t>Fully functioning and sustainable  cities more likely to be </a:t>
            </a:r>
            <a:r>
              <a:rPr lang="en-IN" sz="4400" dirty="0" smtClean="0">
                <a:solidFill>
                  <a:srgbClr val="FF0000"/>
                </a:solidFill>
                <a:latin typeface="Andalus" pitchFamily="18" charset="-78"/>
                <a:cs typeface="Andalus" pitchFamily="18" charset="-78"/>
              </a:rPr>
              <a:t> </a:t>
            </a:r>
            <a:r>
              <a:rPr lang="en-IN" sz="4400" dirty="0" smtClean="0">
                <a:latin typeface="Andalus" pitchFamily="18" charset="-78"/>
                <a:cs typeface="Andalus" pitchFamily="18" charset="-78"/>
              </a:rPr>
              <a:t>resilient faster.  </a:t>
            </a:r>
          </a:p>
          <a:p>
            <a:endParaRPr lang="en-IN" sz="4400" b="1" dirty="0" smtClean="0">
              <a:latin typeface="Andalus" pitchFamily="18" charset="-78"/>
              <a:cs typeface="Andalus" pitchFamily="18" charset="-78"/>
            </a:endParaRPr>
          </a:p>
          <a:p>
            <a:r>
              <a:rPr lang="en-IN" sz="4400" b="1" dirty="0" smtClean="0">
                <a:solidFill>
                  <a:srgbClr val="FF0000"/>
                </a:solidFill>
                <a:latin typeface="Andalus" pitchFamily="18" charset="-78"/>
                <a:cs typeface="Andalus" pitchFamily="18" charset="-78"/>
              </a:rPr>
              <a:t>Disaster </a:t>
            </a:r>
            <a:r>
              <a:rPr lang="en-IN" sz="4400" b="1" dirty="0">
                <a:solidFill>
                  <a:srgbClr val="FF0000"/>
                </a:solidFill>
                <a:latin typeface="Andalus" pitchFamily="18" charset="-78"/>
                <a:cs typeface="Andalus" pitchFamily="18" charset="-78"/>
              </a:rPr>
              <a:t>Risk Reduction (DRR</a:t>
            </a:r>
            <a:r>
              <a:rPr lang="en-IN" sz="4400" b="1" dirty="0" smtClean="0">
                <a:solidFill>
                  <a:srgbClr val="FF0000"/>
                </a:solidFill>
                <a:latin typeface="Andalus" pitchFamily="18" charset="-78"/>
                <a:cs typeface="Andalus" pitchFamily="18" charset="-78"/>
              </a:rPr>
              <a:t>) &amp; </a:t>
            </a:r>
            <a:r>
              <a:rPr lang="en-IN" sz="4400" b="1" dirty="0">
                <a:solidFill>
                  <a:srgbClr val="FF0000"/>
                </a:solidFill>
                <a:latin typeface="Andalus" pitchFamily="18" charset="-78"/>
                <a:cs typeface="Andalus" pitchFamily="18" charset="-78"/>
              </a:rPr>
              <a:t>Sustainable </a:t>
            </a:r>
            <a:r>
              <a:rPr lang="en-IN" sz="4400" b="1" dirty="0" smtClean="0">
                <a:solidFill>
                  <a:srgbClr val="FF0000"/>
                </a:solidFill>
                <a:latin typeface="Andalus" pitchFamily="18" charset="-78"/>
                <a:cs typeface="Andalus" pitchFamily="18" charset="-78"/>
              </a:rPr>
              <a:t>Urban Development strategies </a:t>
            </a:r>
            <a:r>
              <a:rPr lang="en-IN" sz="4400" dirty="0" smtClean="0">
                <a:latin typeface="Andalus" pitchFamily="18" charset="-78"/>
                <a:cs typeface="Andalus" pitchFamily="18" charset="-78"/>
              </a:rPr>
              <a:t>this </a:t>
            </a:r>
            <a:r>
              <a:rPr lang="en-IN" sz="4400" dirty="0">
                <a:latin typeface="Andalus" pitchFamily="18" charset="-78"/>
                <a:cs typeface="Andalus" pitchFamily="18" charset="-78"/>
              </a:rPr>
              <a:t>involves measuring and monitoring of service delivery. </a:t>
            </a:r>
            <a:endParaRPr lang="en-IN" sz="4400" dirty="0" smtClean="0">
              <a:latin typeface="Andalus" pitchFamily="18" charset="-78"/>
              <a:cs typeface="Andalus" pitchFamily="18" charset="-78"/>
            </a:endParaRPr>
          </a:p>
          <a:p>
            <a:endParaRPr lang="en-IN" sz="4400" dirty="0" smtClean="0">
              <a:latin typeface="Andalus" pitchFamily="18" charset="-78"/>
              <a:cs typeface="Andalus" pitchFamily="18" charset="-78"/>
            </a:endParaRPr>
          </a:p>
          <a:p>
            <a:r>
              <a:rPr lang="en-US" sz="4400" b="1" dirty="0">
                <a:latin typeface="Andalus" pitchFamily="18" charset="-78"/>
                <a:cs typeface="Andalus" pitchFamily="18" charset="-78"/>
              </a:rPr>
              <a:t>Resource allocation</a:t>
            </a:r>
            <a:r>
              <a:rPr lang="en-US" sz="4400" dirty="0">
                <a:latin typeface="Andalus" pitchFamily="18" charset="-78"/>
                <a:cs typeface="Andalus" pitchFamily="18" charset="-78"/>
              </a:rPr>
              <a:t>: Currently, there are no specific agencies or institutions at the city level that oversee main streaming of sustainable and </a:t>
            </a:r>
            <a:r>
              <a:rPr lang="en-US" sz="4400" dirty="0" smtClean="0">
                <a:latin typeface="Andalus" pitchFamily="18" charset="-78"/>
                <a:cs typeface="Andalus" pitchFamily="18" charset="-78"/>
              </a:rPr>
              <a:t>disaster resilient </a:t>
            </a:r>
            <a:r>
              <a:rPr lang="en-US" sz="4400" dirty="0">
                <a:latin typeface="Andalus" pitchFamily="18" charset="-78"/>
                <a:cs typeface="Andalus" pitchFamily="18" charset="-78"/>
              </a:rPr>
              <a:t>measures ; managing climate change knowledge; or disseminating </a:t>
            </a:r>
            <a:r>
              <a:rPr lang="en-US" sz="4400" dirty="0" smtClean="0">
                <a:latin typeface="Andalus" pitchFamily="18" charset="-78"/>
                <a:cs typeface="Andalus" pitchFamily="18" charset="-78"/>
              </a:rPr>
              <a:t>disaster related </a:t>
            </a:r>
            <a:r>
              <a:rPr lang="en-US" sz="4400" dirty="0">
                <a:latin typeface="Andalus" pitchFamily="18" charset="-78"/>
                <a:cs typeface="Andalus" pitchFamily="18" charset="-78"/>
              </a:rPr>
              <a:t>information to the general public. </a:t>
            </a:r>
          </a:p>
          <a:p>
            <a:endParaRPr lang="en-US" sz="4400" dirty="0">
              <a:latin typeface="Andalus" pitchFamily="18" charset="-78"/>
              <a:cs typeface="Andalus" pitchFamily="18" charset="-78"/>
            </a:endParaRPr>
          </a:p>
          <a:p>
            <a:endParaRPr lang="en-US" sz="4400" dirty="0">
              <a:latin typeface="Andalus" pitchFamily="18" charset="-78"/>
              <a:cs typeface="Andalus" pitchFamily="18" charset="-78"/>
            </a:endParaRPr>
          </a:p>
          <a:p>
            <a:endParaRPr lang="en-US" dirty="0">
              <a:latin typeface="Andalus" pitchFamily="18" charset="-78"/>
              <a:cs typeface="Andalus" pitchFamily="18" charset="-78"/>
            </a:endParaRPr>
          </a:p>
          <a:p>
            <a:endParaRPr lang="en-IN" dirty="0" smtClean="0"/>
          </a:p>
          <a:p>
            <a:endParaRPr lang="en-IN" dirty="0" smtClean="0"/>
          </a:p>
          <a:p>
            <a:endParaRPr lang="en-IN" dirty="0"/>
          </a:p>
        </p:txBody>
      </p:sp>
      <p:sp>
        <p:nvSpPr>
          <p:cNvPr id="8" name="Title 7"/>
          <p:cNvSpPr>
            <a:spLocks noGrp="1"/>
          </p:cNvSpPr>
          <p:nvPr>
            <p:ph type="title"/>
          </p:nvPr>
        </p:nvSpPr>
        <p:spPr/>
        <p:txBody>
          <a:bodyPr/>
          <a:lstStyle/>
          <a:p>
            <a:r>
              <a:rPr lang="en-US" dirty="0" smtClean="0"/>
              <a:t>RESILIENCE</a:t>
            </a:r>
            <a:endParaRPr lang="en-IN" dirty="0"/>
          </a:p>
        </p:txBody>
      </p:sp>
      <p:sp>
        <p:nvSpPr>
          <p:cNvPr id="4" name="Rectangle 3"/>
          <p:cNvSpPr/>
          <p:nvPr/>
        </p:nvSpPr>
        <p:spPr>
          <a:xfrm>
            <a:off x="-76200" y="4191000"/>
            <a:ext cx="9144000" cy="461665"/>
          </a:xfrm>
          <a:prstGeom prst="rect">
            <a:avLst/>
          </a:prstGeom>
          <a:noFill/>
        </p:spPr>
        <p:txBody>
          <a:bodyPr wrap="square">
            <a:spAutoFit/>
          </a:bodyPr>
          <a:lstStyle/>
          <a:p>
            <a:pPr indent="-285750" fontAlgn="auto">
              <a:spcBef>
                <a:spcPct val="20000"/>
              </a:spcBef>
              <a:spcAft>
                <a:spcPts val="0"/>
              </a:spcAft>
              <a:buFont typeface="Arial" pitchFamily="34" charset="0"/>
              <a:buChar char="•"/>
              <a:defRPr/>
            </a:pPr>
            <a:endParaRPr lang="en-US" sz="2400" dirty="0">
              <a:latin typeface="Andalus" pitchFamily="18" charset="-78"/>
              <a:cs typeface="Andalus" pitchFamily="18" charset="-78"/>
            </a:endParaRPr>
          </a:p>
        </p:txBody>
      </p:sp>
      <p:sp>
        <p:nvSpPr>
          <p:cNvPr id="5" name="Rectangle 3"/>
          <p:cNvSpPr>
            <a:spLocks noChangeArrowheads="1"/>
          </p:cNvSpPr>
          <p:nvPr/>
        </p:nvSpPr>
        <p:spPr bwMode="auto">
          <a:xfrm>
            <a:off x="0" y="5766137"/>
            <a:ext cx="9144000" cy="461665"/>
          </a:xfrm>
          <a:prstGeom prst="rect">
            <a:avLst/>
          </a:prstGeom>
          <a:noFill/>
          <a:ln w="9525">
            <a:noFill/>
            <a:miter lim="800000"/>
            <a:headEnd/>
            <a:tailEnd/>
          </a:ln>
          <a:effectLst/>
        </p:spPr>
        <p:txBody>
          <a:bodyPr anchor="ctr">
            <a:spAutoFit/>
          </a:bodyPr>
          <a:lstStyle/>
          <a:p>
            <a:pPr indent="-285750">
              <a:spcBef>
                <a:spcPct val="20000"/>
              </a:spcBef>
              <a:buFont typeface="Arial" pitchFamily="34" charset="0"/>
              <a:buChar char="•"/>
              <a:defRPr/>
            </a:pPr>
            <a:endParaRPr lang="en-US" sz="2400" dirty="0">
              <a:latin typeface="Andalus" pitchFamily="18" charset="-78"/>
              <a:cs typeface="Andalus" pitchFamily="18" charset="-78"/>
            </a:endParaRPr>
          </a:p>
        </p:txBody>
      </p:sp>
    </p:spTree>
    <p:extLst>
      <p:ext uri="{BB962C8B-B14F-4D97-AF65-F5344CB8AC3E}">
        <p14:creationId xmlns:p14="http://schemas.microsoft.com/office/powerpoint/2010/main" val="33823831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 y="1435792"/>
            <a:ext cx="8991600" cy="4493538"/>
          </a:xfrm>
          <a:prstGeom prst="rect">
            <a:avLst/>
          </a:prstGeom>
          <a:noFill/>
        </p:spPr>
        <p:txBody>
          <a:bodyPr wrap="square">
            <a:spAutoFit/>
          </a:bodyPr>
          <a:lstStyle/>
          <a:p>
            <a:pPr marL="342900" indent="-342900">
              <a:buFont typeface="Arial" pitchFamily="34" charset="0"/>
              <a:buChar char="•"/>
              <a:defRPr/>
            </a:pPr>
            <a:r>
              <a:rPr lang="en-IN" sz="2200" b="1" dirty="0">
                <a:solidFill>
                  <a:srgbClr val="FF0000"/>
                </a:solidFill>
                <a:latin typeface="Andalus" pitchFamily="18" charset="-78"/>
                <a:cs typeface="Andalus" pitchFamily="18" charset="-78"/>
              </a:rPr>
              <a:t>Prioritize a climate resilient </a:t>
            </a:r>
            <a:r>
              <a:rPr lang="en-IN" sz="2200" b="1" dirty="0" smtClean="0">
                <a:solidFill>
                  <a:srgbClr val="FF0000"/>
                </a:solidFill>
                <a:latin typeface="Andalus" pitchFamily="18" charset="-78"/>
                <a:cs typeface="Andalus" pitchFamily="18" charset="-78"/>
              </a:rPr>
              <a:t>agenda </a:t>
            </a:r>
            <a:r>
              <a:rPr lang="en-IN" sz="2200" dirty="0" smtClean="0">
                <a:latin typeface="Andalus" pitchFamily="18" charset="-78"/>
                <a:cs typeface="Andalus" pitchFamily="18" charset="-78"/>
              </a:rPr>
              <a:t>: </a:t>
            </a:r>
            <a:r>
              <a:rPr lang="en-IN" sz="2200" dirty="0">
                <a:latin typeface="Andalus" pitchFamily="18" charset="-78"/>
                <a:cs typeface="Andalus" pitchFamily="18" charset="-78"/>
              </a:rPr>
              <a:t>Cities need to identify priority activities that respond to their urgent </a:t>
            </a:r>
            <a:r>
              <a:rPr lang="en-IN" sz="2200" dirty="0" smtClean="0">
                <a:latin typeface="Andalus" pitchFamily="18" charset="-78"/>
                <a:cs typeface="Andalus" pitchFamily="18" charset="-78"/>
              </a:rPr>
              <a:t>needs </a:t>
            </a:r>
            <a:r>
              <a:rPr lang="en-IN" sz="2200" dirty="0">
                <a:latin typeface="Andalus" pitchFamily="18" charset="-78"/>
                <a:cs typeface="Andalus" pitchFamily="18" charset="-78"/>
              </a:rPr>
              <a:t>for adaptation to climate </a:t>
            </a:r>
            <a:r>
              <a:rPr lang="en-IN" sz="2200" dirty="0" smtClean="0">
                <a:latin typeface="Andalus" pitchFamily="18" charset="-78"/>
                <a:cs typeface="Andalus" pitchFamily="18" charset="-78"/>
              </a:rPr>
              <a:t>change.</a:t>
            </a:r>
          </a:p>
          <a:p>
            <a:pPr marL="342900" indent="-342900">
              <a:buFont typeface="Arial" pitchFamily="34" charset="0"/>
              <a:buChar char="•"/>
              <a:defRPr/>
            </a:pPr>
            <a:r>
              <a:rPr lang="en-IN" sz="2200" b="1" dirty="0" smtClean="0">
                <a:solidFill>
                  <a:srgbClr val="FF0000"/>
                </a:solidFill>
                <a:latin typeface="Andalus" pitchFamily="18" charset="-78"/>
                <a:cs typeface="Andalus" pitchFamily="18" charset="-78"/>
              </a:rPr>
              <a:t>Rejuvenation of water bodies</a:t>
            </a:r>
            <a:r>
              <a:rPr lang="en-IN" sz="2200" dirty="0" smtClean="0">
                <a:solidFill>
                  <a:srgbClr val="FF0000"/>
                </a:solidFill>
                <a:latin typeface="Andalus" pitchFamily="18" charset="-78"/>
                <a:cs typeface="Andalus" pitchFamily="18" charset="-78"/>
              </a:rPr>
              <a:t>: </a:t>
            </a:r>
            <a:r>
              <a:rPr lang="en-IN" sz="2200" dirty="0" smtClean="0">
                <a:latin typeface="Andalus" pitchFamily="18" charset="-78"/>
                <a:cs typeface="Andalus" pitchFamily="18" charset="-78"/>
              </a:rPr>
              <a:t>Restoration may also help overcome the growing water scarcity also the risk of flooding can be reduced.</a:t>
            </a:r>
          </a:p>
          <a:p>
            <a:pPr marL="342900" indent="-342900">
              <a:buFont typeface="Arial" pitchFamily="34" charset="0"/>
              <a:buChar char="•"/>
            </a:pPr>
            <a:r>
              <a:rPr lang="en-IN" sz="2200" b="1" dirty="0" smtClean="0">
                <a:solidFill>
                  <a:srgbClr val="FF0000"/>
                </a:solidFill>
                <a:latin typeface="Andalus" pitchFamily="18" charset="-78"/>
                <a:cs typeface="Andalus" pitchFamily="18" charset="-78"/>
              </a:rPr>
              <a:t>Drought </a:t>
            </a:r>
            <a:r>
              <a:rPr lang="en-IN" sz="2200" b="1" dirty="0">
                <a:solidFill>
                  <a:srgbClr val="FF0000"/>
                </a:solidFill>
                <a:latin typeface="Andalus" pitchFamily="18" charset="-78"/>
                <a:cs typeface="Andalus" pitchFamily="18" charset="-78"/>
              </a:rPr>
              <a:t>and floods can be addressed simultaneously </a:t>
            </a:r>
            <a:r>
              <a:rPr lang="en-IN" sz="2200" dirty="0">
                <a:latin typeface="Andalus" pitchFamily="18" charset="-78"/>
                <a:cs typeface="Andalus" pitchFamily="18" charset="-78"/>
              </a:rPr>
              <a:t>if we look after urban lakes, ponds and wetlands. </a:t>
            </a:r>
          </a:p>
          <a:p>
            <a:pPr marL="342900" indent="-342900">
              <a:buFont typeface="Arial" pitchFamily="34" charset="0"/>
              <a:buChar char="•"/>
            </a:pPr>
            <a:r>
              <a:rPr lang="en-IN" sz="2200" b="1" dirty="0">
                <a:solidFill>
                  <a:srgbClr val="FF0000"/>
                </a:solidFill>
                <a:latin typeface="Andalus" pitchFamily="18" charset="-78"/>
                <a:cs typeface="Andalus" pitchFamily="18" charset="-78"/>
              </a:rPr>
              <a:t>E</a:t>
            </a:r>
            <a:r>
              <a:rPr lang="en-IN" sz="2200" b="1" dirty="0" smtClean="0">
                <a:solidFill>
                  <a:srgbClr val="FF0000"/>
                </a:solidFill>
                <a:latin typeface="Andalus" pitchFamily="18" charset="-78"/>
                <a:cs typeface="Andalus" pitchFamily="18" charset="-78"/>
              </a:rPr>
              <a:t>xpertise </a:t>
            </a:r>
            <a:r>
              <a:rPr lang="en-IN" sz="2200" b="1" dirty="0">
                <a:solidFill>
                  <a:srgbClr val="FF0000"/>
                </a:solidFill>
                <a:latin typeface="Andalus" pitchFamily="18" charset="-78"/>
                <a:cs typeface="Andalus" pitchFamily="18" charset="-78"/>
              </a:rPr>
              <a:t>managing </a:t>
            </a:r>
            <a:r>
              <a:rPr lang="en-IN" sz="2200" b="1" dirty="0" smtClean="0">
                <a:solidFill>
                  <a:srgbClr val="FF0000"/>
                </a:solidFill>
                <a:latin typeface="Andalus" pitchFamily="18" charset="-78"/>
                <a:cs typeface="Andalus" pitchFamily="18" charset="-78"/>
              </a:rPr>
              <a:t>is required </a:t>
            </a:r>
            <a:r>
              <a:rPr lang="en-IN" sz="2200" dirty="0" smtClean="0">
                <a:latin typeface="Andalus" pitchFamily="18" charset="-78"/>
                <a:cs typeface="Andalus" pitchFamily="18" charset="-78"/>
              </a:rPr>
              <a:t>as green </a:t>
            </a:r>
            <a:r>
              <a:rPr lang="en-IN" sz="2200" dirty="0">
                <a:latin typeface="Andalus" pitchFamily="18" charset="-78"/>
                <a:cs typeface="Andalus" pitchFamily="18" charset="-78"/>
              </a:rPr>
              <a:t>areas and parks need to be developed for water bodies management so </a:t>
            </a:r>
            <a:r>
              <a:rPr lang="en-IN" sz="2200" dirty="0" smtClean="0">
                <a:latin typeface="Andalus" pitchFamily="18" charset="-78"/>
                <a:cs typeface="Andalus" pitchFamily="18" charset="-78"/>
              </a:rPr>
              <a:t>effluents </a:t>
            </a:r>
            <a:r>
              <a:rPr lang="en-IN" sz="2200" dirty="0">
                <a:latin typeface="Andalus" pitchFamily="18" charset="-78"/>
                <a:cs typeface="Andalus" pitchFamily="18" charset="-78"/>
              </a:rPr>
              <a:t>do not accumulate and water quality is maintained</a:t>
            </a:r>
            <a:r>
              <a:rPr lang="en-IN" sz="2200" dirty="0" smtClean="0">
                <a:latin typeface="Andalus" pitchFamily="18" charset="-78"/>
                <a:cs typeface="Andalus" pitchFamily="18" charset="-78"/>
              </a:rPr>
              <a:t>.</a:t>
            </a:r>
            <a:r>
              <a:rPr lang="en-US" sz="2200" dirty="0" smtClean="0">
                <a:latin typeface="Andalus" pitchFamily="18" charset="-78"/>
                <a:cs typeface="Andalus" pitchFamily="18" charset="-78"/>
              </a:rPr>
              <a:t> </a:t>
            </a:r>
          </a:p>
          <a:p>
            <a:pPr marL="342900" indent="-342900">
              <a:buFont typeface="Arial" pitchFamily="34" charset="0"/>
              <a:buChar char="•"/>
            </a:pPr>
            <a:r>
              <a:rPr lang="en-IN" sz="2200" b="1" dirty="0">
                <a:solidFill>
                  <a:srgbClr val="FF0000"/>
                </a:solidFill>
                <a:latin typeface="Andalus" pitchFamily="18" charset="-78"/>
                <a:cs typeface="Andalus" pitchFamily="18" charset="-78"/>
              </a:rPr>
              <a:t>Climate conscious development and spatial planning</a:t>
            </a:r>
            <a:r>
              <a:rPr lang="en-IN" sz="2200" dirty="0">
                <a:solidFill>
                  <a:srgbClr val="FF0000"/>
                </a:solidFill>
                <a:latin typeface="Andalus" pitchFamily="18" charset="-78"/>
                <a:cs typeface="Andalus" pitchFamily="18" charset="-78"/>
              </a:rPr>
              <a:t>: </a:t>
            </a:r>
            <a:r>
              <a:rPr lang="en-IN" sz="2200" dirty="0">
                <a:latin typeface="Andalus" pitchFamily="18" charset="-78"/>
                <a:cs typeface="Andalus" pitchFamily="18" charset="-78"/>
              </a:rPr>
              <a:t>Development planning that incorporates climate change and variability is essential and this should apply to institutions and governments alike</a:t>
            </a:r>
            <a:r>
              <a:rPr lang="en-IN" sz="2200" dirty="0" smtClean="0">
                <a:latin typeface="Andalus" pitchFamily="18" charset="-78"/>
                <a:cs typeface="Andalus" pitchFamily="18" charset="-78"/>
              </a:rPr>
              <a:t>.</a:t>
            </a:r>
            <a:r>
              <a:rPr lang="en-US" sz="2200" dirty="0" smtClean="0">
                <a:latin typeface="Andalus" pitchFamily="18" charset="-78"/>
                <a:cs typeface="Andalus" pitchFamily="18" charset="-78"/>
              </a:rPr>
              <a:t>              </a:t>
            </a:r>
            <a:endParaRPr lang="en-US" sz="2200" dirty="0">
              <a:latin typeface="Andalus" pitchFamily="18" charset="-78"/>
              <a:cs typeface="Andalus" pitchFamily="18" charset="-78"/>
            </a:endParaRPr>
          </a:p>
        </p:txBody>
      </p:sp>
      <p:sp>
        <p:nvSpPr>
          <p:cNvPr id="12" name="Slide Number Placeholder 11"/>
          <p:cNvSpPr>
            <a:spLocks noGrp="1"/>
          </p:cNvSpPr>
          <p:nvPr>
            <p:ph type="sldNum" sz="quarter" idx="12"/>
          </p:nvPr>
        </p:nvSpPr>
        <p:spPr/>
        <p:txBody>
          <a:bodyPr/>
          <a:lstStyle/>
          <a:p>
            <a:pPr>
              <a:defRPr/>
            </a:pPr>
            <a:fld id="{B73EB255-2CA3-4853-BF21-19438AF2761E}" type="slidenum">
              <a:rPr lang="en-US"/>
              <a:pPr>
                <a:defRPr/>
              </a:pPr>
              <a:t>6</a:t>
            </a:fld>
            <a:endParaRPr lang="en-US"/>
          </a:p>
        </p:txBody>
      </p:sp>
      <p:sp>
        <p:nvSpPr>
          <p:cNvPr id="5" name="Title 4"/>
          <p:cNvSpPr>
            <a:spLocks noGrp="1"/>
          </p:cNvSpPr>
          <p:nvPr>
            <p:ph type="title"/>
          </p:nvPr>
        </p:nvSpPr>
        <p:spPr/>
        <p:txBody>
          <a:bodyPr/>
          <a:lstStyle/>
          <a:p>
            <a:r>
              <a:rPr lang="en-US" dirty="0" smtClean="0">
                <a:latin typeface="Andalus" pitchFamily="18" charset="-78"/>
                <a:cs typeface="Andalus" pitchFamily="18" charset="-78"/>
              </a:rPr>
              <a:t>Few recommendation to become resilient</a:t>
            </a:r>
            <a:endParaRPr lang="en-IN" dirty="0"/>
          </a:p>
        </p:txBody>
      </p:sp>
    </p:spTree>
    <p:extLst>
      <p:ext uri="{BB962C8B-B14F-4D97-AF65-F5344CB8AC3E}">
        <p14:creationId xmlns:p14="http://schemas.microsoft.com/office/powerpoint/2010/main" val="16179762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176D9BB8-F292-410B-B41E-6507990DDBA1}" type="slidenum">
              <a:rPr lang="en-US"/>
              <a:pPr>
                <a:defRPr/>
              </a:pPr>
              <a:t>7</a:t>
            </a:fld>
            <a:endParaRPr lang="en-US"/>
          </a:p>
        </p:txBody>
      </p:sp>
      <p:sp>
        <p:nvSpPr>
          <p:cNvPr id="4" name="Content Placeholder 2"/>
          <p:cNvSpPr>
            <a:spLocks noGrp="1"/>
          </p:cNvSpPr>
          <p:nvPr>
            <p:ph idx="1"/>
          </p:nvPr>
        </p:nvSpPr>
        <p:spPr>
          <a:xfrm>
            <a:off x="285752" y="571480"/>
            <a:ext cx="3857620" cy="5429288"/>
          </a:xfrm>
        </p:spPr>
        <p:txBody>
          <a:bodyPr rtlCol="0">
            <a:normAutofit fontScale="92500" lnSpcReduction="10000"/>
          </a:bodyPr>
          <a:lstStyle/>
          <a:p>
            <a:pPr marL="457200" indent="-457200" algn="just" eaLnBrk="1" fontAlgn="auto" hangingPunct="1">
              <a:spcAft>
                <a:spcPts val="0"/>
              </a:spcAft>
              <a:buFont typeface="Arial" pitchFamily="34" charset="0"/>
              <a:buNone/>
              <a:defRPr/>
            </a:pPr>
            <a:endParaRPr lang="en-US" sz="2000" dirty="0" smtClean="0"/>
          </a:p>
          <a:p>
            <a:pPr marL="0" indent="0" algn="just" eaLnBrk="1" fontAlgn="auto" hangingPunct="1">
              <a:spcAft>
                <a:spcPts val="0"/>
              </a:spcAft>
              <a:buFont typeface="Arial" pitchFamily="34" charset="0"/>
              <a:buNone/>
              <a:defRPr/>
            </a:pPr>
            <a:endParaRPr lang="en-US" sz="2000" dirty="0" smtClean="0"/>
          </a:p>
          <a:p>
            <a:pPr marL="0" indent="0" algn="just" eaLnBrk="1" fontAlgn="auto" hangingPunct="1">
              <a:spcAft>
                <a:spcPts val="0"/>
              </a:spcAft>
              <a:buFont typeface="Arial" pitchFamily="34" charset="0"/>
              <a:buChar char="•"/>
              <a:defRPr/>
            </a:pPr>
            <a:r>
              <a:rPr lang="en-US" sz="2400" dirty="0" smtClean="0">
                <a:latin typeface="Andalus" pitchFamily="18" charset="-78"/>
                <a:cs typeface="Andalus" pitchFamily="18" charset="-78"/>
              </a:rPr>
              <a:t>Vulnerability profiles of twenty cities from fourteen states were prepared.</a:t>
            </a:r>
          </a:p>
          <a:p>
            <a:pPr marL="0" indent="0" algn="just" eaLnBrk="1" fontAlgn="auto" hangingPunct="1">
              <a:spcAft>
                <a:spcPts val="0"/>
              </a:spcAft>
              <a:buFont typeface="Arial" pitchFamily="34" charset="0"/>
              <a:buNone/>
              <a:defRPr/>
            </a:pPr>
            <a:endParaRPr lang="en-US" sz="2400" dirty="0" smtClean="0">
              <a:latin typeface="Andalus" pitchFamily="18" charset="-78"/>
              <a:cs typeface="Andalus" pitchFamily="18" charset="-78"/>
            </a:endParaRPr>
          </a:p>
          <a:p>
            <a:pPr marL="0" indent="0" algn="just" eaLnBrk="1" fontAlgn="auto" hangingPunct="1">
              <a:spcAft>
                <a:spcPts val="0"/>
              </a:spcAft>
              <a:buFont typeface="Arial" pitchFamily="34" charset="0"/>
              <a:buChar char="•"/>
              <a:defRPr/>
            </a:pPr>
            <a:r>
              <a:rPr lang="en-US" sz="2400" dirty="0" smtClean="0">
                <a:latin typeface="Andalus" pitchFamily="18" charset="-78"/>
                <a:cs typeface="Andalus" pitchFamily="18" charset="-78"/>
              </a:rPr>
              <a:t>Cities were categorized on the basis of different ecosystem like coastal, hills, riverine, mixed (arid and dry) etc. </a:t>
            </a:r>
          </a:p>
          <a:p>
            <a:pPr marL="0" indent="0" algn="just" eaLnBrk="1" fontAlgn="auto" hangingPunct="1">
              <a:spcAft>
                <a:spcPts val="0"/>
              </a:spcAft>
              <a:buFont typeface="Arial" pitchFamily="34" charset="0"/>
              <a:buNone/>
              <a:defRPr/>
            </a:pPr>
            <a:endParaRPr lang="en-US" sz="2400" dirty="0" smtClean="0">
              <a:latin typeface="Andalus" pitchFamily="18" charset="-78"/>
              <a:cs typeface="Andalus" pitchFamily="18" charset="-78"/>
            </a:endParaRPr>
          </a:p>
          <a:p>
            <a:pPr marL="0" indent="0" algn="just" eaLnBrk="1" fontAlgn="auto" hangingPunct="1">
              <a:spcAft>
                <a:spcPts val="0"/>
              </a:spcAft>
              <a:buFont typeface="Arial" pitchFamily="34" charset="0"/>
              <a:buChar char="•"/>
              <a:defRPr/>
            </a:pPr>
            <a:r>
              <a:rPr lang="en-US" sz="2400" dirty="0" smtClean="0">
                <a:latin typeface="Andalus" pitchFamily="18" charset="-78"/>
                <a:cs typeface="Andalus" pitchFamily="18" charset="-78"/>
              </a:rPr>
              <a:t>Cities with a structured framework for collecting datasets to analyze the factors impacting climate change vulnerability.</a:t>
            </a:r>
            <a:endParaRPr lang="en-IN" sz="2400" dirty="0" smtClean="0">
              <a:latin typeface="Andalus" pitchFamily="18" charset="-78"/>
              <a:cs typeface="Andalus" pitchFamily="18" charset="-78"/>
            </a:endParaRPr>
          </a:p>
        </p:txBody>
      </p:sp>
      <p:sp>
        <p:nvSpPr>
          <p:cNvPr id="9" name="Title 4"/>
          <p:cNvSpPr>
            <a:spLocks noGrp="1"/>
          </p:cNvSpPr>
          <p:nvPr>
            <p:ph type="title"/>
          </p:nvPr>
        </p:nvSpPr>
        <p:spPr>
          <a:xfrm>
            <a:off x="457200" y="131762"/>
            <a:ext cx="8229600" cy="868346"/>
          </a:xfrm>
        </p:spPr>
        <p:txBody>
          <a:bodyPr>
            <a:normAutofit fontScale="90000"/>
          </a:bodyPr>
          <a:lstStyle/>
          <a:p>
            <a:r>
              <a:rPr lang="en-US" dirty="0" smtClean="0">
                <a:latin typeface="Andalus" pitchFamily="18" charset="-78"/>
                <a:cs typeface="Andalus" pitchFamily="18" charset="-78"/>
              </a:rPr>
              <a:t>Selected 20 Cities from 14 States Cites for ACCCRN Project</a:t>
            </a:r>
            <a:endParaRPr lang="en-US" dirty="0">
              <a:latin typeface="Andalus" pitchFamily="18" charset="-78"/>
              <a:cs typeface="Andalus" pitchFamily="18" charset="-78"/>
            </a:endParaRPr>
          </a:p>
        </p:txBody>
      </p:sp>
      <p:grpSp>
        <p:nvGrpSpPr>
          <p:cNvPr id="11" name="Group 10"/>
          <p:cNvGrpSpPr/>
          <p:nvPr/>
        </p:nvGrpSpPr>
        <p:grpSpPr>
          <a:xfrm>
            <a:off x="4214810" y="1205449"/>
            <a:ext cx="4572032" cy="5438261"/>
            <a:chOff x="4214810" y="1062573"/>
            <a:chExt cx="4572032" cy="5724013"/>
          </a:xfrm>
        </p:grpSpPr>
        <p:pic>
          <p:nvPicPr>
            <p:cNvPr id="2048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4810" y="1062573"/>
              <a:ext cx="4572032" cy="57240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Rectangle 9"/>
            <p:cNvSpPr/>
            <p:nvPr/>
          </p:nvSpPr>
          <p:spPr>
            <a:xfrm>
              <a:off x="6858016" y="6286520"/>
              <a:ext cx="1857388" cy="42862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Tree>
    <p:extLst>
      <p:ext uri="{BB962C8B-B14F-4D97-AF65-F5344CB8AC3E}">
        <p14:creationId xmlns:p14="http://schemas.microsoft.com/office/powerpoint/2010/main" val="14784929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pPr>
              <a:defRPr/>
            </a:pPr>
            <a:fld id="{01DEE201-405E-459B-9A07-421992F73A0F}" type="slidenum">
              <a:rPr lang="en-US"/>
              <a:pPr>
                <a:defRPr/>
              </a:pPr>
              <a:t>8</a:t>
            </a:fld>
            <a:endParaRPr lang="en-US" dirty="0"/>
          </a:p>
        </p:txBody>
      </p:sp>
      <p:sp>
        <p:nvSpPr>
          <p:cNvPr id="19458" name="Rectangle 2"/>
          <p:cNvSpPr>
            <a:spLocks noGrp="1" noChangeArrowheads="1"/>
          </p:cNvSpPr>
          <p:nvPr>
            <p:ph type="title"/>
          </p:nvPr>
        </p:nvSpPr>
        <p:spPr>
          <a:xfrm>
            <a:off x="457200" y="142852"/>
            <a:ext cx="8229600" cy="868346"/>
          </a:xfrm>
        </p:spPr>
        <p:txBody>
          <a:bodyPr>
            <a:normAutofit/>
          </a:bodyPr>
          <a:lstStyle/>
          <a:p>
            <a:r>
              <a:rPr lang="en-US" sz="2800" b="1" dirty="0">
                <a:latin typeface="Andalus" pitchFamily="18" charset="-78"/>
                <a:cs typeface="Andalus" pitchFamily="18" charset="-78"/>
              </a:rPr>
              <a:t>HIGS Framework</a:t>
            </a:r>
          </a:p>
        </p:txBody>
      </p:sp>
      <p:sp>
        <p:nvSpPr>
          <p:cNvPr id="10" name="Rectangle 9"/>
          <p:cNvSpPr/>
          <p:nvPr/>
        </p:nvSpPr>
        <p:spPr>
          <a:xfrm>
            <a:off x="0" y="1071546"/>
            <a:ext cx="9144000" cy="584775"/>
          </a:xfrm>
          <a:prstGeom prst="rect">
            <a:avLst/>
          </a:prstGeom>
        </p:spPr>
        <p:txBody>
          <a:bodyPr wrap="square">
            <a:spAutoFit/>
          </a:bodyPr>
          <a:lstStyle/>
          <a:p>
            <a:pPr algn="just">
              <a:defRPr/>
            </a:pPr>
            <a:r>
              <a:rPr lang="en-US" sz="1600" dirty="0"/>
              <a:t>A </a:t>
            </a:r>
            <a:r>
              <a:rPr lang="en-US" sz="1600" dirty="0">
                <a:latin typeface="Andalus" pitchFamily="18" charset="-78"/>
                <a:ea typeface="+mn-ea"/>
                <a:cs typeface="Andalus" pitchFamily="18" charset="-78"/>
              </a:rPr>
              <a:t>framework named HIGS was developed where </a:t>
            </a:r>
            <a:r>
              <a:rPr lang="en-US" sz="1600" b="1" dirty="0">
                <a:latin typeface="Andalus" pitchFamily="18" charset="-78"/>
                <a:ea typeface="+mn-ea"/>
                <a:cs typeface="Andalus" pitchFamily="18" charset="-78"/>
              </a:rPr>
              <a:t>“H” </a:t>
            </a:r>
            <a:r>
              <a:rPr lang="en-US" sz="1600" dirty="0">
                <a:latin typeface="Andalus" pitchFamily="18" charset="-78"/>
                <a:ea typeface="+mn-ea"/>
                <a:cs typeface="Andalus" pitchFamily="18" charset="-78"/>
              </a:rPr>
              <a:t>is Hazard Exposure; </a:t>
            </a:r>
            <a:r>
              <a:rPr lang="en-US" sz="1600" b="1" dirty="0">
                <a:latin typeface="Andalus" pitchFamily="18" charset="-78"/>
                <a:ea typeface="+mn-ea"/>
                <a:cs typeface="Andalus" pitchFamily="18" charset="-78"/>
              </a:rPr>
              <a:t>“I” </a:t>
            </a:r>
            <a:r>
              <a:rPr lang="en-US" sz="1600" dirty="0">
                <a:latin typeface="Andalus" pitchFamily="18" charset="-78"/>
                <a:ea typeface="+mn-ea"/>
                <a:cs typeface="Andalus" pitchFamily="18" charset="-78"/>
              </a:rPr>
              <a:t>stand for Infrastructure, </a:t>
            </a:r>
            <a:r>
              <a:rPr lang="en-US" sz="1600" b="1" dirty="0">
                <a:latin typeface="Andalus" pitchFamily="18" charset="-78"/>
                <a:ea typeface="+mn-ea"/>
                <a:cs typeface="Andalus" pitchFamily="18" charset="-78"/>
              </a:rPr>
              <a:t>“G” </a:t>
            </a:r>
            <a:r>
              <a:rPr lang="en-US" sz="1600" dirty="0">
                <a:latin typeface="Andalus" pitchFamily="18" charset="-78"/>
                <a:ea typeface="+mn-ea"/>
                <a:cs typeface="Andalus" pitchFamily="18" charset="-78"/>
              </a:rPr>
              <a:t>for Governance and </a:t>
            </a:r>
            <a:r>
              <a:rPr lang="en-US" sz="1600" b="1" dirty="0">
                <a:latin typeface="Andalus" pitchFamily="18" charset="-78"/>
                <a:ea typeface="+mn-ea"/>
                <a:cs typeface="Andalus" pitchFamily="18" charset="-78"/>
              </a:rPr>
              <a:t>“S” </a:t>
            </a:r>
            <a:r>
              <a:rPr lang="en-US" sz="1600" dirty="0">
                <a:latin typeface="Andalus" pitchFamily="18" charset="-78"/>
                <a:ea typeface="+mn-ea"/>
                <a:cs typeface="Andalus" pitchFamily="18" charset="-78"/>
              </a:rPr>
              <a:t>for Socio-Economic variables</a:t>
            </a:r>
            <a:r>
              <a:rPr lang="en-US" sz="1600" dirty="0"/>
              <a:t>.</a:t>
            </a:r>
          </a:p>
        </p:txBody>
      </p:sp>
      <p:grpSp>
        <p:nvGrpSpPr>
          <p:cNvPr id="47" name="Group 1"/>
          <p:cNvGrpSpPr>
            <a:grpSpLocks/>
          </p:cNvGrpSpPr>
          <p:nvPr/>
        </p:nvGrpSpPr>
        <p:grpSpPr bwMode="auto">
          <a:xfrm>
            <a:off x="0" y="1643027"/>
            <a:ext cx="9144000" cy="4537165"/>
            <a:chOff x="387" y="1151"/>
            <a:chExt cx="15442" cy="9176"/>
          </a:xfrm>
        </p:grpSpPr>
        <p:grpSp>
          <p:nvGrpSpPr>
            <p:cNvPr id="48" name="Group 16"/>
            <p:cNvGrpSpPr>
              <a:grpSpLocks/>
            </p:cNvGrpSpPr>
            <p:nvPr/>
          </p:nvGrpSpPr>
          <p:grpSpPr bwMode="auto">
            <a:xfrm>
              <a:off x="4971" y="1151"/>
              <a:ext cx="7256" cy="2422"/>
              <a:chOff x="4971" y="1151"/>
              <a:chExt cx="7256" cy="2422"/>
            </a:xfrm>
          </p:grpSpPr>
          <p:sp>
            <p:nvSpPr>
              <p:cNvPr id="63" name="Text Box 18"/>
              <p:cNvSpPr txBox="1">
                <a:spLocks noChangeArrowheads="1"/>
              </p:cNvSpPr>
              <p:nvPr/>
            </p:nvSpPr>
            <p:spPr bwMode="auto">
              <a:xfrm>
                <a:off x="4971" y="1151"/>
                <a:ext cx="1471" cy="2422"/>
              </a:xfrm>
              <a:prstGeom prst="rect">
                <a:avLst/>
              </a:prstGeom>
              <a:solidFill>
                <a:srgbClr val="9BBB59"/>
              </a:solidFill>
              <a:ln w="38100">
                <a:solidFill>
                  <a:srgbClr val="F2F2F2"/>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200" b="1" i="0" u="none" strike="noStrike" cap="none" normalizeH="0" baseline="0" dirty="0" smtClean="0">
                    <a:ln>
                      <a:noFill/>
                    </a:ln>
                    <a:effectLst/>
                    <a:latin typeface="Calibri" pitchFamily="34" charset="0"/>
                    <a:ea typeface="Calibri" pitchFamily="34" charset="0"/>
                    <a:cs typeface="Calibri" pitchFamily="34" charset="0"/>
                  </a:rPr>
                  <a:t>H</a:t>
                </a:r>
                <a:endParaRPr kumimoji="0" lang="en-US" sz="800" b="1" i="0" u="none" strike="noStrike" cap="none" normalizeH="0" baseline="0" dirty="0" smtClean="0">
                  <a:ln>
                    <a:noFill/>
                  </a:ln>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effectLst/>
                  <a:latin typeface="Calibri" pitchFamily="34" charset="0"/>
                  <a:cs typeface="Calibri" pitchFamily="34" charset="0"/>
                </a:endParaRPr>
              </a:p>
            </p:txBody>
          </p:sp>
          <p:sp>
            <p:nvSpPr>
              <p:cNvPr id="64" name="Text Box 17"/>
              <p:cNvSpPr txBox="1">
                <a:spLocks noChangeArrowheads="1"/>
              </p:cNvSpPr>
              <p:nvPr/>
            </p:nvSpPr>
            <p:spPr bwMode="auto">
              <a:xfrm>
                <a:off x="6406" y="1151"/>
                <a:ext cx="5821" cy="2422"/>
              </a:xfrm>
              <a:prstGeom prst="rect">
                <a:avLst/>
              </a:prstGeom>
              <a:solidFill>
                <a:srgbClr val="9BBB59"/>
              </a:solidFill>
              <a:ln w="38100">
                <a:solidFill>
                  <a:srgbClr val="F2F2F2"/>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effectLst/>
                    <a:latin typeface="Calibri" pitchFamily="34" charset="0"/>
                    <a:ea typeface="Calibri" pitchFamily="34" charset="0"/>
                    <a:cs typeface="Calibri" pitchFamily="34" charset="0"/>
                  </a:rPr>
                  <a:t>Hazards: Physical and Meteorological Indicators </a:t>
                </a:r>
                <a:endParaRPr kumimoji="0" lang="en-US" sz="1100" b="1" i="0" u="none" strike="noStrike" cap="none" normalizeH="0" baseline="0" dirty="0" smtClean="0">
                  <a:ln>
                    <a:noFill/>
                  </a:ln>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100" b="1" i="0" u="none" strike="noStrike" cap="none" normalizeH="0" baseline="0" dirty="0" smtClean="0">
                    <a:ln>
                      <a:noFill/>
                    </a:ln>
                    <a:effectLst/>
                    <a:latin typeface="Calibri" pitchFamily="34" charset="0"/>
                    <a:ea typeface="Calibri" pitchFamily="34" charset="0"/>
                    <a:cs typeface="Calibri" pitchFamily="34" charset="0"/>
                  </a:rPr>
                  <a:t>Temperature  (Maximum. Minimum)     </a:t>
                </a:r>
                <a:endParaRPr kumimoji="0" lang="en-US" sz="1100" b="1" i="0" u="none" strike="noStrike" cap="none" normalizeH="0" baseline="0" dirty="0" smtClean="0">
                  <a:ln>
                    <a:noFill/>
                  </a:ln>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100" b="1" i="0" u="none" strike="noStrike" cap="none" normalizeH="0" baseline="0" dirty="0" smtClean="0">
                    <a:ln>
                      <a:noFill/>
                    </a:ln>
                    <a:effectLst/>
                    <a:latin typeface="Calibri" pitchFamily="34" charset="0"/>
                    <a:ea typeface="Calibri" pitchFamily="34" charset="0"/>
                    <a:cs typeface="Calibri" pitchFamily="34" charset="0"/>
                  </a:rPr>
                  <a:t>Precipitation (Maximum. Minimum)</a:t>
                </a:r>
                <a:endParaRPr kumimoji="0" lang="en-US" sz="1100" b="1" i="0" u="none" strike="noStrike" cap="none" normalizeH="0" baseline="0" dirty="0" smtClean="0">
                  <a:ln>
                    <a:noFill/>
                  </a:ln>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100" b="1" i="0" u="none" strike="noStrike" cap="none" normalizeH="0" baseline="0" dirty="0" smtClean="0">
                    <a:ln>
                      <a:noFill/>
                    </a:ln>
                    <a:effectLst/>
                    <a:latin typeface="Calibri" pitchFamily="34" charset="0"/>
                    <a:ea typeface="Calibri" pitchFamily="34" charset="0"/>
                    <a:cs typeface="Calibri" pitchFamily="34" charset="0"/>
                  </a:rPr>
                  <a:t>Mean Sea Level</a:t>
                </a:r>
                <a:endParaRPr kumimoji="0" lang="en-US" sz="1100" b="1" i="0" u="none" strike="noStrike" cap="none" normalizeH="0" baseline="0" dirty="0" smtClean="0">
                  <a:ln>
                    <a:noFill/>
                  </a:ln>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100" b="1" i="0" u="none" strike="noStrike" cap="none" normalizeH="0" baseline="0" dirty="0" smtClean="0">
                    <a:ln>
                      <a:noFill/>
                    </a:ln>
                    <a:effectLst/>
                    <a:latin typeface="Calibri" pitchFamily="34" charset="0"/>
                    <a:ea typeface="Calibri" pitchFamily="34" charset="0"/>
                    <a:cs typeface="Calibri" pitchFamily="34" charset="0"/>
                  </a:rPr>
                  <a:t>Frequency of Drought</a:t>
                </a:r>
                <a:endParaRPr kumimoji="0" lang="en-US" sz="1100" b="1" i="0" u="none" strike="noStrike" cap="none" normalizeH="0" baseline="0" dirty="0" smtClean="0">
                  <a:ln>
                    <a:noFill/>
                  </a:ln>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100" b="1" i="0" u="none" strike="noStrike" cap="none" normalizeH="0" baseline="0" dirty="0" smtClean="0">
                    <a:ln>
                      <a:noFill/>
                    </a:ln>
                    <a:effectLst/>
                    <a:latin typeface="Calibri" pitchFamily="34" charset="0"/>
                    <a:ea typeface="Calibri" pitchFamily="34" charset="0"/>
                    <a:cs typeface="Calibri" pitchFamily="34" charset="0"/>
                  </a:rPr>
                  <a:t>Frequency of Floods</a:t>
                </a:r>
                <a:endParaRPr kumimoji="0" lang="en-US" sz="1100" b="1" i="0" u="none" strike="noStrike" cap="none" normalizeH="0" baseline="0" dirty="0" smtClean="0">
                  <a:ln>
                    <a:noFill/>
                  </a:ln>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100" b="1" i="0" u="none" strike="noStrike" cap="none" normalizeH="0" baseline="0" dirty="0" smtClean="0">
                    <a:ln>
                      <a:noFill/>
                    </a:ln>
                    <a:effectLst/>
                    <a:latin typeface="Calibri" pitchFamily="34" charset="0"/>
                    <a:ea typeface="Calibri" pitchFamily="34" charset="0"/>
                    <a:cs typeface="Calibri" pitchFamily="34" charset="0"/>
                  </a:rPr>
                  <a:t>Frequency of Cyclones</a:t>
                </a:r>
                <a:endParaRPr kumimoji="0" lang="en-US" sz="1100" b="1" i="0" u="none" strike="noStrike" cap="none" normalizeH="0" baseline="0" dirty="0" smtClean="0">
                  <a:ln>
                    <a:noFill/>
                  </a:ln>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effectLst/>
                  <a:latin typeface="Calibri" pitchFamily="34" charset="0"/>
                  <a:cs typeface="Calibri" pitchFamily="34" charset="0"/>
                </a:endParaRPr>
              </a:p>
            </p:txBody>
          </p:sp>
        </p:grpSp>
        <p:grpSp>
          <p:nvGrpSpPr>
            <p:cNvPr id="49" name="Group 13"/>
            <p:cNvGrpSpPr>
              <a:grpSpLocks/>
            </p:cNvGrpSpPr>
            <p:nvPr/>
          </p:nvGrpSpPr>
          <p:grpSpPr bwMode="auto">
            <a:xfrm>
              <a:off x="4971" y="8086"/>
              <a:ext cx="7359" cy="2241"/>
              <a:chOff x="4971" y="8086"/>
              <a:chExt cx="7359" cy="2241"/>
            </a:xfrm>
          </p:grpSpPr>
          <p:sp>
            <p:nvSpPr>
              <p:cNvPr id="61" name="Text Box 15"/>
              <p:cNvSpPr txBox="1">
                <a:spLocks noChangeArrowheads="1"/>
              </p:cNvSpPr>
              <p:nvPr/>
            </p:nvSpPr>
            <p:spPr bwMode="auto">
              <a:xfrm>
                <a:off x="4971" y="8086"/>
                <a:ext cx="1471" cy="2241"/>
              </a:xfrm>
              <a:prstGeom prst="rect">
                <a:avLst/>
              </a:prstGeom>
              <a:solidFill>
                <a:srgbClr val="9BBB59"/>
              </a:solidFill>
              <a:ln w="38100">
                <a:solidFill>
                  <a:srgbClr val="F2F2F2"/>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200" b="1" i="0" u="none" strike="noStrike" cap="none" normalizeH="0" baseline="0" dirty="0" smtClean="0">
                    <a:ln>
                      <a:noFill/>
                    </a:ln>
                    <a:effectLst/>
                    <a:latin typeface="Calibri" pitchFamily="34" charset="0"/>
                    <a:ea typeface="Calibri" pitchFamily="34" charset="0"/>
                    <a:cs typeface="Calibri" pitchFamily="34" charset="0"/>
                  </a:rPr>
                  <a:t>G</a:t>
                </a:r>
                <a:endParaRPr kumimoji="0" lang="en-US" sz="800" b="1" i="0" u="none" strike="noStrike" cap="none" normalizeH="0" baseline="0" dirty="0" smtClean="0">
                  <a:ln>
                    <a:noFill/>
                  </a:ln>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effectLst/>
                  <a:latin typeface="Calibri" pitchFamily="34" charset="0"/>
                  <a:cs typeface="Calibri" pitchFamily="34" charset="0"/>
                </a:endParaRPr>
              </a:p>
            </p:txBody>
          </p:sp>
          <p:sp>
            <p:nvSpPr>
              <p:cNvPr id="62" name="Text Box 14"/>
              <p:cNvSpPr txBox="1">
                <a:spLocks noChangeArrowheads="1"/>
              </p:cNvSpPr>
              <p:nvPr/>
            </p:nvSpPr>
            <p:spPr bwMode="auto">
              <a:xfrm>
                <a:off x="6406" y="8086"/>
                <a:ext cx="5924" cy="2241"/>
              </a:xfrm>
              <a:prstGeom prst="rect">
                <a:avLst/>
              </a:prstGeom>
              <a:solidFill>
                <a:srgbClr val="9BBB59"/>
              </a:solidFill>
              <a:ln w="38100">
                <a:solidFill>
                  <a:srgbClr val="F2F2F2"/>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effectLst/>
                    <a:latin typeface="Calibri" pitchFamily="34" charset="0"/>
                    <a:ea typeface="Calibri" pitchFamily="34" charset="0"/>
                    <a:cs typeface="Calibri" pitchFamily="34" charset="0"/>
                  </a:rPr>
                  <a:t>Governance- Institutions</a:t>
                </a:r>
                <a:endParaRPr kumimoji="0" lang="en-US" sz="1100" b="1" i="0" u="none" strike="noStrike" cap="none" normalizeH="0" baseline="0" dirty="0" smtClean="0">
                  <a:ln>
                    <a:noFill/>
                  </a:ln>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100" b="1" i="0" u="none" strike="noStrike" cap="none" normalizeH="0" baseline="0" dirty="0" smtClean="0">
                    <a:ln>
                      <a:noFill/>
                    </a:ln>
                    <a:effectLst/>
                    <a:latin typeface="Calibri" pitchFamily="34" charset="0"/>
                    <a:ea typeface="Calibri" pitchFamily="34" charset="0"/>
                    <a:cs typeface="Calibri" pitchFamily="34" charset="0"/>
                  </a:rPr>
                  <a:t>Participatory</a:t>
                </a:r>
                <a:endParaRPr kumimoji="0" lang="en-US" sz="1100" b="1" i="0" u="none" strike="noStrike" cap="none" normalizeH="0" baseline="0" dirty="0" smtClean="0">
                  <a:ln>
                    <a:noFill/>
                  </a:ln>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100" b="1" i="0" u="none" strike="noStrike" cap="none" normalizeH="0" baseline="0" dirty="0" smtClean="0">
                    <a:ln>
                      <a:noFill/>
                    </a:ln>
                    <a:effectLst/>
                    <a:latin typeface="Calibri" pitchFamily="34" charset="0"/>
                    <a:ea typeface="Calibri" pitchFamily="34" charset="0"/>
                    <a:cs typeface="Calibri" pitchFamily="34" charset="0"/>
                  </a:rPr>
                  <a:t>Transparency</a:t>
                </a:r>
                <a:endParaRPr kumimoji="0" lang="en-US" sz="1100" b="1" i="0" u="none" strike="noStrike" cap="none" normalizeH="0" baseline="0" dirty="0" smtClean="0">
                  <a:ln>
                    <a:noFill/>
                  </a:ln>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100" b="1" i="0" u="none" strike="noStrike" cap="none" normalizeH="0" baseline="0" dirty="0" smtClean="0">
                    <a:ln>
                      <a:noFill/>
                    </a:ln>
                    <a:effectLst/>
                    <a:latin typeface="Calibri" pitchFamily="34" charset="0"/>
                    <a:ea typeface="Calibri" pitchFamily="34" charset="0"/>
                    <a:cs typeface="Calibri" pitchFamily="34" charset="0"/>
                  </a:rPr>
                  <a:t>Accountability </a:t>
                </a:r>
                <a:endParaRPr kumimoji="0" lang="en-US" sz="1100" b="1" i="0" u="none" strike="noStrike" cap="none" normalizeH="0" baseline="0" dirty="0" smtClean="0">
                  <a:ln>
                    <a:noFill/>
                  </a:ln>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100" b="1" i="0" u="none" strike="noStrike" cap="none" normalizeH="0" baseline="0" dirty="0" smtClean="0">
                    <a:ln>
                      <a:noFill/>
                    </a:ln>
                    <a:effectLst/>
                    <a:latin typeface="Calibri" pitchFamily="34" charset="0"/>
                    <a:ea typeface="Calibri" pitchFamily="34" charset="0"/>
                    <a:cs typeface="Calibri" pitchFamily="34" charset="0"/>
                  </a:rPr>
                  <a:t>Response efficiency and capability</a:t>
                </a:r>
                <a:endParaRPr kumimoji="0" lang="en-US" sz="1100" b="1" i="0" u="none" strike="noStrike" cap="none" normalizeH="0" baseline="0" dirty="0" smtClean="0">
                  <a:ln>
                    <a:noFill/>
                  </a:ln>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100" b="1" i="0" u="none" strike="noStrike" cap="none" normalizeH="0" baseline="0" dirty="0" smtClean="0">
                    <a:ln>
                      <a:noFill/>
                    </a:ln>
                    <a:effectLst/>
                    <a:latin typeface="Calibri" pitchFamily="34" charset="0"/>
                    <a:ea typeface="Calibri" pitchFamily="34" charset="0"/>
                    <a:cs typeface="Calibri" pitchFamily="34" charset="0"/>
                  </a:rPr>
                  <a:t>Innovative financing</a:t>
                </a:r>
                <a:endParaRPr kumimoji="0" lang="en-US" sz="1100" b="1" i="0" u="none" strike="noStrike" cap="none" normalizeH="0" baseline="0" dirty="0" smtClean="0">
                  <a:ln>
                    <a:noFill/>
                  </a:ln>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effectLst/>
                  <a:latin typeface="Calibri" pitchFamily="34" charset="0"/>
                  <a:cs typeface="Calibri" pitchFamily="34" charset="0"/>
                </a:endParaRPr>
              </a:p>
            </p:txBody>
          </p:sp>
        </p:grpSp>
        <p:grpSp>
          <p:nvGrpSpPr>
            <p:cNvPr id="50" name="Group 10"/>
            <p:cNvGrpSpPr>
              <a:grpSpLocks/>
            </p:cNvGrpSpPr>
            <p:nvPr/>
          </p:nvGrpSpPr>
          <p:grpSpPr bwMode="auto">
            <a:xfrm>
              <a:off x="11727" y="4041"/>
              <a:ext cx="4102" cy="3341"/>
              <a:chOff x="11727" y="4041"/>
              <a:chExt cx="4102" cy="3341"/>
            </a:xfrm>
          </p:grpSpPr>
          <p:sp>
            <p:nvSpPr>
              <p:cNvPr id="59" name="Text Box 12"/>
              <p:cNvSpPr txBox="1">
                <a:spLocks noChangeArrowheads="1"/>
              </p:cNvSpPr>
              <p:nvPr/>
            </p:nvSpPr>
            <p:spPr bwMode="auto">
              <a:xfrm>
                <a:off x="11727" y="4041"/>
                <a:ext cx="1086" cy="3341"/>
              </a:xfrm>
              <a:prstGeom prst="rect">
                <a:avLst/>
              </a:prstGeom>
              <a:solidFill>
                <a:srgbClr val="9BBB59"/>
              </a:solidFill>
              <a:ln w="38100">
                <a:solidFill>
                  <a:srgbClr val="F2F2F2"/>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200" b="1" i="0" u="none" strike="noStrike" cap="none" normalizeH="0" baseline="0" dirty="0" smtClean="0">
                    <a:ln>
                      <a:noFill/>
                    </a:ln>
                    <a:effectLst/>
                    <a:latin typeface="Calibri" pitchFamily="34" charset="0"/>
                    <a:ea typeface="Calibri" pitchFamily="34" charset="0"/>
                    <a:cs typeface="Calibri" pitchFamily="34" charset="0"/>
                  </a:rPr>
                  <a:t>I</a:t>
                </a:r>
                <a:endParaRPr kumimoji="0" lang="en-US" sz="800" b="1" i="0" u="none" strike="noStrike" cap="none" normalizeH="0" baseline="0" dirty="0" smtClean="0">
                  <a:ln>
                    <a:noFill/>
                  </a:ln>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effectLst/>
                  <a:latin typeface="Calibri" pitchFamily="34" charset="0"/>
                  <a:cs typeface="Calibri" pitchFamily="34" charset="0"/>
                </a:endParaRPr>
              </a:p>
            </p:txBody>
          </p:sp>
          <p:sp>
            <p:nvSpPr>
              <p:cNvPr id="60" name="Text Box 11"/>
              <p:cNvSpPr txBox="1">
                <a:spLocks noChangeArrowheads="1"/>
              </p:cNvSpPr>
              <p:nvPr/>
            </p:nvSpPr>
            <p:spPr bwMode="auto">
              <a:xfrm>
                <a:off x="12771" y="4041"/>
                <a:ext cx="3058" cy="3295"/>
              </a:xfrm>
              <a:prstGeom prst="rect">
                <a:avLst/>
              </a:prstGeom>
              <a:solidFill>
                <a:srgbClr val="9BBB59"/>
              </a:solidFill>
              <a:ln w="38100">
                <a:solidFill>
                  <a:srgbClr val="F2F2F2"/>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effectLst/>
                    <a:latin typeface="Calibri" pitchFamily="34" charset="0"/>
                    <a:ea typeface="Calibri" pitchFamily="34" charset="0"/>
                    <a:cs typeface="Calibri" pitchFamily="34" charset="0"/>
                  </a:rPr>
                  <a:t>Infrastructure and Urban Services</a:t>
                </a:r>
                <a:endParaRPr kumimoji="0" lang="en-US" sz="1100" b="1" i="0" u="none" strike="noStrike" cap="none" normalizeH="0" baseline="0" dirty="0" smtClean="0">
                  <a:ln>
                    <a:noFill/>
                  </a:ln>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100" b="1" i="0" u="none" strike="noStrike" cap="none" normalizeH="0" baseline="0" dirty="0" smtClean="0">
                    <a:ln>
                      <a:noFill/>
                    </a:ln>
                    <a:effectLst/>
                    <a:latin typeface="Calibri" pitchFamily="34" charset="0"/>
                    <a:ea typeface="Calibri" pitchFamily="34" charset="0"/>
                    <a:cs typeface="Calibri" pitchFamily="34" charset="0"/>
                  </a:rPr>
                  <a:t>Water supply</a:t>
                </a:r>
                <a:endParaRPr kumimoji="0" lang="en-US" sz="1100" b="1" i="0" u="none" strike="noStrike" cap="none" normalizeH="0" baseline="0" dirty="0" smtClean="0">
                  <a:ln>
                    <a:noFill/>
                  </a:ln>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100" b="1" i="0" u="none" strike="noStrike" cap="none" normalizeH="0" baseline="0" dirty="0" smtClean="0">
                    <a:ln>
                      <a:noFill/>
                    </a:ln>
                    <a:effectLst/>
                    <a:latin typeface="Calibri" pitchFamily="34" charset="0"/>
                    <a:ea typeface="Calibri" pitchFamily="34" charset="0"/>
                    <a:cs typeface="Calibri" pitchFamily="34" charset="0"/>
                  </a:rPr>
                  <a:t>Sewerage system</a:t>
                </a:r>
                <a:endParaRPr kumimoji="0" lang="en-US" sz="1100" b="1" i="0" u="none" strike="noStrike" cap="none" normalizeH="0" baseline="0" dirty="0" smtClean="0">
                  <a:ln>
                    <a:noFill/>
                  </a:ln>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100" b="1" i="0" u="none" strike="noStrike" cap="none" normalizeH="0" baseline="0" dirty="0" smtClean="0">
                    <a:ln>
                      <a:noFill/>
                    </a:ln>
                    <a:effectLst/>
                    <a:latin typeface="Calibri" pitchFamily="34" charset="0"/>
                    <a:ea typeface="Calibri" pitchFamily="34" charset="0"/>
                    <a:cs typeface="Calibri" pitchFamily="34" charset="0"/>
                  </a:rPr>
                  <a:t>Solid waste management</a:t>
                </a:r>
                <a:endParaRPr kumimoji="0" lang="en-US" sz="1100" b="1" i="0" u="none" strike="noStrike" cap="none" normalizeH="0" baseline="0" dirty="0" smtClean="0">
                  <a:ln>
                    <a:noFill/>
                  </a:ln>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100" b="1" i="0" u="none" strike="noStrike" cap="none" normalizeH="0" baseline="0" dirty="0" smtClean="0">
                    <a:ln>
                      <a:noFill/>
                    </a:ln>
                    <a:effectLst/>
                    <a:latin typeface="Calibri" pitchFamily="34" charset="0"/>
                    <a:ea typeface="Calibri" pitchFamily="34" charset="0"/>
                    <a:cs typeface="Calibri" pitchFamily="34" charset="0"/>
                  </a:rPr>
                  <a:t>Storm water drainage</a:t>
                </a:r>
                <a:endParaRPr kumimoji="0" lang="en-US" sz="1100" b="1" i="0" u="none" strike="noStrike" cap="none" normalizeH="0" baseline="0" dirty="0" smtClean="0">
                  <a:ln>
                    <a:noFill/>
                  </a:ln>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100" b="1" i="0" u="none" strike="noStrike" cap="none" normalizeH="0" baseline="0" dirty="0" smtClean="0">
                    <a:ln>
                      <a:noFill/>
                    </a:ln>
                    <a:effectLst/>
                    <a:latin typeface="Calibri" pitchFamily="34" charset="0"/>
                    <a:ea typeface="Calibri" pitchFamily="34" charset="0"/>
                    <a:cs typeface="Calibri" pitchFamily="34" charset="0"/>
                  </a:rPr>
                  <a:t>Transportation</a:t>
                </a:r>
                <a:endParaRPr kumimoji="0" lang="en-US" sz="1100" b="1" i="0" u="none" strike="noStrike" cap="none" normalizeH="0" baseline="0" dirty="0" smtClean="0">
                  <a:ln>
                    <a:noFill/>
                  </a:ln>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100" b="1" i="0" u="none" strike="noStrike" cap="none" normalizeH="0" baseline="0" dirty="0" smtClean="0">
                    <a:ln>
                      <a:noFill/>
                    </a:ln>
                    <a:effectLst/>
                    <a:latin typeface="Calibri" pitchFamily="34" charset="0"/>
                    <a:ea typeface="Calibri" pitchFamily="34" charset="0"/>
                    <a:cs typeface="Calibri" pitchFamily="34" charset="0"/>
                  </a:rPr>
                  <a:t>Power</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100" b="1" i="0" u="none" strike="noStrike" cap="none" normalizeH="0" baseline="0" dirty="0" smtClean="0">
                    <a:ln>
                      <a:noFill/>
                    </a:ln>
                    <a:effectLst/>
                    <a:latin typeface="Calibri" pitchFamily="34" charset="0"/>
                    <a:ea typeface="Calibri" pitchFamily="34" charset="0"/>
                    <a:cs typeface="Calibri" pitchFamily="34" charset="0"/>
                  </a:rPr>
                  <a:t>Housing</a:t>
                </a:r>
                <a:endParaRPr kumimoji="0" lang="en-US" sz="1100" b="1" i="0" u="none" strike="noStrike" cap="none" normalizeH="0" baseline="0" dirty="0" smtClean="0">
                  <a:ln>
                    <a:noFill/>
                  </a:ln>
                  <a:effectLst/>
                  <a:latin typeface="Calibri" pitchFamily="34" charset="0"/>
                  <a:cs typeface="Calibri" pitchFamily="34" charset="0"/>
                </a:endParaRPr>
              </a:p>
            </p:txBody>
          </p:sp>
        </p:grpSp>
        <p:grpSp>
          <p:nvGrpSpPr>
            <p:cNvPr id="51" name="Group 7"/>
            <p:cNvGrpSpPr>
              <a:grpSpLocks/>
            </p:cNvGrpSpPr>
            <p:nvPr/>
          </p:nvGrpSpPr>
          <p:grpSpPr bwMode="auto">
            <a:xfrm>
              <a:off x="387" y="3934"/>
              <a:ext cx="4477" cy="3257"/>
              <a:chOff x="387" y="3934"/>
              <a:chExt cx="4477" cy="3257"/>
            </a:xfrm>
          </p:grpSpPr>
          <p:sp>
            <p:nvSpPr>
              <p:cNvPr id="57" name="Text Box 9"/>
              <p:cNvSpPr txBox="1">
                <a:spLocks noChangeArrowheads="1"/>
              </p:cNvSpPr>
              <p:nvPr/>
            </p:nvSpPr>
            <p:spPr bwMode="auto">
              <a:xfrm>
                <a:off x="387" y="3934"/>
                <a:ext cx="1212" cy="3257"/>
              </a:xfrm>
              <a:prstGeom prst="rect">
                <a:avLst/>
              </a:prstGeom>
              <a:solidFill>
                <a:srgbClr val="9BBB59"/>
              </a:solidFill>
              <a:ln w="38100">
                <a:solidFill>
                  <a:srgbClr val="F2F2F2"/>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200" b="1" i="0" u="none" strike="noStrike" cap="none" normalizeH="0" baseline="0" dirty="0" smtClean="0">
                    <a:ln>
                      <a:noFill/>
                    </a:ln>
                    <a:effectLst/>
                    <a:latin typeface="Calibri" pitchFamily="34" charset="0"/>
                    <a:ea typeface="Calibri" pitchFamily="34" charset="0"/>
                    <a:cs typeface="Calibri" pitchFamily="34" charset="0"/>
                  </a:rPr>
                  <a:t>S</a:t>
                </a:r>
                <a:endParaRPr kumimoji="0" lang="en-US" sz="800" b="1" i="0" u="none" strike="noStrike" cap="none" normalizeH="0" baseline="0" dirty="0" smtClean="0">
                  <a:ln>
                    <a:noFill/>
                  </a:ln>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effectLst/>
                  <a:latin typeface="Calibri" pitchFamily="34" charset="0"/>
                  <a:cs typeface="Calibri" pitchFamily="34" charset="0"/>
                </a:endParaRPr>
              </a:p>
            </p:txBody>
          </p:sp>
          <p:sp>
            <p:nvSpPr>
              <p:cNvPr id="58" name="Text Box 8"/>
              <p:cNvSpPr txBox="1">
                <a:spLocks noChangeArrowheads="1"/>
              </p:cNvSpPr>
              <p:nvPr/>
            </p:nvSpPr>
            <p:spPr bwMode="auto">
              <a:xfrm>
                <a:off x="1599" y="3934"/>
                <a:ext cx="3265" cy="3257"/>
              </a:xfrm>
              <a:prstGeom prst="rect">
                <a:avLst/>
              </a:prstGeom>
              <a:solidFill>
                <a:srgbClr val="9BBB59"/>
              </a:solidFill>
              <a:ln w="38100">
                <a:solidFill>
                  <a:srgbClr val="F2F2F2"/>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100" b="1" dirty="0" smtClean="0">
                    <a:latin typeface="Calibri" pitchFamily="34" charset="0"/>
                    <a:ea typeface="Calibri" pitchFamily="34" charset="0"/>
                    <a:cs typeface="Calibri" pitchFamily="34" charset="0"/>
                  </a:rPr>
                  <a:t>Socio-Economic Indicators </a:t>
                </a:r>
              </a:p>
              <a:p>
                <a:pPr eaLnBrk="0" fontAlgn="base" hangingPunct="0">
                  <a:spcBef>
                    <a:spcPct val="0"/>
                  </a:spcBef>
                  <a:spcAft>
                    <a:spcPct val="0"/>
                  </a:spcAft>
                  <a:buFont typeface="Arial" pitchFamily="34" charset="0"/>
                  <a:buChar char="•"/>
                </a:pPr>
                <a:r>
                  <a:rPr lang="en-US" sz="1100" b="1" dirty="0" smtClean="0">
                    <a:latin typeface="Calibri" pitchFamily="34" charset="0"/>
                    <a:ea typeface="Calibri" pitchFamily="34" charset="0"/>
                    <a:cs typeface="Calibri" pitchFamily="34" charset="0"/>
                  </a:rPr>
                  <a:t>Demographic composition (Sex-Ratio, age structure)</a:t>
                </a:r>
              </a:p>
              <a:p>
                <a:pPr eaLnBrk="0" fontAlgn="base" hangingPunct="0">
                  <a:spcBef>
                    <a:spcPct val="0"/>
                  </a:spcBef>
                  <a:spcAft>
                    <a:spcPct val="0"/>
                  </a:spcAft>
                  <a:buFont typeface="Arial" pitchFamily="34" charset="0"/>
                  <a:buChar char="•"/>
                </a:pPr>
                <a:r>
                  <a:rPr lang="en-US" sz="1100" b="1" dirty="0" smtClean="0">
                    <a:latin typeface="Calibri" pitchFamily="34" charset="0"/>
                    <a:ea typeface="Calibri" pitchFamily="34" charset="0"/>
                    <a:cs typeface="Calibri" pitchFamily="34" charset="0"/>
                  </a:rPr>
                  <a:t>Slum Population (Poverty status)</a:t>
                </a:r>
              </a:p>
              <a:p>
                <a:pPr eaLnBrk="0" fontAlgn="base" hangingPunct="0">
                  <a:spcBef>
                    <a:spcPct val="0"/>
                  </a:spcBef>
                  <a:spcAft>
                    <a:spcPct val="0"/>
                  </a:spcAft>
                  <a:buFont typeface="Arial" pitchFamily="34" charset="0"/>
                  <a:buChar char="•"/>
                </a:pPr>
                <a:r>
                  <a:rPr lang="en-US" sz="1100" b="1" dirty="0" smtClean="0">
                    <a:latin typeface="Calibri" pitchFamily="34" charset="0"/>
                    <a:ea typeface="Calibri" pitchFamily="34" charset="0"/>
                    <a:cs typeface="Calibri" pitchFamily="34" charset="0"/>
                  </a:rPr>
                  <a:t>Literacy rate</a:t>
                </a:r>
              </a:p>
              <a:p>
                <a:pPr eaLnBrk="0" fontAlgn="base" hangingPunct="0">
                  <a:spcBef>
                    <a:spcPct val="0"/>
                  </a:spcBef>
                  <a:spcAft>
                    <a:spcPct val="0"/>
                  </a:spcAft>
                  <a:buFont typeface="Arial" pitchFamily="34" charset="0"/>
                  <a:buChar char="•"/>
                </a:pPr>
                <a:r>
                  <a:rPr lang="en-US" sz="1100" b="1" dirty="0" smtClean="0">
                    <a:latin typeface="Calibri" pitchFamily="34" charset="0"/>
                    <a:ea typeface="Calibri" pitchFamily="34" charset="0"/>
                    <a:cs typeface="Calibri" pitchFamily="34" charset="0"/>
                  </a:rPr>
                  <a:t>Migration flow</a:t>
                </a:r>
              </a:p>
              <a:p>
                <a:pPr eaLnBrk="0" fontAlgn="base" hangingPunct="0">
                  <a:spcBef>
                    <a:spcPct val="0"/>
                  </a:spcBef>
                  <a:spcAft>
                    <a:spcPct val="0"/>
                  </a:spcAft>
                  <a:buFont typeface="Arial" pitchFamily="34" charset="0"/>
                  <a:buChar char="•"/>
                </a:pPr>
                <a:r>
                  <a:rPr lang="en-US" sz="1100" b="1" dirty="0" smtClean="0">
                    <a:latin typeface="Calibri" pitchFamily="34" charset="0"/>
                    <a:ea typeface="Calibri" pitchFamily="34" charset="0"/>
                    <a:cs typeface="Calibri" pitchFamily="34" charset="0"/>
                  </a:rPr>
                  <a:t>Urbanisation trend and urban sprawl</a:t>
                </a:r>
              </a:p>
            </p:txBody>
          </p:sp>
        </p:grpSp>
        <p:sp>
          <p:nvSpPr>
            <p:cNvPr id="52" name="Oval 6"/>
            <p:cNvSpPr>
              <a:spLocks noChangeArrowheads="1"/>
            </p:cNvSpPr>
            <p:nvPr/>
          </p:nvSpPr>
          <p:spPr bwMode="auto">
            <a:xfrm>
              <a:off x="6402" y="4844"/>
              <a:ext cx="4122" cy="2107"/>
            </a:xfrm>
            <a:prstGeom prst="ellipse">
              <a:avLst/>
            </a:prstGeom>
            <a:solidFill>
              <a:srgbClr val="9BBB59"/>
            </a:solidFill>
            <a:ln w="38100">
              <a:solidFill>
                <a:srgbClr val="F2F2F2"/>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effectLst/>
                  <a:latin typeface="Calibri" pitchFamily="34" charset="0"/>
                  <a:ea typeface="Calibri" pitchFamily="34" charset="0"/>
                  <a:cs typeface="Calibri" pitchFamily="34" charset="0"/>
                </a:rPr>
                <a:t>HIGS -Climate Responsive Urban Development</a:t>
              </a:r>
              <a:endParaRPr kumimoji="0" lang="en-US" sz="1800" b="1" i="0" u="none" strike="noStrike" cap="none" normalizeH="0" baseline="0" smtClean="0">
                <a:ln>
                  <a:noFill/>
                </a:ln>
                <a:effectLst/>
                <a:latin typeface="Calibri" pitchFamily="34" charset="0"/>
                <a:cs typeface="Calibri" pitchFamily="34" charset="0"/>
              </a:endParaRPr>
            </a:p>
          </p:txBody>
        </p:sp>
        <p:sp>
          <p:nvSpPr>
            <p:cNvPr id="53" name="AutoShape 5"/>
            <p:cNvSpPr>
              <a:spLocks noChangeShapeType="1"/>
            </p:cNvSpPr>
            <p:nvPr/>
          </p:nvSpPr>
          <p:spPr bwMode="auto">
            <a:xfrm>
              <a:off x="8391" y="3573"/>
              <a:ext cx="0" cy="1271"/>
            </a:xfrm>
            <a:prstGeom prst="straightConnector1">
              <a:avLst/>
            </a:prstGeom>
            <a:ln>
              <a:headEnd/>
              <a:tailEnd type="triangl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prstTxWarp prst="textNoShape">
                <a:avLst/>
              </a:prstTxWarp>
            </a:bodyPr>
            <a:lstStyle/>
            <a:p>
              <a:endParaRPr lang="en-US" b="1">
                <a:latin typeface="Calibri" pitchFamily="34" charset="0"/>
                <a:cs typeface="Calibri" pitchFamily="34" charset="0"/>
              </a:endParaRPr>
            </a:p>
          </p:txBody>
        </p:sp>
        <p:sp>
          <p:nvSpPr>
            <p:cNvPr id="54" name="AutoShape 4"/>
            <p:cNvSpPr>
              <a:spLocks noChangeShapeType="1"/>
            </p:cNvSpPr>
            <p:nvPr/>
          </p:nvSpPr>
          <p:spPr bwMode="auto">
            <a:xfrm rot="-10800000">
              <a:off x="8196" y="6925"/>
              <a:ext cx="1" cy="1077"/>
            </a:xfrm>
            <a:prstGeom prst="straightConnector1">
              <a:avLst/>
            </a:prstGeom>
            <a:ln>
              <a:headEnd/>
              <a:tailEnd type="triangl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prstTxWarp prst="textNoShape">
                <a:avLst/>
              </a:prstTxWarp>
            </a:bodyPr>
            <a:lstStyle/>
            <a:p>
              <a:endParaRPr lang="en-US" b="1">
                <a:latin typeface="Calibri" pitchFamily="34" charset="0"/>
                <a:cs typeface="Calibri" pitchFamily="34" charset="0"/>
              </a:endParaRPr>
            </a:p>
          </p:txBody>
        </p:sp>
        <p:sp>
          <p:nvSpPr>
            <p:cNvPr id="55" name="AutoShape 3"/>
            <p:cNvSpPr>
              <a:spLocks noChangeShapeType="1"/>
            </p:cNvSpPr>
            <p:nvPr/>
          </p:nvSpPr>
          <p:spPr bwMode="auto">
            <a:xfrm rot="5400000" flipH="1">
              <a:off x="11220" y="5011"/>
              <a:ext cx="0" cy="1417"/>
            </a:xfrm>
            <a:prstGeom prst="straightConnector1">
              <a:avLst/>
            </a:prstGeom>
            <a:ln>
              <a:headEnd/>
              <a:tailEnd type="triangl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prstTxWarp prst="textNoShape">
                <a:avLst/>
              </a:prstTxWarp>
            </a:bodyPr>
            <a:lstStyle/>
            <a:p>
              <a:endParaRPr lang="en-US" b="1">
                <a:latin typeface="Calibri" pitchFamily="34" charset="0"/>
                <a:cs typeface="Calibri" pitchFamily="34" charset="0"/>
              </a:endParaRPr>
            </a:p>
          </p:txBody>
        </p:sp>
        <p:sp>
          <p:nvSpPr>
            <p:cNvPr id="56" name="AutoShape 2"/>
            <p:cNvSpPr>
              <a:spLocks noChangeShapeType="1"/>
            </p:cNvSpPr>
            <p:nvPr/>
          </p:nvSpPr>
          <p:spPr bwMode="auto">
            <a:xfrm rot="-5400000">
              <a:off x="5630" y="4954"/>
              <a:ext cx="0" cy="1531"/>
            </a:xfrm>
            <a:prstGeom prst="straightConnector1">
              <a:avLst/>
            </a:prstGeom>
            <a:ln>
              <a:headEnd/>
              <a:tailEnd type="triangl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prstTxWarp prst="textNoShape">
                <a:avLst/>
              </a:prstTxWarp>
            </a:bodyPr>
            <a:lstStyle/>
            <a:p>
              <a:endParaRPr lang="en-US" b="1">
                <a:latin typeface="Calibri" pitchFamily="34" charset="0"/>
                <a:cs typeface="Calibri" pitchFamily="34" charset="0"/>
              </a:endParaRPr>
            </a:p>
          </p:txBody>
        </p:sp>
      </p:grpSp>
    </p:spTree>
    <p:extLst>
      <p:ext uri="{BB962C8B-B14F-4D97-AF65-F5344CB8AC3E}">
        <p14:creationId xmlns:p14="http://schemas.microsoft.com/office/powerpoint/2010/main" val="21438520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5860"/>
            <a:ext cx="8472518" cy="4525963"/>
          </a:xfrm>
        </p:spPr>
        <p:txBody>
          <a:bodyPr>
            <a:noAutofit/>
          </a:bodyPr>
          <a:lstStyle/>
          <a:p>
            <a:pPr>
              <a:buNone/>
            </a:pPr>
            <a:r>
              <a:rPr lang="en-IN" sz="2200" dirty="0" smtClean="0">
                <a:latin typeface="Andalus" pitchFamily="18" charset="-78"/>
                <a:cs typeface="Andalus" pitchFamily="18" charset="-78"/>
              </a:rPr>
              <a:t>IRADe reviewed the City Disaster Management Plan (CDMP) of  6 cities-</a:t>
            </a:r>
          </a:p>
          <a:p>
            <a:r>
              <a:rPr lang="en-IN" sz="2000" dirty="0" smtClean="0">
                <a:latin typeface="Andalus" pitchFamily="18" charset="-78"/>
                <a:cs typeface="Andalus" pitchFamily="18" charset="-78"/>
              </a:rPr>
              <a:t>Bhubaneswar</a:t>
            </a:r>
          </a:p>
          <a:p>
            <a:r>
              <a:rPr lang="en-IN" sz="2000" dirty="0" smtClean="0">
                <a:latin typeface="Andalus" pitchFamily="18" charset="-78"/>
                <a:cs typeface="Andalus" pitchFamily="18" charset="-78"/>
              </a:rPr>
              <a:t>Gangtok</a:t>
            </a:r>
          </a:p>
          <a:p>
            <a:r>
              <a:rPr lang="en-IN" sz="2000" dirty="0" smtClean="0">
                <a:latin typeface="Andalus" pitchFamily="18" charset="-78"/>
                <a:cs typeface="Andalus" pitchFamily="18" charset="-78"/>
              </a:rPr>
              <a:t>Madurai </a:t>
            </a:r>
          </a:p>
          <a:p>
            <a:r>
              <a:rPr lang="en-IN" sz="2000" dirty="0" smtClean="0">
                <a:latin typeface="Andalus" pitchFamily="18" charset="-78"/>
                <a:cs typeface="Andalus" pitchFamily="18" charset="-78"/>
              </a:rPr>
              <a:t>Trivandrum</a:t>
            </a:r>
          </a:p>
          <a:p>
            <a:r>
              <a:rPr lang="en-IN" sz="2000" dirty="0" err="1" smtClean="0">
                <a:latin typeface="Andalus" pitchFamily="18" charset="-78"/>
                <a:cs typeface="Andalus" pitchFamily="18" charset="-78"/>
              </a:rPr>
              <a:t>Shimla</a:t>
            </a:r>
            <a:endParaRPr lang="en-IN" sz="2000" dirty="0" smtClean="0">
              <a:latin typeface="Andalus" pitchFamily="18" charset="-78"/>
              <a:cs typeface="Andalus" pitchFamily="18" charset="-78"/>
            </a:endParaRPr>
          </a:p>
          <a:p>
            <a:r>
              <a:rPr lang="en-IN" sz="2000" dirty="0" smtClean="0">
                <a:latin typeface="Andalus" pitchFamily="18" charset="-78"/>
                <a:cs typeface="Andalus" pitchFamily="18" charset="-78"/>
              </a:rPr>
              <a:t>Vijayawada</a:t>
            </a:r>
          </a:p>
          <a:p>
            <a:pPr marL="0" indent="0"/>
            <a:r>
              <a:rPr lang="en-IN" sz="2200" dirty="0" smtClean="0">
                <a:latin typeface="Andalus" pitchFamily="18" charset="-78"/>
                <a:cs typeface="Andalus" pitchFamily="18" charset="-78"/>
              </a:rPr>
              <a:t>Assess the clarity,  comprehensiveness, efficiency, appropriateness, and dissemination of disaster management measures as part of city disaster management plan</a:t>
            </a:r>
          </a:p>
          <a:p>
            <a:pPr marL="0" indent="0"/>
            <a:r>
              <a:rPr lang="en-IN" sz="2200" dirty="0" smtClean="0">
                <a:latin typeface="Andalus" pitchFamily="18" charset="-78"/>
                <a:cs typeface="Andalus" pitchFamily="18" charset="-78"/>
              </a:rPr>
              <a:t>IRADe made specific recommendations and presented strategies to each city administration on addressing gaps established during the review process to update the existing CDMP</a:t>
            </a:r>
            <a:endParaRPr lang="en-US" sz="2200" dirty="0" smtClean="0">
              <a:latin typeface="Andalus" pitchFamily="18" charset="-78"/>
              <a:cs typeface="Andalus" pitchFamily="18" charset="-78"/>
            </a:endParaRPr>
          </a:p>
        </p:txBody>
      </p:sp>
      <p:sp>
        <p:nvSpPr>
          <p:cNvPr id="2" name="Title 1"/>
          <p:cNvSpPr>
            <a:spLocks noGrp="1"/>
          </p:cNvSpPr>
          <p:nvPr>
            <p:ph type="title"/>
          </p:nvPr>
        </p:nvSpPr>
        <p:spPr/>
        <p:txBody>
          <a:bodyPr>
            <a:normAutofit fontScale="90000"/>
          </a:bodyPr>
          <a:lstStyle/>
          <a:p>
            <a:r>
              <a:rPr lang="en-US" sz="2800" b="1" dirty="0" smtClean="0">
                <a:latin typeface="Andalus" pitchFamily="18" charset="-78"/>
                <a:cs typeface="Andalus" pitchFamily="18" charset="-78"/>
              </a:rPr>
              <a:t>UNDP-Review of Six Cities’ Disaster Management Plans</a:t>
            </a:r>
            <a:endParaRPr lang="en-US" sz="2800" b="1" dirty="0">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theme/_rels/themeOverride2.xml.rels><?xml version="1.0" encoding="UTF-8" standalone="yes"?>
<Relationships xmlns="http://schemas.openxmlformats.org/package/2006/relationships"><Relationship Id="rId1" Type="http://schemas.openxmlformats.org/officeDocument/2006/relationships/image" Target="../media/image18.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ndalus"/>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
  <TotalTime>4543</TotalTime>
  <Words>5660</Words>
  <Application>Microsoft Office PowerPoint</Application>
  <PresentationFormat>On-screen Show (4:3)</PresentationFormat>
  <Paragraphs>1310</Paragraphs>
  <Slides>49</Slides>
  <Notes>3</Notes>
  <HiddenSlides>1</HiddenSlides>
  <MMClips>0</MMClips>
  <ScaleCrop>false</ScaleCrop>
  <HeadingPairs>
    <vt:vector size="4" baseType="variant">
      <vt:variant>
        <vt:lpstr>Theme</vt:lpstr>
      </vt:variant>
      <vt:variant>
        <vt:i4>2</vt:i4>
      </vt:variant>
      <vt:variant>
        <vt:lpstr>Slide Titles</vt:lpstr>
      </vt:variant>
      <vt:variant>
        <vt:i4>49</vt:i4>
      </vt:variant>
    </vt:vector>
  </HeadingPairs>
  <TitlesOfParts>
    <vt:vector size="51" baseType="lpstr">
      <vt:lpstr>Office Theme</vt:lpstr>
      <vt:lpstr>Custom Design</vt:lpstr>
      <vt:lpstr>PowerPoint Presentation</vt:lpstr>
      <vt:lpstr>THEMATIC AREAS</vt:lpstr>
      <vt:lpstr>Need for Disaster Resilience and Sustainable Cities</vt:lpstr>
      <vt:lpstr>Disaster events in India </vt:lpstr>
      <vt:lpstr>RESILIENCE</vt:lpstr>
      <vt:lpstr>Few recommendation to become resilient</vt:lpstr>
      <vt:lpstr>Selected 20 Cities from 14 States Cites for ACCCRN Project</vt:lpstr>
      <vt:lpstr>HIGS Framework</vt:lpstr>
      <vt:lpstr>UNDP-Review of Six Cities’ Disaster Management Plans</vt:lpstr>
      <vt:lpstr>MoUD-Sustainable and Disaster Resilient Urban Development project is about……</vt:lpstr>
      <vt:lpstr>SELECTED CITIES</vt:lpstr>
      <vt:lpstr>PROCESS AND FRAMEWORK</vt:lpstr>
      <vt:lpstr>Thought Put forth by IRADe through this project  </vt:lpstr>
      <vt:lpstr>Process for Preparation of Report</vt:lpstr>
      <vt:lpstr>Case Study : Ahmedabad</vt:lpstr>
      <vt:lpstr>Exposure to Hazards </vt:lpstr>
      <vt:lpstr>KEY FINDINGS</vt:lpstr>
      <vt:lpstr>Infrastructure Status in the City</vt:lpstr>
      <vt:lpstr>Infrastructure Status in the City</vt:lpstr>
      <vt:lpstr>Disaster Preparedness and Recovery Plan</vt:lpstr>
      <vt:lpstr>Vulnerability Assessment Matrix for Ahmedabad</vt:lpstr>
      <vt:lpstr>PowerPoint Presentation</vt:lpstr>
      <vt:lpstr>PowerPoint Presentation</vt:lpstr>
      <vt:lpstr>Recommendations </vt:lpstr>
      <vt:lpstr>CASE STUDY –PUNE CITY</vt:lpstr>
      <vt:lpstr>EXPOSURE TO HAZARDS</vt:lpstr>
      <vt:lpstr>KEY FINDINGS</vt:lpstr>
      <vt:lpstr>PowerPoint Presentation</vt:lpstr>
      <vt:lpstr>Infrastructure Status in the City</vt:lpstr>
      <vt:lpstr>Disaster Preparedness and Recovery Plan</vt:lpstr>
      <vt:lpstr>Vulnerability Assessment Matrix for Pune</vt:lpstr>
      <vt:lpstr>PowerPoint Presentation</vt:lpstr>
      <vt:lpstr>PowerPoint Presentation</vt:lpstr>
      <vt:lpstr>Recommendations </vt:lpstr>
      <vt:lpstr>CASE STUDY BHOPAL</vt:lpstr>
      <vt:lpstr>EXPOSURE TO HAZARDS</vt:lpstr>
      <vt:lpstr>KEY FINDINGS</vt:lpstr>
      <vt:lpstr>Infrastructure Status in the City</vt:lpstr>
      <vt:lpstr>Disaster Preparedness and Recovery Plan</vt:lpstr>
      <vt:lpstr>Vulnerability Assessment Matrix for Bhopal</vt:lpstr>
      <vt:lpstr>PowerPoint Presentation</vt:lpstr>
      <vt:lpstr>PowerPoint Presentation</vt:lpstr>
      <vt:lpstr>Recommendations </vt:lpstr>
      <vt:lpstr>A Comparative Overview</vt:lpstr>
      <vt:lpstr>A Comparative Vulnerability Matrix of Cities</vt:lpstr>
      <vt:lpstr>Comparative Resilience Matrix : Efficiency  of  Basic Infrastructure  and Services </vt:lpstr>
      <vt:lpstr>Recommendations and Priorities for Action and Strategies</vt:lpstr>
      <vt:lpstr> Climate Resilience Plan Development of State / Regional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Manoj</dc:creator>
  <cp:lastModifiedBy>sumit</cp:lastModifiedBy>
  <cp:revision>530</cp:revision>
  <dcterms:created xsi:type="dcterms:W3CDTF">2014-07-15T10:15:01Z</dcterms:created>
  <dcterms:modified xsi:type="dcterms:W3CDTF">2014-09-09T11:27:59Z</dcterms:modified>
</cp:coreProperties>
</file>