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5" r:id="rId2"/>
    <p:sldId id="366" r:id="rId3"/>
    <p:sldId id="368" r:id="rId4"/>
    <p:sldId id="369" r:id="rId5"/>
    <p:sldId id="363" r:id="rId6"/>
    <p:sldId id="294" r:id="rId7"/>
    <p:sldId id="370" r:id="rId8"/>
    <p:sldId id="346" r:id="rId9"/>
    <p:sldId id="357" r:id="rId10"/>
    <p:sldId id="372" r:id="rId11"/>
    <p:sldId id="373" r:id="rId12"/>
    <p:sldId id="374" r:id="rId13"/>
    <p:sldId id="375" r:id="rId14"/>
    <p:sldId id="378" r:id="rId15"/>
    <p:sldId id="347" r:id="rId16"/>
    <p:sldId id="348" r:id="rId17"/>
    <p:sldId id="326" r:id="rId18"/>
    <p:sldId id="361" r:id="rId19"/>
    <p:sldId id="362" r:id="rId20"/>
    <p:sldId id="312" r:id="rId21"/>
    <p:sldId id="344" r:id="rId22"/>
    <p:sldId id="345" r:id="rId23"/>
    <p:sldId id="358" r:id="rId24"/>
    <p:sldId id="376" r:id="rId25"/>
    <p:sldId id="377" r:id="rId26"/>
    <p:sldId id="365" r:id="rId2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42" autoAdjust="0"/>
  </p:normalViewPr>
  <p:slideViewPr>
    <p:cSldViewPr>
      <p:cViewPr>
        <p:scale>
          <a:sx n="58" d="100"/>
          <a:sy n="58" d="100"/>
        </p:scale>
        <p:origin x="-1704"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001" tIns="45501" rIns="91001" bIns="45501"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001" tIns="45501" rIns="91001" bIns="45501" rtlCol="0"/>
          <a:lstStyle>
            <a:lvl1pPr algn="r">
              <a:defRPr sz="1200"/>
            </a:lvl1pPr>
          </a:lstStyle>
          <a:p>
            <a:fld id="{AD760B2B-CC42-443E-8FFB-3672711A8542}" type="datetimeFigureOut">
              <a:rPr lang="en-US" smtClean="0"/>
              <a:pPr/>
              <a:t>9/9/2014</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001" tIns="45501" rIns="91001" bIns="45501"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001" tIns="45501" rIns="91001" bIns="455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001" tIns="45501" rIns="91001" bIns="45501"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001" tIns="45501" rIns="91001" bIns="45501" rtlCol="0" anchor="b"/>
          <a:lstStyle>
            <a:lvl1pPr algn="r">
              <a:defRPr sz="1200"/>
            </a:lvl1pPr>
          </a:lstStyle>
          <a:p>
            <a:fld id="{77884981-F49F-4F03-B2AE-A2642EBC1F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7884981-F49F-4F03-B2AE-A2642EBC1F7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fr-BE" smtClean="0"/>
          </a:p>
        </p:txBody>
      </p:sp>
      <p:sp>
        <p:nvSpPr>
          <p:cNvPr id="20484" name="Slide Number Placeholder 3"/>
          <p:cNvSpPr>
            <a:spLocks noGrp="1"/>
          </p:cNvSpPr>
          <p:nvPr>
            <p:ph type="sldNum" sz="quarter" idx="5"/>
          </p:nvPr>
        </p:nvSpPr>
        <p:spPr>
          <a:noFill/>
          <a:ln>
            <a:miter lim="800000"/>
            <a:headEnd/>
            <a:tailEnd/>
          </a:ln>
        </p:spPr>
        <p:txBody>
          <a:bodyPr/>
          <a:lstStyle/>
          <a:p>
            <a:fld id="{18E25972-B211-4F91-BC55-DCBF3359827B}" type="slidenum">
              <a:rPr lang="en-GB" smtClean="0"/>
              <a:pPr/>
              <a:t>5</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884981-F49F-4F03-B2AE-A2642EBC1F7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65D8E4-4734-4DEC-AD3F-5BA1512B959F}"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AB6D9-8E3B-46E4-9084-F73A839D2D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5D8E4-4734-4DEC-AD3F-5BA1512B959F}"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AB6D9-8E3B-46E4-9084-F73A839D2D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5D8E4-4734-4DEC-AD3F-5BA1512B959F}"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AB6D9-8E3B-46E4-9084-F73A839D2D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5D8E4-4734-4DEC-AD3F-5BA1512B959F}"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AB6D9-8E3B-46E4-9084-F73A839D2D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65D8E4-4734-4DEC-AD3F-5BA1512B959F}"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AB6D9-8E3B-46E4-9084-F73A839D2D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65D8E4-4734-4DEC-AD3F-5BA1512B959F}"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AB6D9-8E3B-46E4-9084-F73A839D2D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65D8E4-4734-4DEC-AD3F-5BA1512B959F}" type="datetimeFigureOut">
              <a:rPr lang="en-US" smtClean="0"/>
              <a:pPr/>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AB6D9-8E3B-46E4-9084-F73A839D2D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65D8E4-4734-4DEC-AD3F-5BA1512B959F}" type="datetimeFigureOut">
              <a:rPr lang="en-US" smtClean="0"/>
              <a:pPr/>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AB6D9-8E3B-46E4-9084-F73A839D2D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5D8E4-4734-4DEC-AD3F-5BA1512B959F}" type="datetimeFigureOut">
              <a:rPr lang="en-US" smtClean="0"/>
              <a:pPr/>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AB6D9-8E3B-46E4-9084-F73A839D2D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5D8E4-4734-4DEC-AD3F-5BA1512B959F}"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AB6D9-8E3B-46E4-9084-F73A839D2D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5D8E4-4734-4DEC-AD3F-5BA1512B959F}"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AB6D9-8E3B-46E4-9084-F73A839D2D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5D8E4-4734-4DEC-AD3F-5BA1512B959F}" type="datetimeFigureOut">
              <a:rPr lang="en-US" smtClean="0"/>
              <a:pPr/>
              <a:t>9/9/2014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AB6D9-8E3B-46E4-9084-F73A839D2D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Sikkim" TargetMode="External"/><Relationship Id="rId3" Type="http://schemas.openxmlformats.org/officeDocument/2006/relationships/hyperlink" Target="http://en.wikipedia.org/wiki/India" TargetMode="External"/><Relationship Id="rId7" Type="http://schemas.openxmlformats.org/officeDocument/2006/relationships/hyperlink" Target="http://en.wikipedia.org/wiki/Gangtok" TargetMode="External"/><Relationship Id="rId2" Type="http://schemas.openxmlformats.org/officeDocument/2006/relationships/hyperlink" Target="http://en.wikipedia.org/wiki/Gujarat_earthquake_of_2001" TargetMode="External"/><Relationship Id="rId1" Type="http://schemas.openxmlformats.org/officeDocument/2006/relationships/slideLayout" Target="../slideLayouts/slideLayout2.xml"/><Relationship Id="rId6" Type="http://schemas.openxmlformats.org/officeDocument/2006/relationships/hyperlink" Target="http://en.wikipedia.org/wiki/Kashmir" TargetMode="External"/><Relationship Id="rId5" Type="http://schemas.openxmlformats.org/officeDocument/2006/relationships/hyperlink" Target="http://en.wikipedia.org/wiki/Maldives" TargetMode="External"/><Relationship Id="rId4" Type="http://schemas.openxmlformats.org/officeDocument/2006/relationships/hyperlink" Target="http://en.wikipedia.org/wiki/Sri_Lank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alpha val="11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b="1" dirty="0" smtClean="0">
                <a:solidFill>
                  <a:srgbClr val="00B050"/>
                </a:solidFill>
              </a:rPr>
              <a:t>WORKSHOP ON SUSTAINABLE AND DISASTER RESILIENT URBAN DEVELOPMENT</a:t>
            </a:r>
            <a:endParaRPr lang="en-IN" b="1" dirty="0">
              <a:solidFill>
                <a:srgbClr val="00B050"/>
              </a:solidFill>
            </a:endParaRPr>
          </a:p>
        </p:txBody>
      </p:sp>
      <p:sp>
        <p:nvSpPr>
          <p:cNvPr id="3" name="Subtitle 2"/>
          <p:cNvSpPr>
            <a:spLocks noGrp="1"/>
          </p:cNvSpPr>
          <p:nvPr>
            <p:ph type="subTitle" idx="1"/>
          </p:nvPr>
        </p:nvSpPr>
        <p:spPr>
          <a:xfrm>
            <a:off x="1219200" y="4114800"/>
            <a:ext cx="7010400" cy="838200"/>
          </a:xfrm>
        </p:spPr>
        <p:txBody>
          <a:bodyPr>
            <a:noAutofit/>
          </a:bodyPr>
          <a:lstStyle/>
          <a:p>
            <a:r>
              <a:rPr lang="en-IN" sz="1800" b="1" dirty="0" smtClean="0">
                <a:solidFill>
                  <a:srgbClr val="7030A0"/>
                </a:solidFill>
                <a:latin typeface="Arial" pitchFamily="34" charset="0"/>
                <a:cs typeface="Arial" pitchFamily="34" charset="0"/>
              </a:rPr>
              <a:t>By  USHA BATRA,  Chief Architect (WR), CPWD, Mumbai</a:t>
            </a:r>
            <a:endParaRPr lang="en-IN" sz="1800" b="1" dirty="0">
              <a:solidFill>
                <a:srgbClr val="7030A0"/>
              </a:solidFill>
              <a:latin typeface="Arial" pitchFamily="34" charset="0"/>
              <a:cs typeface="Arial" pitchFamily="34" charset="0"/>
            </a:endParaRPr>
          </a:p>
        </p:txBody>
      </p:sp>
      <p:sp>
        <p:nvSpPr>
          <p:cNvPr id="4" name="Rectangle 3"/>
          <p:cNvSpPr/>
          <p:nvPr/>
        </p:nvSpPr>
        <p:spPr>
          <a:xfrm>
            <a:off x="1447800" y="5867400"/>
            <a:ext cx="6721455" cy="369332"/>
          </a:xfrm>
          <a:prstGeom prst="rect">
            <a:avLst/>
          </a:prstGeom>
        </p:spPr>
        <p:txBody>
          <a:bodyPr wrap="none">
            <a:spAutoFit/>
          </a:bodyPr>
          <a:lstStyle/>
          <a:p>
            <a:r>
              <a:rPr lang="en-IN" b="1" dirty="0" smtClean="0">
                <a:solidFill>
                  <a:srgbClr val="00B050"/>
                </a:solidFill>
              </a:rPr>
              <a:t>Presented by: RAJESH KUMAR, Senior Architect, CPWD, </a:t>
            </a:r>
            <a:r>
              <a:rPr lang="en-IN" b="1" dirty="0" err="1" smtClean="0">
                <a:solidFill>
                  <a:srgbClr val="00B050"/>
                </a:solidFill>
              </a:rPr>
              <a:t>Gandhinagar</a:t>
            </a:r>
            <a:endParaRPr lang="en-IN" b="1"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4363" y="1066800"/>
            <a:ext cx="3343852" cy="23622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4038600" y="1066800"/>
            <a:ext cx="3138487" cy="2360613"/>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614363" y="3873500"/>
            <a:ext cx="3152775" cy="2095500"/>
          </a:xfrm>
          <a:prstGeom prst="rect">
            <a:avLst/>
          </a:prstGeom>
          <a:noFill/>
        </p:spPr>
      </p:pic>
      <p:pic>
        <p:nvPicPr>
          <p:cNvPr id="1029" name="Picture 5"/>
          <p:cNvPicPr>
            <a:picLocks noChangeAspect="1" noChangeArrowheads="1"/>
          </p:cNvPicPr>
          <p:nvPr/>
        </p:nvPicPr>
        <p:blipFill>
          <a:blip r:embed="rId5" cstate="print"/>
          <a:srcRect/>
          <a:stretch>
            <a:fillRect/>
          </a:stretch>
        </p:blipFill>
        <p:spPr bwMode="auto">
          <a:xfrm>
            <a:off x="3886200" y="3810000"/>
            <a:ext cx="3136900" cy="2362200"/>
          </a:xfrm>
          <a:prstGeom prst="rect">
            <a:avLst/>
          </a:prstGeom>
          <a:noFill/>
        </p:spPr>
      </p:pic>
      <p:sp>
        <p:nvSpPr>
          <p:cNvPr id="9" name="Title 8"/>
          <p:cNvSpPr>
            <a:spLocks noGrp="1"/>
          </p:cNvSpPr>
          <p:nvPr>
            <p:ph type="title"/>
          </p:nvPr>
        </p:nvSpPr>
        <p:spPr/>
        <p:txBody>
          <a:bodyPr>
            <a:normAutofit/>
          </a:bodyPr>
          <a:lstStyle/>
          <a:p>
            <a:r>
              <a:rPr lang="en-US" sz="2800" dirty="0" smtClean="0"/>
              <a:t>collapsed load bearing masonry buildings</a:t>
            </a:r>
            <a:endParaRPr lang="en-IN"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Damaged reinforced concrete frame buildings</a:t>
            </a:r>
            <a:r>
              <a:rPr lang="en-US" sz="2400" b="1" dirty="0" smtClean="0"/>
              <a:t> </a:t>
            </a:r>
            <a:r>
              <a:rPr lang="en-US" sz="2400" dirty="0" smtClean="0"/>
              <a:t>in </a:t>
            </a:r>
            <a:r>
              <a:rPr lang="en-US" sz="2400" dirty="0" err="1" smtClean="0"/>
              <a:t>Ahmedabad</a:t>
            </a:r>
            <a:r>
              <a:rPr lang="en-US" sz="2400" dirty="0" smtClean="0"/>
              <a:t> with open first storey and brick masonry </a:t>
            </a:r>
            <a:r>
              <a:rPr lang="en-US" sz="2400" dirty="0" err="1" smtClean="0"/>
              <a:t>infills</a:t>
            </a:r>
            <a:r>
              <a:rPr lang="en-US" sz="2400" dirty="0" smtClean="0"/>
              <a:t>.</a:t>
            </a:r>
            <a:endParaRPr lang="en-IN" sz="2400" dirty="0"/>
          </a:p>
        </p:txBody>
      </p:sp>
      <p:pic>
        <p:nvPicPr>
          <p:cNvPr id="2050" name="Picture 2"/>
          <p:cNvPicPr>
            <a:picLocks noChangeAspect="1" noChangeArrowheads="1"/>
          </p:cNvPicPr>
          <p:nvPr/>
        </p:nvPicPr>
        <p:blipFill>
          <a:blip r:embed="rId2" cstate="print"/>
          <a:srcRect/>
          <a:stretch>
            <a:fillRect/>
          </a:stretch>
        </p:blipFill>
        <p:spPr bwMode="auto">
          <a:xfrm>
            <a:off x="609600" y="1447800"/>
            <a:ext cx="3146425" cy="2095500"/>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3962400" y="1143000"/>
            <a:ext cx="3162300" cy="2362200"/>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762000" y="3657600"/>
            <a:ext cx="1825898" cy="2743200"/>
          </a:xfrm>
          <a:prstGeom prst="rect">
            <a:avLst/>
          </a:prstGeom>
          <a:noFill/>
        </p:spPr>
      </p:pic>
      <p:pic>
        <p:nvPicPr>
          <p:cNvPr id="2053" name="Picture 5"/>
          <p:cNvPicPr>
            <a:picLocks noChangeAspect="1" noChangeArrowheads="1"/>
          </p:cNvPicPr>
          <p:nvPr/>
        </p:nvPicPr>
        <p:blipFill>
          <a:blip r:embed="rId5" cstate="print"/>
          <a:srcRect/>
          <a:stretch>
            <a:fillRect/>
          </a:stretch>
        </p:blipFill>
        <p:spPr bwMode="auto">
          <a:xfrm>
            <a:off x="2743200" y="3733800"/>
            <a:ext cx="3162300" cy="2092325"/>
          </a:xfrm>
          <a:prstGeom prst="rect">
            <a:avLst/>
          </a:prstGeom>
          <a:noFill/>
        </p:spPr>
      </p:pic>
      <p:pic>
        <p:nvPicPr>
          <p:cNvPr id="2054" name="Picture 6"/>
          <p:cNvPicPr>
            <a:picLocks noChangeAspect="1" noChangeArrowheads="1"/>
          </p:cNvPicPr>
          <p:nvPr/>
        </p:nvPicPr>
        <p:blipFill>
          <a:blip r:embed="rId6" cstate="print"/>
          <a:srcRect/>
          <a:stretch>
            <a:fillRect/>
          </a:stretch>
        </p:blipFill>
        <p:spPr bwMode="auto">
          <a:xfrm>
            <a:off x="5993990" y="3810000"/>
            <a:ext cx="2940460" cy="2209800"/>
          </a:xfrm>
          <a:prstGeom prst="rect">
            <a:avLst/>
          </a:prstGeom>
          <a:noFill/>
        </p:spPr>
      </p:pic>
      <p:sp>
        <p:nvSpPr>
          <p:cNvPr id="8" name="Rectangle 7"/>
          <p:cNvSpPr/>
          <p:nvPr/>
        </p:nvSpPr>
        <p:spPr>
          <a:xfrm>
            <a:off x="152400" y="6211669"/>
            <a:ext cx="5867400" cy="646331"/>
          </a:xfrm>
          <a:prstGeom prst="rect">
            <a:avLst/>
          </a:prstGeom>
        </p:spPr>
        <p:txBody>
          <a:bodyPr wrap="square">
            <a:spAutoFit/>
          </a:bodyPr>
          <a:lstStyle/>
          <a:p>
            <a:r>
              <a:rPr lang="en-US" dirty="0" smtClean="0"/>
              <a:t>One wing of the </a:t>
            </a:r>
            <a:r>
              <a:rPr lang="en-US" dirty="0" err="1" smtClean="0"/>
              <a:t>Shikhara</a:t>
            </a:r>
            <a:r>
              <a:rPr lang="en-US" dirty="0" smtClean="0"/>
              <a:t> building detached itself from</a:t>
            </a:r>
            <a:r>
              <a:rPr lang="en-US" b="1" dirty="0" smtClean="0"/>
              <a:t> </a:t>
            </a:r>
            <a:r>
              <a:rPr lang="en-US" dirty="0" smtClean="0"/>
              <a:t>the building and collapsed &amp; repaired</a:t>
            </a:r>
            <a:endParaRPr lang="en-IN" dirty="0"/>
          </a:p>
        </p:txBody>
      </p:sp>
      <p:sp>
        <p:nvSpPr>
          <p:cNvPr id="9" name="Rectangle 8"/>
          <p:cNvSpPr/>
          <p:nvPr/>
        </p:nvSpPr>
        <p:spPr>
          <a:xfrm>
            <a:off x="5715000" y="6096000"/>
            <a:ext cx="3276600" cy="307777"/>
          </a:xfrm>
          <a:prstGeom prst="rect">
            <a:avLst/>
          </a:prstGeom>
        </p:spPr>
        <p:txBody>
          <a:bodyPr wrap="square">
            <a:spAutoFit/>
          </a:bodyPr>
          <a:lstStyle/>
          <a:p>
            <a:r>
              <a:rPr lang="en-US" sz="1400" dirty="0" smtClean="0"/>
              <a:t>The columns on one edge collapsed </a:t>
            </a:r>
            <a:endParaRPr lang="en-IN"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i="1" dirty="0" smtClean="0"/>
              <a:t>POUNDING AND OTHER FAILURES DURING EARTHQUAKES</a:t>
            </a:r>
            <a:endParaRPr lang="en-IN" i="1" dirty="0"/>
          </a:p>
        </p:txBody>
      </p:sp>
      <p:pic>
        <p:nvPicPr>
          <p:cNvPr id="3074" name="Picture 2"/>
          <p:cNvPicPr>
            <a:picLocks noChangeAspect="1" noChangeArrowheads="1"/>
          </p:cNvPicPr>
          <p:nvPr/>
        </p:nvPicPr>
        <p:blipFill>
          <a:blip r:embed="rId2" cstate="print"/>
          <a:srcRect/>
          <a:stretch>
            <a:fillRect/>
          </a:stretch>
        </p:blipFill>
        <p:spPr bwMode="auto">
          <a:xfrm>
            <a:off x="609600" y="3200400"/>
            <a:ext cx="3033713" cy="2133600"/>
          </a:xfrm>
          <a:prstGeom prst="rect">
            <a:avLst/>
          </a:prstGeom>
          <a:noFill/>
        </p:spPr>
      </p:pic>
      <p:sp>
        <p:nvSpPr>
          <p:cNvPr id="4" name="Rectangle 3"/>
          <p:cNvSpPr/>
          <p:nvPr/>
        </p:nvSpPr>
        <p:spPr>
          <a:xfrm>
            <a:off x="457200" y="5410200"/>
            <a:ext cx="5410200" cy="523220"/>
          </a:xfrm>
          <a:prstGeom prst="rect">
            <a:avLst/>
          </a:prstGeom>
        </p:spPr>
        <p:txBody>
          <a:bodyPr wrap="square">
            <a:spAutoFit/>
          </a:bodyPr>
          <a:lstStyle/>
          <a:p>
            <a:r>
              <a:rPr lang="en-US" sz="1400" dirty="0" smtClean="0"/>
              <a:t>Two adjoining buildings in </a:t>
            </a:r>
            <a:r>
              <a:rPr lang="en-US" sz="1400" dirty="0" err="1" smtClean="0"/>
              <a:t>Maninagar</a:t>
            </a:r>
            <a:r>
              <a:rPr lang="en-US" sz="1400" dirty="0" smtClean="0"/>
              <a:t>; the interconnect-</a:t>
            </a:r>
            <a:r>
              <a:rPr lang="en-US" sz="1400" dirty="0" err="1" smtClean="0"/>
              <a:t>ing</a:t>
            </a:r>
            <a:r>
              <a:rPr lang="en-US" sz="1400" dirty="0" smtClean="0"/>
              <a:t> staircase allowed the building on the left to support the building on the right.</a:t>
            </a:r>
            <a:endParaRPr lang="en-IN" sz="1400" dirty="0"/>
          </a:p>
        </p:txBody>
      </p:sp>
      <p:pic>
        <p:nvPicPr>
          <p:cNvPr id="3075" name="Picture 3"/>
          <p:cNvPicPr>
            <a:picLocks noChangeAspect="1" noChangeArrowheads="1"/>
          </p:cNvPicPr>
          <p:nvPr/>
        </p:nvPicPr>
        <p:blipFill>
          <a:blip r:embed="rId3" cstate="print"/>
          <a:srcRect/>
          <a:stretch>
            <a:fillRect/>
          </a:stretch>
        </p:blipFill>
        <p:spPr bwMode="auto">
          <a:xfrm>
            <a:off x="3657600" y="2133600"/>
            <a:ext cx="2159000" cy="3238500"/>
          </a:xfrm>
          <a:prstGeom prst="rect">
            <a:avLst/>
          </a:prstGeom>
          <a:noFill/>
        </p:spPr>
      </p:pic>
      <p:pic>
        <p:nvPicPr>
          <p:cNvPr id="3076" name="Picture 4"/>
          <p:cNvPicPr>
            <a:picLocks noChangeAspect="1" noChangeArrowheads="1"/>
          </p:cNvPicPr>
          <p:nvPr/>
        </p:nvPicPr>
        <p:blipFill>
          <a:blip r:embed="rId4" cstate="print"/>
          <a:srcRect/>
          <a:stretch>
            <a:fillRect/>
          </a:stretch>
        </p:blipFill>
        <p:spPr bwMode="auto">
          <a:xfrm>
            <a:off x="6000750" y="1600200"/>
            <a:ext cx="3143250" cy="2362200"/>
          </a:xfrm>
          <a:prstGeom prst="rect">
            <a:avLst/>
          </a:prstGeom>
          <a:noFill/>
        </p:spPr>
      </p:pic>
      <p:sp>
        <p:nvSpPr>
          <p:cNvPr id="7" name="Rectangle 6"/>
          <p:cNvSpPr/>
          <p:nvPr/>
        </p:nvSpPr>
        <p:spPr>
          <a:xfrm>
            <a:off x="6019800" y="4114800"/>
            <a:ext cx="3124200" cy="1600438"/>
          </a:xfrm>
          <a:prstGeom prst="rect">
            <a:avLst/>
          </a:prstGeom>
        </p:spPr>
        <p:txBody>
          <a:bodyPr wrap="square">
            <a:spAutoFit/>
          </a:bodyPr>
          <a:lstStyle/>
          <a:p>
            <a:r>
              <a:rPr lang="en-US" sz="1400" dirty="0" smtClean="0"/>
              <a:t>The hinge regions of the columns in the open first</a:t>
            </a:r>
            <a:r>
              <a:rPr lang="en-US" sz="1400" b="1" dirty="0" smtClean="0"/>
              <a:t> </a:t>
            </a:r>
            <a:r>
              <a:rPr lang="en-US" sz="1400" dirty="0" smtClean="0"/>
              <a:t>storey of this building in </a:t>
            </a:r>
            <a:r>
              <a:rPr lang="en-US" sz="1400" dirty="0" err="1" smtClean="0"/>
              <a:t>Anjar</a:t>
            </a:r>
            <a:r>
              <a:rPr lang="en-US" sz="1400" dirty="0" smtClean="0"/>
              <a:t> are heavily damaged; complete collapse of the building was prevented by the presence of a few infill walls, which although heavily damaged remained in their place.</a:t>
            </a:r>
            <a:endParaRPr lang="en-IN"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i="1" dirty="0" smtClean="0"/>
              <a:t>SOME FAILURES DURING EARTHQUAKES</a:t>
            </a:r>
            <a:endParaRPr lang="en-IN" i="1" dirty="0"/>
          </a:p>
        </p:txBody>
      </p:sp>
      <p:pic>
        <p:nvPicPr>
          <p:cNvPr id="4098" name="Picture 2"/>
          <p:cNvPicPr>
            <a:picLocks noChangeAspect="1" noChangeArrowheads="1"/>
          </p:cNvPicPr>
          <p:nvPr/>
        </p:nvPicPr>
        <p:blipFill>
          <a:blip r:embed="rId2" cstate="print"/>
          <a:srcRect/>
          <a:stretch>
            <a:fillRect/>
          </a:stretch>
        </p:blipFill>
        <p:spPr bwMode="auto">
          <a:xfrm>
            <a:off x="615950" y="1485900"/>
            <a:ext cx="3149600" cy="2095500"/>
          </a:xfrm>
          <a:prstGeom prst="rect">
            <a:avLst/>
          </a:prstGeom>
          <a:noFill/>
        </p:spPr>
      </p:pic>
      <p:pic>
        <p:nvPicPr>
          <p:cNvPr id="4099" name="Picture 3"/>
          <p:cNvPicPr>
            <a:picLocks noChangeAspect="1" noChangeArrowheads="1"/>
          </p:cNvPicPr>
          <p:nvPr/>
        </p:nvPicPr>
        <p:blipFill>
          <a:blip r:embed="rId3" cstate="print"/>
          <a:srcRect/>
          <a:stretch>
            <a:fillRect/>
          </a:stretch>
        </p:blipFill>
        <p:spPr bwMode="auto">
          <a:xfrm>
            <a:off x="4724400" y="1447800"/>
            <a:ext cx="3136900" cy="2095500"/>
          </a:xfrm>
          <a:prstGeom prst="rect">
            <a:avLst/>
          </a:prstGeom>
          <a:noFill/>
        </p:spPr>
      </p:pic>
      <p:sp>
        <p:nvSpPr>
          <p:cNvPr id="5" name="Rectangle 4"/>
          <p:cNvSpPr/>
          <p:nvPr/>
        </p:nvSpPr>
        <p:spPr>
          <a:xfrm>
            <a:off x="609600" y="3657600"/>
            <a:ext cx="8458200" cy="523220"/>
          </a:xfrm>
          <a:prstGeom prst="rect">
            <a:avLst/>
          </a:prstGeom>
        </p:spPr>
        <p:txBody>
          <a:bodyPr wrap="square">
            <a:spAutoFit/>
          </a:bodyPr>
          <a:lstStyle/>
          <a:p>
            <a:r>
              <a:rPr lang="en-US" sz="1400" dirty="0" smtClean="0"/>
              <a:t>Row of semi-detached houses in </a:t>
            </a:r>
            <a:r>
              <a:rPr lang="en-US" sz="1400" dirty="0" err="1" smtClean="0"/>
              <a:t>Samkhiali</a:t>
            </a:r>
            <a:r>
              <a:rPr lang="en-US" sz="1400" dirty="0" smtClean="0"/>
              <a:t>; note the</a:t>
            </a:r>
            <a:r>
              <a:rPr lang="en-US" sz="1400" b="1" dirty="0" smtClean="0"/>
              <a:t> </a:t>
            </a:r>
            <a:r>
              <a:rPr lang="en-US" sz="1400" dirty="0" smtClean="0"/>
              <a:t>open spaces in the first storey, the masonry infill wall at the back, and the slender columns supporting the front of the build-</a:t>
            </a:r>
            <a:r>
              <a:rPr lang="en-US" sz="1400" dirty="0" err="1" smtClean="0"/>
              <a:t>ing</a:t>
            </a:r>
            <a:r>
              <a:rPr lang="en-US" sz="1400" dirty="0" smtClean="0"/>
              <a:t>.</a:t>
            </a:r>
            <a:endParaRPr lang="en-IN" sz="1400" dirty="0"/>
          </a:p>
        </p:txBody>
      </p:sp>
      <p:pic>
        <p:nvPicPr>
          <p:cNvPr id="4100" name="Picture 4"/>
          <p:cNvPicPr>
            <a:picLocks noChangeAspect="1" noChangeArrowheads="1"/>
          </p:cNvPicPr>
          <p:nvPr/>
        </p:nvPicPr>
        <p:blipFill>
          <a:blip r:embed="rId4" cstate="print"/>
          <a:srcRect/>
          <a:stretch>
            <a:fillRect/>
          </a:stretch>
        </p:blipFill>
        <p:spPr bwMode="auto">
          <a:xfrm>
            <a:off x="685800" y="4191000"/>
            <a:ext cx="3155950" cy="2362200"/>
          </a:xfrm>
          <a:prstGeom prst="rect">
            <a:avLst/>
          </a:prstGeom>
          <a:noFill/>
        </p:spPr>
      </p:pic>
      <p:sp>
        <p:nvSpPr>
          <p:cNvPr id="7" name="Rectangle 6"/>
          <p:cNvSpPr/>
          <p:nvPr/>
        </p:nvSpPr>
        <p:spPr>
          <a:xfrm>
            <a:off x="4419600" y="4343400"/>
            <a:ext cx="2743200" cy="1477328"/>
          </a:xfrm>
          <a:prstGeom prst="rect">
            <a:avLst/>
          </a:prstGeom>
        </p:spPr>
        <p:txBody>
          <a:bodyPr wrap="square">
            <a:spAutoFit/>
          </a:bodyPr>
          <a:lstStyle/>
          <a:p>
            <a:r>
              <a:rPr lang="en-US" dirty="0" smtClean="0"/>
              <a:t>A water tank supported by four short columns project-</a:t>
            </a:r>
            <a:r>
              <a:rPr lang="en-US" dirty="0" err="1" smtClean="0"/>
              <a:t>ing</a:t>
            </a:r>
            <a:r>
              <a:rPr lang="en-US" dirty="0" smtClean="0"/>
              <a:t> above the roof collapsed during the earthquake.</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563562"/>
          </a:xfrm>
        </p:spPr>
        <p:txBody>
          <a:bodyPr>
            <a:noAutofit/>
          </a:bodyPr>
          <a:lstStyle/>
          <a:p>
            <a:pPr hangingPunct="0"/>
            <a:r>
              <a:rPr lang="en-US" sz="2000" b="1" dirty="0" smtClean="0">
                <a:latin typeface="Arial" pitchFamily="34" charset="0"/>
                <a:cs typeface="Arial" pitchFamily="34" charset="0"/>
              </a:rPr>
              <a:t>BUILDINGS FAILURE DURING THE 2001 BHUJ EARTHQUAKE DUE TO  NON-PROVISIONS OF EARTHQUAKE RESISTANT</a:t>
            </a:r>
            <a:endParaRPr lang="en-IN" sz="2000" dirty="0">
              <a:latin typeface="Arial" pitchFamily="34" charset="0"/>
              <a:cs typeface="Arial" pitchFamily="34" charset="0"/>
            </a:endParaRPr>
          </a:p>
        </p:txBody>
      </p:sp>
      <p:sp>
        <p:nvSpPr>
          <p:cNvPr id="3" name="Content Placeholder 2"/>
          <p:cNvSpPr>
            <a:spLocks noGrp="1"/>
          </p:cNvSpPr>
          <p:nvPr>
            <p:ph idx="1"/>
          </p:nvPr>
        </p:nvSpPr>
        <p:spPr>
          <a:xfrm>
            <a:off x="533400" y="762000"/>
            <a:ext cx="8229600" cy="5943600"/>
          </a:xfrm>
        </p:spPr>
        <p:txBody>
          <a:bodyPr>
            <a:normAutofit fontScale="70000" lnSpcReduction="20000"/>
          </a:bodyPr>
          <a:lstStyle/>
          <a:p>
            <a:pPr hangingPunct="0"/>
            <a:endParaRPr lang="en-US" sz="2100" b="1" dirty="0" smtClean="0"/>
          </a:p>
          <a:p>
            <a:pPr hangingPunct="0"/>
            <a:r>
              <a:rPr lang="en-US" sz="2100" b="1" dirty="0" smtClean="0"/>
              <a:t>building structures</a:t>
            </a:r>
            <a:r>
              <a:rPr lang="en-US" sz="2100" dirty="0" smtClean="0"/>
              <a:t>  were (</a:t>
            </a:r>
            <a:r>
              <a:rPr lang="en-US" sz="2100" i="1" dirty="0" err="1" smtClean="0"/>
              <a:t>i</a:t>
            </a:r>
            <a:r>
              <a:rPr lang="en-US" sz="2100" dirty="0" smtClean="0"/>
              <a:t>) load bearing masonry and (</a:t>
            </a:r>
            <a:r>
              <a:rPr lang="en-US" sz="2100" i="1" dirty="0" smtClean="0"/>
              <a:t>ii</a:t>
            </a:r>
            <a:r>
              <a:rPr lang="en-US" sz="2100" dirty="0" smtClean="0"/>
              <a:t>) reinforced concrete frames with unreinforced masonry infill walls.</a:t>
            </a:r>
          </a:p>
          <a:p>
            <a:pPr hangingPunct="0"/>
            <a:r>
              <a:rPr lang="en-US" sz="2100" dirty="0" smtClean="0"/>
              <a:t>The types of masonry units used include (</a:t>
            </a:r>
            <a:r>
              <a:rPr lang="en-US" sz="2100" i="1" dirty="0" err="1" smtClean="0"/>
              <a:t>i</a:t>
            </a:r>
            <a:r>
              <a:rPr lang="en-US" sz="2100" dirty="0" smtClean="0"/>
              <a:t>) random rubble stones, (</a:t>
            </a:r>
            <a:r>
              <a:rPr lang="en-US" sz="2100" i="1" dirty="0" smtClean="0"/>
              <a:t>ii</a:t>
            </a:r>
            <a:r>
              <a:rPr lang="en-US" sz="2100" dirty="0" smtClean="0"/>
              <a:t>) rough dressed stones, (</a:t>
            </a:r>
            <a:r>
              <a:rPr lang="en-US" sz="2100" i="1" dirty="0" smtClean="0"/>
              <a:t>iii</a:t>
            </a:r>
            <a:r>
              <a:rPr lang="en-US" sz="2100" dirty="0" smtClean="0"/>
              <a:t>) clay bricks, and (</a:t>
            </a:r>
            <a:r>
              <a:rPr lang="en-US" sz="2100" i="1" dirty="0" smtClean="0"/>
              <a:t>iv</a:t>
            </a:r>
            <a:r>
              <a:rPr lang="en-US" sz="2100" dirty="0" smtClean="0"/>
              <a:t>) solid or hollow con-</a:t>
            </a:r>
            <a:r>
              <a:rPr lang="en-US" sz="2100" dirty="0" err="1" smtClean="0"/>
              <a:t>crete</a:t>
            </a:r>
            <a:r>
              <a:rPr lang="en-US" sz="2100" dirty="0" smtClean="0"/>
              <a:t> blocks in mud mortar, lime mortar, or cement mortar. Roof structure -</a:t>
            </a:r>
            <a:r>
              <a:rPr lang="en-US" sz="2100" dirty="0" err="1" smtClean="0"/>
              <a:t>Manglore</a:t>
            </a:r>
            <a:r>
              <a:rPr lang="en-US" sz="2100" dirty="0" smtClean="0"/>
              <a:t> clay tiles laid on timber planks supported by </a:t>
            </a:r>
            <a:r>
              <a:rPr lang="en-US" sz="2100" dirty="0" err="1" smtClean="0"/>
              <a:t>purlins</a:t>
            </a:r>
            <a:r>
              <a:rPr lang="en-US" sz="2100" dirty="0" smtClean="0"/>
              <a:t> and rafters made from wooden logs or a reinforced concrete slab.</a:t>
            </a:r>
          </a:p>
          <a:p>
            <a:pPr hangingPunct="0"/>
            <a:r>
              <a:rPr lang="en-US" sz="2100" dirty="0" smtClean="0"/>
              <a:t>For more than one storey, RCC slab / roof.</a:t>
            </a:r>
          </a:p>
          <a:p>
            <a:pPr hangingPunct="0"/>
            <a:r>
              <a:rPr lang="en-US" sz="2100" dirty="0" smtClean="0"/>
              <a:t>For more than three </a:t>
            </a:r>
            <a:r>
              <a:rPr lang="en-US" sz="2100" dirty="0" err="1" smtClean="0"/>
              <a:t>storeys</a:t>
            </a:r>
            <a:r>
              <a:rPr lang="en-US" sz="2100" dirty="0" smtClean="0"/>
              <a:t>- RCC frames with unreinforced masonry infill.</a:t>
            </a:r>
            <a:endParaRPr lang="en-IN" sz="2100" dirty="0" smtClean="0"/>
          </a:p>
          <a:p>
            <a:pPr hangingPunct="0"/>
            <a:r>
              <a:rPr lang="en-US" sz="2100" dirty="0" smtClean="0"/>
              <a:t>an open storey at the ground, for parking as / bye-laws.</a:t>
            </a:r>
          </a:p>
          <a:p>
            <a:pPr hangingPunct="0"/>
            <a:r>
              <a:rPr lang="en-US" sz="2100" dirty="0" smtClean="0"/>
              <a:t>In a majority of buildings</a:t>
            </a:r>
            <a:r>
              <a:rPr lang="en-US" sz="2100" dirty="0" smtClean="0">
                <a:solidFill>
                  <a:srgbClr val="00B050"/>
                </a:solidFill>
              </a:rPr>
              <a:t>, up to 10 and 12 </a:t>
            </a:r>
            <a:r>
              <a:rPr lang="en-US" sz="2100" dirty="0" err="1" smtClean="0">
                <a:solidFill>
                  <a:srgbClr val="00B050"/>
                </a:solidFill>
              </a:rPr>
              <a:t>storeys</a:t>
            </a:r>
            <a:r>
              <a:rPr lang="en-US" sz="2100" dirty="0" smtClean="0">
                <a:solidFill>
                  <a:srgbClr val="00B050"/>
                </a:solidFill>
              </a:rPr>
              <a:t> high, the RCC columns are supported on isolated spread footings.</a:t>
            </a:r>
            <a:r>
              <a:rPr lang="en-US" sz="2100" dirty="0" smtClean="0"/>
              <a:t> The footings are located at some depth below the ground level to go past the fill material on the top. In general, </a:t>
            </a:r>
            <a:r>
              <a:rPr lang="en-US" sz="2100" dirty="0" smtClean="0">
                <a:solidFill>
                  <a:srgbClr val="FF0000"/>
                </a:solidFill>
              </a:rPr>
              <a:t>no geotechnical </a:t>
            </a:r>
            <a:r>
              <a:rPr lang="en-US" sz="2100" dirty="0" err="1" smtClean="0">
                <a:solidFill>
                  <a:srgbClr val="FF0000"/>
                </a:solidFill>
              </a:rPr>
              <a:t>investi-gation</a:t>
            </a:r>
            <a:r>
              <a:rPr lang="en-US" sz="2100" dirty="0" smtClean="0">
                <a:solidFill>
                  <a:srgbClr val="FF0000"/>
                </a:solidFill>
              </a:rPr>
              <a:t> is carried out, </a:t>
            </a:r>
            <a:r>
              <a:rPr lang="en-US" sz="2100" dirty="0" smtClean="0"/>
              <a:t>and the quality of foundation soil is judged on the basis of visual inspection. Foundation ties are not provided.</a:t>
            </a:r>
          </a:p>
          <a:p>
            <a:pPr hangingPunct="0">
              <a:buNone/>
            </a:pPr>
            <a:endParaRPr lang="en-US" sz="2100" dirty="0" smtClean="0"/>
          </a:p>
          <a:p>
            <a:pPr hangingPunct="0"/>
            <a:r>
              <a:rPr lang="en-US" sz="2100" b="1" dirty="0" smtClean="0"/>
              <a:t>Performance of load bearing masonry buildings</a:t>
            </a:r>
          </a:p>
          <a:p>
            <a:pPr hangingPunct="0"/>
            <a:r>
              <a:rPr lang="en-US" sz="2100" dirty="0" smtClean="0"/>
              <a:t>No reinforcement had been provided in any of the buildings </a:t>
            </a:r>
            <a:r>
              <a:rPr lang="en-US" sz="2100" dirty="0" err="1" smtClean="0"/>
              <a:t>masonary</a:t>
            </a:r>
            <a:r>
              <a:rPr lang="en-US" sz="2100" dirty="0" smtClean="0"/>
              <a:t> walls. The walls were not tied to each other or to the floors and roofs.</a:t>
            </a:r>
          </a:p>
          <a:p>
            <a:pPr hangingPunct="0"/>
            <a:r>
              <a:rPr lang="en-US" sz="2100" dirty="0" smtClean="0"/>
              <a:t> Most buildings used large-size, heavy stone blocks.</a:t>
            </a:r>
          </a:p>
          <a:p>
            <a:pPr hangingPunct="0"/>
            <a:r>
              <a:rPr lang="en-US" sz="2100" dirty="0" smtClean="0"/>
              <a:t>The roof construction of wooden logs and </a:t>
            </a:r>
            <a:r>
              <a:rPr lang="en-US" sz="2100" dirty="0" err="1" smtClean="0"/>
              <a:t>Manglore</a:t>
            </a:r>
            <a:r>
              <a:rPr lang="en-US" sz="2100" dirty="0" smtClean="0"/>
              <a:t> tiles was very heavy.</a:t>
            </a:r>
          </a:p>
          <a:p>
            <a:pPr hangingPunct="0"/>
            <a:r>
              <a:rPr lang="en-US" sz="2100" dirty="0" smtClean="0"/>
              <a:t> All of these factors made the buildings very vulnerable to damage during earthquake, leading to widespread destruction.</a:t>
            </a:r>
          </a:p>
          <a:p>
            <a:pPr hangingPunct="0"/>
            <a:r>
              <a:rPr lang="en-US" sz="2100" dirty="0" smtClean="0"/>
              <a:t> As would be expected, the worst performance was that of random rubble construction in mud mortar.</a:t>
            </a:r>
            <a:endParaRPr lang="en-IN" sz="2100" dirty="0" smtClean="0"/>
          </a:p>
          <a:p>
            <a:pPr hangingPunct="0"/>
            <a:endParaRPr lang="en-IN" sz="1800" dirty="0" smtClean="0"/>
          </a:p>
          <a:p>
            <a:pPr hangingPunct="0"/>
            <a:endParaRPr lang="en-IN" sz="1800" dirty="0" smtClean="0"/>
          </a:p>
          <a:p>
            <a:pPr>
              <a:buNone/>
            </a:pPr>
            <a:r>
              <a:rPr lang="en-US" sz="1800" dirty="0" smtClean="0"/>
              <a:t/>
            </a:r>
            <a:br>
              <a:rPr lang="en-US" sz="1800" dirty="0" smtClean="0"/>
            </a:br>
            <a:endParaRPr lang="en-IN" sz="1800" dirty="0" smtClean="0"/>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latin typeface="Arial" pitchFamily="34" charset="0"/>
                <a:cs typeface="Arial" pitchFamily="34" charset="0"/>
              </a:rPr>
              <a:t>Architectural Features of earthquake- safety</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838200"/>
            <a:ext cx="8229600" cy="5867400"/>
          </a:xfrm>
        </p:spPr>
        <p:txBody>
          <a:bodyPr>
            <a:normAutofit/>
          </a:bodyPr>
          <a:lstStyle/>
          <a:p>
            <a:r>
              <a:rPr lang="en-US" sz="1800" dirty="0" smtClean="0">
                <a:solidFill>
                  <a:srgbClr val="FF0000"/>
                </a:solidFill>
                <a:latin typeface="Arial" pitchFamily="34" charset="0"/>
                <a:cs typeface="Arial" pitchFamily="34" charset="0"/>
              </a:rPr>
              <a:t>The </a:t>
            </a:r>
            <a:r>
              <a:rPr lang="en-US" sz="1800" dirty="0" err="1" smtClean="0">
                <a:solidFill>
                  <a:srgbClr val="FF0000"/>
                </a:solidFill>
                <a:latin typeface="Arial" pitchFamily="34" charset="0"/>
                <a:cs typeface="Arial" pitchFamily="34" charset="0"/>
              </a:rPr>
              <a:t>behaviour</a:t>
            </a:r>
            <a:r>
              <a:rPr lang="en-US" sz="1800" dirty="0" smtClean="0">
                <a:solidFill>
                  <a:srgbClr val="FF0000"/>
                </a:solidFill>
                <a:latin typeface="Arial" pitchFamily="34" charset="0"/>
                <a:cs typeface="Arial" pitchFamily="34" charset="0"/>
              </a:rPr>
              <a:t> of a building during earthquakes depends critically on its overall shape, size and geometry, in addition to how the earthquake forces are carried to the ground</a:t>
            </a:r>
          </a:p>
          <a:p>
            <a:r>
              <a:rPr lang="en-US" sz="1800" i="1" dirty="0" smtClean="0">
                <a:latin typeface="Arial" pitchFamily="34" charset="0"/>
                <a:cs typeface="Arial" pitchFamily="34" charset="0"/>
              </a:rPr>
              <a:t>“If we have a poor configuration to start with, all the engineer can do is to provide a band-aid - improve a basically poor solution as best as he can. Conversely, if we start-off with a good configuration and reasonable framing system, even a poor engineer cannot harm its  ultimate performance too much.”</a:t>
            </a:r>
            <a:endParaRPr lang="en-US" sz="1800" dirty="0" smtClean="0">
              <a:latin typeface="Arial" pitchFamily="34" charset="0"/>
              <a:cs typeface="Arial" pitchFamily="34" charset="0"/>
            </a:endParaRPr>
          </a:p>
          <a:p>
            <a:endParaRPr lang="en-US" sz="1800" dirty="0">
              <a:latin typeface="Arial" pitchFamily="34" charset="0"/>
              <a:cs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533400" y="3200400"/>
            <a:ext cx="3252788" cy="2735262"/>
          </a:xfrm>
          <a:prstGeom prst="rect">
            <a:avLst/>
          </a:prstGeom>
          <a:noFill/>
        </p:spPr>
      </p:pic>
      <p:sp>
        <p:nvSpPr>
          <p:cNvPr id="1028" name="Rectangle 4"/>
          <p:cNvSpPr>
            <a:spLocks noChangeArrowheads="1"/>
          </p:cNvSpPr>
          <p:nvPr/>
        </p:nvSpPr>
        <p:spPr bwMode="auto">
          <a:xfrm>
            <a:off x="533400" y="4876800"/>
            <a:ext cx="3048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Buildings with one of their overall sizes much larger or much smaller than the other two, do not perform well during earthquakes.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9" name="Picture 5"/>
          <p:cNvPicPr>
            <a:picLocks noChangeAspect="1" noChangeArrowheads="1"/>
          </p:cNvPicPr>
          <p:nvPr/>
        </p:nvPicPr>
        <p:blipFill>
          <a:blip r:embed="rId4" cstate="print"/>
          <a:srcRect/>
          <a:stretch>
            <a:fillRect/>
          </a:stretch>
        </p:blipFill>
        <p:spPr bwMode="auto">
          <a:xfrm>
            <a:off x="4343400" y="3036888"/>
            <a:ext cx="3252788" cy="3821112"/>
          </a:xfrm>
          <a:prstGeom prst="rect">
            <a:avLst/>
          </a:prstGeom>
          <a:noFill/>
        </p:spPr>
      </p:pic>
      <p:sp>
        <p:nvSpPr>
          <p:cNvPr id="8" name="Rectangle 7"/>
          <p:cNvSpPr/>
          <p:nvPr/>
        </p:nvSpPr>
        <p:spPr>
          <a:xfrm>
            <a:off x="4495800" y="6019800"/>
            <a:ext cx="2895600" cy="646331"/>
          </a:xfrm>
          <a:prstGeom prst="rect">
            <a:avLst/>
          </a:prstGeom>
        </p:spPr>
        <p:txBody>
          <a:bodyPr wrap="square">
            <a:spAutoFit/>
          </a:bodyPr>
          <a:lstStyle/>
          <a:p>
            <a:r>
              <a:rPr lang="en-US" b="1" dirty="0" smtClean="0"/>
              <a:t>Simple plan shape buildings do well during earthquakes.</a:t>
            </a:r>
            <a:endParaRPr lang="en-US" dirty="0"/>
          </a:p>
        </p:txBody>
      </p:sp>
      <p:sp>
        <p:nvSpPr>
          <p:cNvPr id="1030" name="Rectangle 6"/>
          <p:cNvSpPr>
            <a:spLocks noChangeArrowheads="1"/>
          </p:cNvSpPr>
          <p:nvPr/>
        </p:nvSpPr>
        <p:spPr bwMode="auto">
          <a:xfrm>
            <a:off x="7924800" y="5105400"/>
            <a:ext cx="12192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831850" algn="l"/>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Separation joints make complex plans into simple plans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3810000" y="5410200"/>
            <a:ext cx="1658395" cy="646331"/>
          </a:xfrm>
          <a:prstGeom prst="rect">
            <a:avLst/>
          </a:prstGeom>
        </p:spPr>
        <p:txBody>
          <a:bodyPr wrap="square">
            <a:spAutoFit/>
          </a:bodyPr>
          <a:lstStyle/>
          <a:p>
            <a:r>
              <a:rPr lang="en-US" i="1" dirty="0" smtClean="0"/>
              <a:t>Corners and Curves :: poor</a:t>
            </a:r>
            <a:endParaRPr lang="en-US" dirty="0"/>
          </a:p>
        </p:txBody>
      </p:sp>
      <p:sp>
        <p:nvSpPr>
          <p:cNvPr id="1031" name="Rectangle 7"/>
          <p:cNvSpPr>
            <a:spLocks noChangeArrowheads="1"/>
          </p:cNvSpPr>
          <p:nvPr/>
        </p:nvSpPr>
        <p:spPr bwMode="auto">
          <a:xfrm>
            <a:off x="3886200" y="4191000"/>
            <a:ext cx="114165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Simple Plan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::good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cpwd\Desktop\fiig4.png"/>
          <p:cNvPicPr>
            <a:picLocks noGrp="1" noChangeAspect="1" noChangeArrowheads="1"/>
          </p:cNvPicPr>
          <p:nvPr>
            <p:ph idx="1"/>
          </p:nvPr>
        </p:nvPicPr>
        <p:blipFill>
          <a:blip r:embed="rId2" cstate="print"/>
          <a:srcRect/>
          <a:stretch>
            <a:fillRect/>
          </a:stretch>
        </p:blipFill>
        <p:spPr bwMode="auto">
          <a:xfrm>
            <a:off x="4572000" y="2286000"/>
            <a:ext cx="3705883" cy="4286593"/>
          </a:xfrm>
          <a:prstGeom prst="rect">
            <a:avLst/>
          </a:prstGeom>
          <a:noFill/>
        </p:spPr>
      </p:pic>
      <p:pic>
        <p:nvPicPr>
          <p:cNvPr id="45059" name="Picture 3"/>
          <p:cNvPicPr>
            <a:picLocks noChangeAspect="1" noChangeArrowheads="1"/>
          </p:cNvPicPr>
          <p:nvPr/>
        </p:nvPicPr>
        <p:blipFill>
          <a:blip r:embed="rId3" cstate="print"/>
          <a:srcRect/>
          <a:stretch>
            <a:fillRect/>
          </a:stretch>
        </p:blipFill>
        <p:spPr bwMode="auto">
          <a:xfrm>
            <a:off x="1066800" y="381000"/>
            <a:ext cx="3200400" cy="6201050"/>
          </a:xfrm>
          <a:prstGeom prst="rect">
            <a:avLst/>
          </a:prstGeom>
          <a:noFill/>
          <a:ln w="9525">
            <a:noFill/>
            <a:miter lim="800000"/>
            <a:headEnd/>
            <a:tailEnd/>
          </a:ln>
          <a:effectLst/>
        </p:spPr>
      </p:pic>
      <p:sp>
        <p:nvSpPr>
          <p:cNvPr id="6" name="Rectangle 5"/>
          <p:cNvSpPr/>
          <p:nvPr/>
        </p:nvSpPr>
        <p:spPr>
          <a:xfrm>
            <a:off x="4648200" y="457200"/>
            <a:ext cx="3962400" cy="1200329"/>
          </a:xfrm>
          <a:prstGeom prst="rect">
            <a:avLst/>
          </a:prstGeom>
        </p:spPr>
        <p:txBody>
          <a:bodyPr wrap="square">
            <a:spAutoFit/>
          </a:bodyPr>
          <a:lstStyle/>
          <a:p>
            <a:r>
              <a:rPr lang="en-US" sz="2400" b="1" dirty="0" smtClean="0">
                <a:latin typeface="Arial" pitchFamily="34" charset="0"/>
                <a:cs typeface="Arial" pitchFamily="34" charset="0"/>
              </a:rPr>
              <a:t>ARCHITECTURAL FEATURES of earthquake- safety</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85800" y="457200"/>
            <a:ext cx="7772400" cy="3124200"/>
          </a:xfrm>
        </p:spPr>
        <p:txBody>
          <a:bodyPr>
            <a:normAutofit/>
          </a:bodyPr>
          <a:lstStyle/>
          <a:p>
            <a:r>
              <a:rPr lang="en-IN" dirty="0" smtClean="0"/>
              <a:t> </a:t>
            </a:r>
            <a:endParaRPr lang="en-IN" dirty="0"/>
          </a:p>
        </p:txBody>
      </p:sp>
      <p:pic>
        <p:nvPicPr>
          <p:cNvPr id="8194" name="Picture 2"/>
          <p:cNvPicPr>
            <a:picLocks noChangeAspect="1" noChangeArrowheads="1"/>
          </p:cNvPicPr>
          <p:nvPr/>
        </p:nvPicPr>
        <p:blipFill>
          <a:blip r:embed="rId2" cstate="print"/>
          <a:srcRect/>
          <a:stretch>
            <a:fillRect/>
          </a:stretch>
        </p:blipFill>
        <p:spPr bwMode="auto">
          <a:xfrm>
            <a:off x="5105400" y="762000"/>
            <a:ext cx="3048000" cy="2693615"/>
          </a:xfrm>
          <a:prstGeom prst="rect">
            <a:avLst/>
          </a:prstGeom>
          <a:noFill/>
        </p:spPr>
      </p:pic>
      <p:pic>
        <p:nvPicPr>
          <p:cNvPr id="8195" name="Picture 3"/>
          <p:cNvPicPr>
            <a:picLocks noChangeAspect="1" noChangeArrowheads="1"/>
          </p:cNvPicPr>
          <p:nvPr/>
        </p:nvPicPr>
        <p:blipFill>
          <a:blip r:embed="rId3" cstate="print"/>
          <a:srcRect/>
          <a:stretch>
            <a:fillRect/>
          </a:stretch>
        </p:blipFill>
        <p:spPr bwMode="auto">
          <a:xfrm>
            <a:off x="914400" y="685800"/>
            <a:ext cx="2843213" cy="2789237"/>
          </a:xfrm>
          <a:prstGeom prst="rect">
            <a:avLst/>
          </a:prstGeom>
          <a:noFill/>
        </p:spPr>
      </p:pic>
      <p:sp>
        <p:nvSpPr>
          <p:cNvPr id="7" name="Rectangle 6"/>
          <p:cNvSpPr/>
          <p:nvPr/>
        </p:nvSpPr>
        <p:spPr>
          <a:xfrm>
            <a:off x="0" y="3505200"/>
            <a:ext cx="4572000" cy="369332"/>
          </a:xfrm>
          <a:prstGeom prst="rect">
            <a:avLst/>
          </a:prstGeom>
        </p:spPr>
        <p:txBody>
          <a:bodyPr>
            <a:spAutoFit/>
          </a:bodyPr>
          <a:lstStyle/>
          <a:p>
            <a:r>
              <a:rPr lang="en-IN" dirty="0" smtClean="0"/>
              <a:t>Effect of Soil type on ground shaking	</a:t>
            </a:r>
            <a:endParaRPr lang="en-IN" dirty="0"/>
          </a:p>
        </p:txBody>
      </p:sp>
      <p:sp>
        <p:nvSpPr>
          <p:cNvPr id="8" name="Rectangle 7"/>
          <p:cNvSpPr/>
          <p:nvPr/>
        </p:nvSpPr>
        <p:spPr>
          <a:xfrm>
            <a:off x="4419600" y="3352800"/>
            <a:ext cx="4404283" cy="369332"/>
          </a:xfrm>
          <a:prstGeom prst="rect">
            <a:avLst/>
          </a:prstGeom>
        </p:spPr>
        <p:txBody>
          <a:bodyPr wrap="none">
            <a:spAutoFit/>
          </a:bodyPr>
          <a:lstStyle/>
          <a:p>
            <a:r>
              <a:rPr lang="en-IN" dirty="0" smtClean="0"/>
              <a:t>Essential requirements in a Masonry building</a:t>
            </a:r>
            <a:endParaRPr lang="en-IN" dirty="0"/>
          </a:p>
        </p:txBody>
      </p:sp>
      <p:sp>
        <p:nvSpPr>
          <p:cNvPr id="11" name="Rectangle 10"/>
          <p:cNvSpPr/>
          <p:nvPr/>
        </p:nvSpPr>
        <p:spPr>
          <a:xfrm>
            <a:off x="4495800" y="3962400"/>
            <a:ext cx="4648200" cy="2542234"/>
          </a:xfrm>
          <a:prstGeom prst="rect">
            <a:avLst/>
          </a:prstGeom>
        </p:spPr>
        <p:txBody>
          <a:bodyPr wrap="square">
            <a:spAutoFit/>
          </a:bodyPr>
          <a:lstStyle/>
          <a:p>
            <a:pPr marL="365760" lvl="0" indent="-283464">
              <a:lnSpc>
                <a:spcPct val="90000"/>
              </a:lnSpc>
              <a:spcBef>
                <a:spcPts val="600"/>
              </a:spcBef>
              <a:buClr>
                <a:schemeClr val="accent1"/>
              </a:buClr>
              <a:buSzPct val="80000"/>
              <a:buFont typeface="Wingdings 2"/>
              <a:buChar char=""/>
              <a:defRPr/>
            </a:pPr>
            <a:r>
              <a:rPr lang="en-US" dirty="0" smtClean="0"/>
              <a:t>PLINTH BAND</a:t>
            </a:r>
          </a:p>
          <a:p>
            <a:pPr marL="365760" lvl="0" indent="-283464">
              <a:lnSpc>
                <a:spcPct val="90000"/>
              </a:lnSpc>
              <a:spcBef>
                <a:spcPts val="600"/>
              </a:spcBef>
              <a:buClr>
                <a:schemeClr val="accent1"/>
              </a:buClr>
              <a:buSzPct val="80000"/>
              <a:buFont typeface="Wingdings 2"/>
              <a:buChar char=""/>
              <a:defRPr/>
            </a:pPr>
            <a:r>
              <a:rPr lang="en-US" dirty="0" smtClean="0"/>
              <a:t>LINTEL BAND </a:t>
            </a:r>
          </a:p>
          <a:p>
            <a:pPr marL="365760" lvl="0" indent="-283464">
              <a:lnSpc>
                <a:spcPct val="90000"/>
              </a:lnSpc>
              <a:spcBef>
                <a:spcPts val="600"/>
              </a:spcBef>
              <a:buClr>
                <a:schemeClr val="accent1"/>
              </a:buClr>
              <a:buSzPct val="80000"/>
              <a:buFont typeface="Wingdings 2"/>
              <a:buChar char=""/>
              <a:defRPr/>
            </a:pPr>
            <a:r>
              <a:rPr lang="en-US" dirty="0" smtClean="0"/>
              <a:t>ROOF SLAB/ROOF BAND</a:t>
            </a:r>
          </a:p>
          <a:p>
            <a:pPr marL="365760" lvl="0" indent="-283464">
              <a:lnSpc>
                <a:spcPct val="90000"/>
              </a:lnSpc>
              <a:spcBef>
                <a:spcPts val="600"/>
              </a:spcBef>
              <a:buClr>
                <a:schemeClr val="accent1"/>
              </a:buClr>
              <a:buSzPct val="80000"/>
              <a:buFont typeface="Wingdings 2"/>
              <a:buChar char=""/>
              <a:defRPr/>
            </a:pPr>
            <a:r>
              <a:rPr lang="en-US" dirty="0" smtClean="0"/>
              <a:t>CORNER REINFORCEMENT AND REINFORCEMENT AROUND OPENINGS</a:t>
            </a:r>
          </a:p>
          <a:p>
            <a:pPr marL="365760" lvl="0" indent="-283464">
              <a:lnSpc>
                <a:spcPct val="90000"/>
              </a:lnSpc>
              <a:spcBef>
                <a:spcPts val="600"/>
              </a:spcBef>
              <a:buClr>
                <a:schemeClr val="accent1"/>
              </a:buClr>
              <a:buSzPct val="80000"/>
              <a:buFont typeface="Wingdings 2"/>
              <a:buChar char=""/>
              <a:defRPr/>
            </a:pPr>
            <a:r>
              <a:rPr lang="en-US" dirty="0" smtClean="0"/>
              <a:t>BRICK WORK IN CEMENT MORTAR OF 1:6</a:t>
            </a:r>
          </a:p>
          <a:p>
            <a:pPr marL="365760" lvl="0" indent="-283464">
              <a:spcBef>
                <a:spcPts val="600"/>
              </a:spcBef>
              <a:buClr>
                <a:schemeClr val="accent1"/>
              </a:buClr>
              <a:buSzPct val="80000"/>
              <a:buFont typeface="Wingdings 2"/>
              <a:buChar char=""/>
              <a:defRPr/>
            </a:pPr>
            <a:r>
              <a:rPr lang="en-US" sz="1600" dirty="0" smtClean="0"/>
              <a:t>RESTRICTED OPENINGS</a:t>
            </a:r>
          </a:p>
          <a:p>
            <a:pPr marL="365760" lvl="0" indent="-283464">
              <a:spcBef>
                <a:spcPts val="600"/>
              </a:spcBef>
              <a:buClr>
                <a:schemeClr val="accent1"/>
              </a:buClr>
              <a:buSzPct val="80000"/>
              <a:buFont typeface="Wingdings 2"/>
              <a:buChar char=""/>
              <a:defRPr/>
            </a:pPr>
            <a:r>
              <a:rPr lang="en-US" sz="1600" dirty="0" smtClean="0"/>
              <a:t>PROPER FOUNDATIONS</a:t>
            </a:r>
          </a:p>
        </p:txBody>
      </p:sp>
      <p:sp>
        <p:nvSpPr>
          <p:cNvPr id="9" name="Rectangle 8"/>
          <p:cNvSpPr/>
          <p:nvPr/>
        </p:nvSpPr>
        <p:spPr>
          <a:xfrm>
            <a:off x="1905000" y="304800"/>
            <a:ext cx="6324617" cy="523220"/>
          </a:xfrm>
          <a:prstGeom prst="rect">
            <a:avLst/>
          </a:prstGeom>
        </p:spPr>
        <p:txBody>
          <a:bodyPr wrap="none">
            <a:spAutoFit/>
          </a:bodyPr>
          <a:lstStyle/>
          <a:p>
            <a:r>
              <a:rPr lang="en-IN" sz="2800" dirty="0" smtClean="0">
                <a:latin typeface="Arial" pitchFamily="34" charset="0"/>
                <a:cs typeface="Arial" pitchFamily="34" charset="0"/>
              </a:rPr>
              <a:t>EARTHQUAKE-RESISTANT DESIGN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i="1" dirty="0" smtClean="0"/>
              <a:t>BASIC PRINCIPLES FOR EARTHQUAKE RESISTANT DESIGN</a:t>
            </a:r>
            <a:endParaRPr lang="en-IN" i="1" dirty="0"/>
          </a:p>
        </p:txBody>
      </p:sp>
      <p:sp>
        <p:nvSpPr>
          <p:cNvPr id="3" name="Content Placeholder 2"/>
          <p:cNvSpPr>
            <a:spLocks noGrp="1"/>
          </p:cNvSpPr>
          <p:nvPr>
            <p:ph idx="1"/>
          </p:nvPr>
        </p:nvSpPr>
        <p:spPr/>
        <p:txBody>
          <a:bodyPr>
            <a:normAutofit fontScale="70000" lnSpcReduction="20000"/>
          </a:bodyPr>
          <a:lstStyle/>
          <a:p>
            <a:r>
              <a:rPr lang="en-IN" i="1" dirty="0" smtClean="0"/>
              <a:t>ARCHITECT AND ENGINEER (DESIGNER) TO COLLABORATE FOR BASIC CONFIGURATION</a:t>
            </a:r>
          </a:p>
          <a:p>
            <a:r>
              <a:rPr lang="en-IN" i="1" dirty="0" smtClean="0">
                <a:solidFill>
                  <a:srgbClr val="FF0000"/>
                </a:solidFill>
              </a:rPr>
              <a:t>FOLLOW THE SEISMIC DESIGN CODES AND GUIDELINES</a:t>
            </a:r>
          </a:p>
          <a:p>
            <a:r>
              <a:rPr lang="en-IN" i="1" dirty="0" smtClean="0"/>
              <a:t>AVOID SOFT STOREY ON GROUND FLOOR ELSE DESIGN AS PER CODES</a:t>
            </a:r>
          </a:p>
          <a:p>
            <a:r>
              <a:rPr lang="en-IN" i="1" dirty="0" smtClean="0">
                <a:solidFill>
                  <a:srgbClr val="FF0000"/>
                </a:solidFill>
              </a:rPr>
              <a:t>AVOID SOFT STOREY ON UPPER FLOORS</a:t>
            </a:r>
          </a:p>
          <a:p>
            <a:r>
              <a:rPr lang="en-IN" i="1" dirty="0" smtClean="0"/>
              <a:t>AVOID ASYMMETRIC CONFIGURATIONS AND BRACINGS</a:t>
            </a:r>
          </a:p>
          <a:p>
            <a:r>
              <a:rPr lang="en-IN" i="1" dirty="0" smtClean="0">
                <a:solidFill>
                  <a:srgbClr val="FF0000"/>
                </a:solidFill>
              </a:rPr>
              <a:t>AVOID DISCONTINUITIES IN STIFFNESS</a:t>
            </a:r>
          </a:p>
          <a:p>
            <a:r>
              <a:rPr lang="en-IN" i="1" dirty="0" smtClean="0"/>
              <a:t>AVOID TOO SLENDER WALLS</a:t>
            </a:r>
          </a:p>
          <a:p>
            <a:r>
              <a:rPr lang="en-IN" i="1" dirty="0" smtClean="0">
                <a:solidFill>
                  <a:srgbClr val="FF0000"/>
                </a:solidFill>
              </a:rPr>
              <a:t>AVOID MIXING OF TWO SYSTEMS LIKE RCC AND LOAD BEARING CONSTRUCTION</a:t>
            </a:r>
          </a:p>
          <a:p>
            <a:r>
              <a:rPr lang="en-IN" i="1" dirty="0" smtClean="0"/>
              <a:t>SEPARATE NON STRUCTURAL MEMBERS WITH STRUCTURAL MEMBERS BY JOINTS</a:t>
            </a:r>
            <a:endParaRPr lang="en-IN"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i="1" dirty="0" smtClean="0"/>
              <a:t>CONTD.</a:t>
            </a:r>
            <a:endParaRPr lang="en-IN" i="1" dirty="0"/>
          </a:p>
        </p:txBody>
      </p:sp>
      <p:sp>
        <p:nvSpPr>
          <p:cNvPr id="3" name="Content Placeholder 2"/>
          <p:cNvSpPr>
            <a:spLocks noGrp="1"/>
          </p:cNvSpPr>
          <p:nvPr>
            <p:ph idx="1"/>
          </p:nvPr>
        </p:nvSpPr>
        <p:spPr/>
        <p:txBody>
          <a:bodyPr>
            <a:normAutofit fontScale="55000" lnSpcReduction="20000"/>
          </a:bodyPr>
          <a:lstStyle/>
          <a:p>
            <a:r>
              <a:rPr lang="en-IN" i="1" dirty="0" smtClean="0"/>
              <a:t>PROVIDE PLINTH BANDS/LINTEL BANDS/ROOF BANDS, CORNER REINFORCEMENT AND REINFORCEMENT AROUND OPEINING IN LOAD BEARING STRUCTURES.</a:t>
            </a:r>
          </a:p>
          <a:p>
            <a:r>
              <a:rPr lang="en-IN" i="1" dirty="0" smtClean="0">
                <a:solidFill>
                  <a:srgbClr val="FF0000"/>
                </a:solidFill>
              </a:rPr>
              <a:t>AVOID PARTIALLY INFILLED FRAMES</a:t>
            </a:r>
          </a:p>
          <a:p>
            <a:r>
              <a:rPr lang="en-IN" i="1" dirty="0" smtClean="0"/>
              <a:t>SEPARATE ADJACENT BUILDINGS OR DIFFERENT STORIED BLOCKS BY JOINTS TO AVOID POUNDING</a:t>
            </a:r>
          </a:p>
          <a:p>
            <a:r>
              <a:rPr lang="en-IN" i="1" dirty="0" smtClean="0">
                <a:solidFill>
                  <a:srgbClr val="FF0000"/>
                </a:solidFill>
              </a:rPr>
              <a:t>USE COMPACT PLAN CONFIGURATION</a:t>
            </a:r>
          </a:p>
          <a:p>
            <a:r>
              <a:rPr lang="en-IN" i="1" dirty="0" smtClean="0"/>
              <a:t>PROVIDE DUCTILE STRUCTURE</a:t>
            </a:r>
          </a:p>
          <a:p>
            <a:r>
              <a:rPr lang="en-IN" i="1" dirty="0" smtClean="0">
                <a:solidFill>
                  <a:srgbClr val="FF0000"/>
                </a:solidFill>
              </a:rPr>
              <a:t>PROVIDE REQUIRED HOOKS IN TRANSVERSE REINFORCEMENT IN COLUMNS</a:t>
            </a:r>
          </a:p>
          <a:p>
            <a:r>
              <a:rPr lang="en-IN" i="1" dirty="0" smtClean="0"/>
              <a:t>NO OPENINGS OR RECESSES IN PLASTIC ZONES (IN RCC MEMBERS)</a:t>
            </a:r>
          </a:p>
          <a:p>
            <a:r>
              <a:rPr lang="en-IN" i="1" dirty="0" smtClean="0">
                <a:solidFill>
                  <a:srgbClr val="FF0000"/>
                </a:solidFill>
              </a:rPr>
              <a:t>SECURE CONNECTIONS IN PRE FAB BUILDINGS</a:t>
            </a:r>
          </a:p>
          <a:p>
            <a:r>
              <a:rPr lang="en-IN" i="1" dirty="0" smtClean="0"/>
              <a:t>ASSESS THE LIQUEFACTION POTENTIAL FAILURE OF FOUNDATION</a:t>
            </a:r>
          </a:p>
          <a:p>
            <a:r>
              <a:rPr lang="en-IN" i="1" dirty="0" smtClean="0">
                <a:solidFill>
                  <a:srgbClr val="FF0000"/>
                </a:solidFill>
              </a:rPr>
              <a:t>ANCHOR FACADE ELEMENTS FOR HORIZONTAL FORCES</a:t>
            </a:r>
          </a:p>
          <a:p>
            <a:r>
              <a:rPr lang="en-IN" i="1" dirty="0" smtClean="0"/>
              <a:t>ANCHOR FREE STANDING PARAPETS AND WALLS</a:t>
            </a:r>
          </a:p>
          <a:p>
            <a:r>
              <a:rPr lang="en-IN" i="1" dirty="0" smtClean="0">
                <a:solidFill>
                  <a:srgbClr val="FF0000"/>
                </a:solidFill>
              </a:rPr>
              <a:t>FASTEN SUSPENDED CEILINGS AND LIGHT FITTINGS</a:t>
            </a:r>
          </a:p>
          <a:p>
            <a:r>
              <a:rPr lang="en-IN" i="1" dirty="0" smtClean="0"/>
              <a:t>FASTEN INSTALLATIONS AND EQUIPMENT</a:t>
            </a:r>
            <a:endParaRPr lang="en-IN"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1C2A9229-4164-4A2A-9EED-8787FF3CC814}" type="slidenum">
              <a:rPr lang="en-US"/>
              <a:pPr/>
              <a:t>2</a:t>
            </a:fld>
            <a:endParaRPr lang="en-US" dirty="0"/>
          </a:p>
        </p:txBody>
      </p:sp>
      <p:sp>
        <p:nvSpPr>
          <p:cNvPr id="14339" name="Rectangle 2"/>
          <p:cNvSpPr>
            <a:spLocks noGrp="1" noChangeArrowheads="1"/>
          </p:cNvSpPr>
          <p:nvPr>
            <p:ph type="title"/>
          </p:nvPr>
        </p:nvSpPr>
        <p:spPr>
          <a:xfrm>
            <a:off x="457200" y="274638"/>
            <a:ext cx="8686800" cy="1143000"/>
          </a:xfrm>
        </p:spPr>
        <p:txBody>
          <a:bodyPr>
            <a:normAutofit/>
          </a:bodyPr>
          <a:lstStyle/>
          <a:p>
            <a:r>
              <a:rPr lang="en-US" sz="3200" b="1" dirty="0" smtClean="0">
                <a:solidFill>
                  <a:srgbClr val="00B050"/>
                </a:solidFill>
                <a:latin typeface="Aharoni" pitchFamily="2" charset="-79"/>
                <a:cs typeface="Aharoni" pitchFamily="2" charset="-79"/>
              </a:rPr>
              <a:t>INTRODUCTION</a:t>
            </a:r>
          </a:p>
        </p:txBody>
      </p:sp>
      <p:sp>
        <p:nvSpPr>
          <p:cNvPr id="14340" name="Rectangle 3"/>
          <p:cNvSpPr>
            <a:spLocks noGrp="1" noChangeArrowheads="1"/>
          </p:cNvSpPr>
          <p:nvPr>
            <p:ph type="body" idx="1"/>
          </p:nvPr>
        </p:nvSpPr>
        <p:spPr/>
        <p:txBody>
          <a:bodyPr>
            <a:normAutofit/>
          </a:bodyPr>
          <a:lstStyle/>
          <a:p>
            <a:pPr eaLnBrk="1" hangingPunct="1"/>
            <a:r>
              <a:rPr lang="en-US" sz="1800" dirty="0" smtClean="0">
                <a:solidFill>
                  <a:srgbClr val="0000CC"/>
                </a:solidFill>
              </a:rPr>
              <a:t>THE WORLD’S URBAN POPULATION IS ENCREASING RAPIDLY AND MORE THAN 90% OF THIS IS ON ACCOUNT OF DEVELOPING COUNTRIES.</a:t>
            </a:r>
          </a:p>
          <a:p>
            <a:pPr eaLnBrk="1" hangingPunct="1">
              <a:buNone/>
            </a:pPr>
            <a:r>
              <a:rPr lang="en-US" sz="1800" dirty="0" smtClean="0"/>
              <a:t>	</a:t>
            </a:r>
          </a:p>
          <a:p>
            <a:pPr eaLnBrk="1" hangingPunct="1"/>
            <a:r>
              <a:rPr lang="en-US" sz="1800" dirty="0" smtClean="0">
                <a:solidFill>
                  <a:srgbClr val="FF0000"/>
                </a:solidFill>
              </a:rPr>
              <a:t>THE RAPID URBANISATION IS ENCREASING PRESSURE ON NATURAL RESOURCES AND ENVIRONMENT, AFFECTING FORESTS &amp; ECOSYSTEMS  ADVERSALY.</a:t>
            </a:r>
          </a:p>
          <a:p>
            <a:pPr eaLnBrk="1" hangingPunct="1">
              <a:buNone/>
            </a:pPr>
            <a:endParaRPr lang="en-US" sz="1800" dirty="0" smtClean="0">
              <a:solidFill>
                <a:schemeClr val="hlink"/>
              </a:solidFill>
            </a:endParaRPr>
          </a:p>
          <a:p>
            <a:pPr eaLnBrk="1" hangingPunct="1"/>
            <a:r>
              <a:rPr lang="en-US" sz="1800" dirty="0" smtClean="0">
                <a:solidFill>
                  <a:schemeClr val="hlink"/>
                </a:solidFill>
              </a:rPr>
              <a:t>AS THESE CITIES &amp; TOWNS ARE MOSTLY LOCATED ALONG COAST LINES, RIVERS  AND FLOOD PLAINS, BECOME MOST VULNERABLE  WHEN NATURAL DISASTERS STRIKE.</a:t>
            </a:r>
          </a:p>
          <a:p>
            <a:pPr eaLnBrk="1" hangingPunct="1">
              <a:buNone/>
            </a:pPr>
            <a:endParaRPr lang="en-US" sz="1800" dirty="0" smtClean="0">
              <a:solidFill>
                <a:schemeClr val="hlink"/>
              </a:solidFill>
            </a:endParaRPr>
          </a:p>
          <a:p>
            <a:pPr eaLnBrk="1" hangingPunct="1"/>
            <a:r>
              <a:rPr lang="en-US" sz="1800" dirty="0" smtClean="0">
                <a:solidFill>
                  <a:srgbClr val="FF0000"/>
                </a:solidFill>
              </a:rPr>
              <a:t>HENCE, PROMOTING SUSTAINALE URBAN DEVELOPMENT WILL NOT ONLY IMPROVE THE QUALITY OF URBAN LIVING  IN THE REGION’S GROWING CITIES/ TOWNS, BUT ALSO BUILD RESILIENCE TO THE NATURAL HAZARDS  AND CLIMATE CHANGES.</a:t>
            </a:r>
          </a:p>
          <a:p>
            <a:endParaRPr lang="en-US" sz="1800" dirty="0" smtClean="0">
              <a:solidFill>
                <a:schemeClr val="hlink"/>
              </a:solidFill>
            </a:endParaRPr>
          </a:p>
          <a:p>
            <a:pPr>
              <a:lnSpc>
                <a:spcPct val="90000"/>
              </a:lnSpc>
            </a:pPr>
            <a:endParaRPr lang="en-US" sz="2300" dirty="0" smtClean="0">
              <a:solidFill>
                <a:srgbClr val="FF0000"/>
              </a:solidFill>
            </a:endParaRPr>
          </a:p>
          <a:p>
            <a:pPr eaLnBrk="1" hangingPunct="1"/>
            <a:endParaRPr lang="en-US" sz="3600" dirty="0" smtClean="0">
              <a:solidFill>
                <a:srgbClr val="0000CC"/>
              </a:solidFill>
            </a:endParaRPr>
          </a:p>
          <a:p>
            <a:pPr eaLnBrk="1" hangingPunct="1"/>
            <a:endParaRPr lang="en-US" sz="3600" dirty="0" smtClean="0">
              <a:solidFill>
                <a:srgbClr val="0000C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411162"/>
          </a:xfrm>
        </p:spPr>
        <p:txBody>
          <a:bodyPr>
            <a:normAutofit fontScale="90000"/>
          </a:bodyPr>
          <a:lstStyle/>
          <a:p>
            <a:r>
              <a:rPr lang="en-US" dirty="0" smtClean="0"/>
              <a:t>Retrofitting</a:t>
            </a:r>
            <a:endParaRPr lang="en-IN" dirty="0"/>
          </a:p>
        </p:txBody>
      </p:sp>
      <p:sp>
        <p:nvSpPr>
          <p:cNvPr id="3" name="Content Placeholder 2"/>
          <p:cNvSpPr>
            <a:spLocks noGrp="1"/>
          </p:cNvSpPr>
          <p:nvPr>
            <p:ph idx="1"/>
          </p:nvPr>
        </p:nvSpPr>
        <p:spPr>
          <a:xfrm>
            <a:off x="457200" y="685800"/>
            <a:ext cx="8229600" cy="6172200"/>
          </a:xfrm>
        </p:spPr>
        <p:txBody>
          <a:bodyPr>
            <a:normAutofit/>
          </a:bodyPr>
          <a:lstStyle/>
          <a:p>
            <a:pPr lvl="0"/>
            <a:r>
              <a:rPr lang="en-US" sz="1900" i="1" dirty="0" smtClean="0">
                <a:latin typeface="Arial" pitchFamily="34" charset="0"/>
                <a:cs typeface="Arial" pitchFamily="34" charset="0"/>
              </a:rPr>
              <a:t>Essential  due to structures not built as per codes</a:t>
            </a:r>
          </a:p>
          <a:p>
            <a:pPr lvl="0"/>
            <a:r>
              <a:rPr lang="en-US" sz="1900" i="1" dirty="0" smtClean="0">
                <a:latin typeface="Arial" pitchFamily="34" charset="0"/>
                <a:cs typeface="Arial" pitchFamily="34" charset="0"/>
              </a:rPr>
              <a:t>Guidelines available from BIS for RCC as well as for load bearing construction </a:t>
            </a:r>
            <a:r>
              <a:rPr lang="en-US" sz="1900" dirty="0" smtClean="0">
                <a:latin typeface="Arial" pitchFamily="34" charset="0"/>
                <a:cs typeface="Arial" pitchFamily="34" charset="0"/>
              </a:rPr>
              <a:t>(</a:t>
            </a:r>
            <a:r>
              <a:rPr lang="en-US" sz="2000" b="1" dirty="0" smtClean="0"/>
              <a:t>IS 13935)  </a:t>
            </a:r>
            <a:endParaRPr lang="en-US" sz="1900" dirty="0" smtClean="0">
              <a:latin typeface="Arial" pitchFamily="34" charset="0"/>
              <a:cs typeface="Arial" pitchFamily="34" charset="0"/>
            </a:endParaRPr>
          </a:p>
          <a:p>
            <a:pPr lvl="0"/>
            <a:r>
              <a:rPr lang="en-IN" sz="1900" dirty="0" smtClean="0">
                <a:latin typeface="Arial" pitchFamily="34" charset="0"/>
                <a:cs typeface="Arial" pitchFamily="34" charset="0"/>
              </a:rPr>
              <a:t>There are approximately 12 </a:t>
            </a:r>
            <a:r>
              <a:rPr lang="en-IN" sz="1900" dirty="0" err="1" smtClean="0">
                <a:latin typeface="Arial" pitchFamily="34" charset="0"/>
                <a:cs typeface="Arial" pitchFamily="34" charset="0"/>
              </a:rPr>
              <a:t>crore</a:t>
            </a:r>
            <a:r>
              <a:rPr lang="en-IN" sz="1900" dirty="0" smtClean="0">
                <a:latin typeface="Arial" pitchFamily="34" charset="0"/>
                <a:cs typeface="Arial" pitchFamily="34" charset="0"/>
              </a:rPr>
              <a:t> buildings in seismic Zones III, IV and V. Most of these buildings are not earthquake-resistant and are potentially vulnerable to collapse in the event of a high intensity earthquake. As it is not practically feasible or financially viable to retrofit all the existing buildings, these Guidelines recommend the structural safety audit and retrofitting of </a:t>
            </a:r>
            <a:r>
              <a:rPr lang="en-IN" sz="1900" dirty="0" smtClean="0">
                <a:solidFill>
                  <a:srgbClr val="FF0000"/>
                </a:solidFill>
                <a:latin typeface="Arial" pitchFamily="34" charset="0"/>
                <a:cs typeface="Arial" pitchFamily="34" charset="0"/>
              </a:rPr>
              <a:t>select critical lifeline structures and high priority buildings. </a:t>
            </a:r>
            <a:r>
              <a:rPr lang="en-IN" sz="1900" dirty="0" smtClean="0">
                <a:latin typeface="Arial" pitchFamily="34" charset="0"/>
                <a:cs typeface="Arial" pitchFamily="34" charset="0"/>
              </a:rPr>
              <a:t>Such selection will be based on considerations such as the degree of risk, the potential loss of life and the estimated financial implications for each structure, especially in high-risk areas, i.e., in seismic Zones III, IV and V.</a:t>
            </a:r>
          </a:p>
          <a:p>
            <a:pPr lvl="0"/>
            <a:r>
              <a:rPr lang="en-IN" sz="1900" dirty="0" smtClean="0">
                <a:latin typeface="Arial" pitchFamily="34" charset="0"/>
                <a:cs typeface="Arial" pitchFamily="34" charset="0"/>
              </a:rPr>
              <a:t>Seismic retrofitting is required not only for the structures of buildings (including their foundations) but also for their non-structural components like building finishes and contents. Seismic retrofitting is a specialised technical task which needs to be handled by engineers proficient in this field, as any routine alteration, repair or maintenance carried out in a structure may not always guarantee an improvement in its seismic safety, and may in fact, increase its vulnerability.</a:t>
            </a:r>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2743200"/>
            <a:ext cx="5486400" cy="411480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lum bright="12000" contrast="18000"/>
          </a:blip>
          <a:srcRect/>
          <a:stretch>
            <a:fillRect/>
          </a:stretch>
        </p:blipFill>
        <p:spPr bwMode="auto">
          <a:xfrm>
            <a:off x="3657599" y="2819400"/>
            <a:ext cx="5519418" cy="4038599"/>
          </a:xfrm>
          <a:prstGeom prst="rect">
            <a:avLst/>
          </a:prstGeom>
          <a:noFill/>
          <a:ln w="9525">
            <a:noFill/>
            <a:miter lim="800000"/>
            <a:headEnd/>
            <a:tailEnd/>
          </a:ln>
        </p:spPr>
      </p:pic>
      <p:pic>
        <p:nvPicPr>
          <p:cNvPr id="4" name="Picture 6" descr="no"/>
          <p:cNvPicPr>
            <a:picLocks noChangeAspect="1" noChangeArrowheads="1"/>
          </p:cNvPicPr>
          <p:nvPr/>
        </p:nvPicPr>
        <p:blipFill>
          <a:blip r:embed="rId4" cstate="print">
            <a:lum bright="6000" contrast="-24000"/>
          </a:blip>
          <a:srcRect/>
          <a:stretch>
            <a:fillRect/>
          </a:stretch>
        </p:blipFill>
        <p:spPr bwMode="auto">
          <a:xfrm>
            <a:off x="0" y="0"/>
            <a:ext cx="3765176" cy="2667000"/>
          </a:xfrm>
          <a:prstGeom prst="rect">
            <a:avLst/>
          </a:prstGeom>
          <a:noFill/>
          <a:ln w="9525">
            <a:noFill/>
            <a:miter lim="800000"/>
            <a:headEnd/>
            <a:tailEnd/>
          </a:ln>
        </p:spPr>
      </p:pic>
      <p:sp>
        <p:nvSpPr>
          <p:cNvPr id="5" name="TextBox 4"/>
          <p:cNvSpPr txBox="1"/>
          <p:nvPr/>
        </p:nvSpPr>
        <p:spPr>
          <a:xfrm>
            <a:off x="6400800" y="990600"/>
            <a:ext cx="2381934" cy="1200329"/>
          </a:xfrm>
          <a:prstGeom prst="rect">
            <a:avLst/>
          </a:prstGeom>
          <a:noFill/>
        </p:spPr>
        <p:txBody>
          <a:bodyPr wrap="none" rtlCol="0">
            <a:spAutoFit/>
          </a:bodyPr>
          <a:lstStyle/>
          <a:p>
            <a:r>
              <a:rPr lang="en-US" dirty="0" smtClean="0"/>
              <a:t>ON ALL WALLS</a:t>
            </a:r>
          </a:p>
          <a:p>
            <a:r>
              <a:rPr lang="en-US" dirty="0" smtClean="0"/>
              <a:t>ON BOTH THE FACES</a:t>
            </a:r>
          </a:p>
          <a:p>
            <a:r>
              <a:rPr lang="en-US" dirty="0" smtClean="0"/>
              <a:t>ABOVE LINTEL</a:t>
            </a:r>
          </a:p>
          <a:p>
            <a:endParaRPr lang="en-IN"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6"/>
          <p:cNvGraphicFramePr>
            <a:graphicFrameLocks noChangeAspect="1"/>
          </p:cNvGraphicFramePr>
          <p:nvPr/>
        </p:nvGraphicFramePr>
        <p:xfrm>
          <a:off x="228600" y="76200"/>
          <a:ext cx="4648200" cy="2767013"/>
        </p:xfrm>
        <a:graphic>
          <a:graphicData uri="http://schemas.openxmlformats.org/presentationml/2006/ole">
            <p:oleObj spid="_x0000_s46082" name="Clip" r:id="rId3" imgW="3840813" imgH="2286198" progId="">
              <p:embed/>
            </p:oleObj>
          </a:graphicData>
        </a:graphic>
      </p:graphicFrame>
      <p:pic>
        <p:nvPicPr>
          <p:cNvPr id="3" name="Picture 3"/>
          <p:cNvPicPr>
            <a:picLocks noChangeAspect="1" noChangeArrowheads="1"/>
          </p:cNvPicPr>
          <p:nvPr/>
        </p:nvPicPr>
        <p:blipFill>
          <a:blip r:embed="rId4" cstate="print"/>
          <a:srcRect/>
          <a:stretch>
            <a:fillRect/>
          </a:stretch>
        </p:blipFill>
        <p:spPr bwMode="auto">
          <a:xfrm>
            <a:off x="152400" y="3543300"/>
            <a:ext cx="4419600" cy="3314700"/>
          </a:xfrm>
          <a:prstGeom prst="rect">
            <a:avLst/>
          </a:prstGeom>
          <a:noFill/>
          <a:ln w="9525">
            <a:noFill/>
            <a:miter lim="800000"/>
            <a:headEnd/>
            <a:tailEnd/>
          </a:ln>
        </p:spPr>
      </p:pic>
      <p:pic>
        <p:nvPicPr>
          <p:cNvPr id="4" name="Picture 3"/>
          <p:cNvPicPr>
            <a:picLocks noChangeAspect="1" noChangeArrowheads="1"/>
          </p:cNvPicPr>
          <p:nvPr/>
        </p:nvPicPr>
        <p:blipFill>
          <a:blip r:embed="rId5" cstate="print"/>
          <a:srcRect/>
          <a:stretch>
            <a:fillRect/>
          </a:stretch>
        </p:blipFill>
        <p:spPr bwMode="auto">
          <a:xfrm>
            <a:off x="3962400" y="152400"/>
            <a:ext cx="4876800" cy="380261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534400" cy="334962"/>
          </a:xfrm>
        </p:spPr>
        <p:txBody>
          <a:bodyPr>
            <a:normAutofit fontScale="90000"/>
          </a:bodyPr>
          <a:lstStyle/>
          <a:p>
            <a:r>
              <a:rPr lang="en-IN" sz="3100" dirty="0" smtClean="0">
                <a:latin typeface="Arial" pitchFamily="34" charset="0"/>
                <a:cs typeface="Arial" pitchFamily="34" charset="0"/>
              </a:rPr>
              <a:t>SIX PILLARS OF EARTHQUAKE MANAGEMENT</a:t>
            </a:r>
            <a:r>
              <a:rPr lang="en-IN" dirty="0" smtClean="0"/>
              <a:t>.</a:t>
            </a:r>
            <a:endParaRPr lang="en-IN" dirty="0"/>
          </a:p>
        </p:txBody>
      </p:sp>
      <p:sp>
        <p:nvSpPr>
          <p:cNvPr id="6" name="Content Placeholder 5"/>
          <p:cNvSpPr>
            <a:spLocks noGrp="1"/>
          </p:cNvSpPr>
          <p:nvPr>
            <p:ph idx="1"/>
          </p:nvPr>
        </p:nvSpPr>
        <p:spPr>
          <a:xfrm>
            <a:off x="457200" y="914400"/>
            <a:ext cx="8458200" cy="5638800"/>
          </a:xfrm>
        </p:spPr>
        <p:txBody>
          <a:bodyPr>
            <a:normAutofit fontScale="62500" lnSpcReduction="20000"/>
          </a:bodyPr>
          <a:lstStyle/>
          <a:p>
            <a:pPr lvl="0" hangingPunct="0"/>
            <a:r>
              <a:rPr lang="en-IN" dirty="0" smtClean="0">
                <a:solidFill>
                  <a:srgbClr val="FF0000"/>
                </a:solidFill>
              </a:rPr>
              <a:t>Ensure the incorporation of earthquake-resistant design features for the construction of new structures.  </a:t>
            </a:r>
          </a:p>
          <a:p>
            <a:pPr lvl="0" hangingPunct="0">
              <a:buNone/>
            </a:pPr>
            <a:endParaRPr lang="en-IN" dirty="0" smtClean="0">
              <a:solidFill>
                <a:srgbClr val="FF0000"/>
              </a:solidFill>
            </a:endParaRPr>
          </a:p>
          <a:p>
            <a:pPr lvl="0" hangingPunct="0"/>
            <a:r>
              <a:rPr lang="en-IN" dirty="0" smtClean="0"/>
              <a:t>Facilitate selective strengthening and seismic retrofitting of existing priority and lifeline structures in earthquake-prone areas.</a:t>
            </a:r>
          </a:p>
          <a:p>
            <a:pPr lvl="0" hangingPunct="0">
              <a:buNone/>
            </a:pPr>
            <a:r>
              <a:rPr lang="en-IN" dirty="0" smtClean="0"/>
              <a:t>  </a:t>
            </a:r>
          </a:p>
          <a:p>
            <a:pPr lvl="0" hangingPunct="0"/>
            <a:r>
              <a:rPr lang="en-IN" dirty="0" smtClean="0">
                <a:solidFill>
                  <a:srgbClr val="FF0000"/>
                </a:solidFill>
              </a:rPr>
              <a:t>Improve the compliance regime through appropriate regulation and enforcement. </a:t>
            </a:r>
            <a:endParaRPr lang="en-IN" dirty="0" smtClean="0"/>
          </a:p>
          <a:p>
            <a:pPr lvl="0" hangingPunct="0"/>
            <a:endParaRPr lang="en-IN" dirty="0" smtClean="0"/>
          </a:p>
          <a:p>
            <a:pPr lvl="0" hangingPunct="0"/>
            <a:r>
              <a:rPr lang="en-IN" dirty="0" smtClean="0"/>
              <a:t>Improve the awareness and preparedness of all stakeholders. </a:t>
            </a:r>
          </a:p>
          <a:p>
            <a:pPr lvl="0" hangingPunct="0"/>
            <a:endParaRPr lang="en-IN" dirty="0" smtClean="0"/>
          </a:p>
          <a:p>
            <a:pPr hangingPunct="0"/>
            <a:r>
              <a:rPr lang="en-IN" dirty="0" smtClean="0">
                <a:solidFill>
                  <a:srgbClr val="FF0000"/>
                </a:solidFill>
              </a:rPr>
              <a:t> </a:t>
            </a:r>
            <a:r>
              <a:rPr lang="en-US" dirty="0" smtClean="0">
                <a:solidFill>
                  <a:srgbClr val="FF0000"/>
                </a:solidFill>
              </a:rPr>
              <a:t>End extreme urban poverty, expand employment and productivity, and raise living standards, especially in slums.</a:t>
            </a:r>
          </a:p>
          <a:p>
            <a:pPr lvl="0" hangingPunct="0">
              <a:buNone/>
            </a:pPr>
            <a:endParaRPr lang="en-IN" dirty="0" smtClean="0">
              <a:solidFill>
                <a:srgbClr val="FF0000"/>
              </a:solidFill>
            </a:endParaRPr>
          </a:p>
          <a:p>
            <a:pPr lvl="0" hangingPunct="0"/>
            <a:r>
              <a:rPr lang="en-IN" dirty="0" smtClean="0"/>
              <a:t>Strengthen the emergency response capability in earthquake-prone areas.  </a:t>
            </a:r>
          </a:p>
          <a:p>
            <a:pPr lvl="0" hangingPunct="0"/>
            <a:endParaRPr lang="en-IN" dirty="0" smtClean="0"/>
          </a:p>
          <a:p>
            <a:pPr lvl="0" hangingPunct="0">
              <a:buNone/>
            </a:pPr>
            <a:r>
              <a:rPr lang="en-IN" dirty="0" smtClean="0"/>
              <a:t>	Codes developed also to be updated and made consistent with the current state-of-the-art techniques on earthquake-resistant design and construction. </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Disaster Risk Reduction</a:t>
            </a:r>
            <a:endParaRPr lang="en-IN" dirty="0"/>
          </a:p>
        </p:txBody>
      </p:sp>
      <p:sp>
        <p:nvSpPr>
          <p:cNvPr id="3" name="Content Placeholder 2"/>
          <p:cNvSpPr>
            <a:spLocks noGrp="1"/>
          </p:cNvSpPr>
          <p:nvPr>
            <p:ph idx="1"/>
          </p:nvPr>
        </p:nvSpPr>
        <p:spPr/>
        <p:txBody>
          <a:bodyPr>
            <a:normAutofit fontScale="25000" lnSpcReduction="20000"/>
          </a:bodyPr>
          <a:lstStyle/>
          <a:p>
            <a:r>
              <a:rPr lang="en-IN" dirty="0" smtClean="0"/>
              <a:t> </a:t>
            </a:r>
          </a:p>
          <a:p>
            <a:pPr>
              <a:buNone/>
            </a:pPr>
            <a:r>
              <a:rPr lang="en-IN" sz="6200" b="1" dirty="0" smtClean="0"/>
              <a:t>	1 </a:t>
            </a:r>
            <a:r>
              <a:rPr lang="en-IN" b="1" dirty="0" smtClean="0"/>
              <a:t>. </a:t>
            </a:r>
            <a:r>
              <a:rPr lang="en-IN" sz="7200" b="1" dirty="0" smtClean="0"/>
              <a:t>Preparedness</a:t>
            </a:r>
            <a:r>
              <a:rPr lang="en-IN" sz="7200" dirty="0" smtClean="0"/>
              <a:t>  </a:t>
            </a:r>
            <a:r>
              <a:rPr lang="en-IN" sz="7200" i="1" dirty="0" smtClean="0"/>
              <a:t>includes planning and construction of sustainable structures during disasters.</a:t>
            </a:r>
            <a:endParaRPr lang="en-IN" sz="7200" dirty="0" smtClean="0"/>
          </a:p>
          <a:p>
            <a:pPr>
              <a:buNone/>
            </a:pPr>
            <a:r>
              <a:rPr lang="en-IN" sz="7200" dirty="0" smtClean="0"/>
              <a:t>       To bring awareness by </a:t>
            </a:r>
            <a:r>
              <a:rPr lang="en-IN" sz="7200" i="1" dirty="0" smtClean="0"/>
              <a:t>preparing and </a:t>
            </a:r>
            <a:r>
              <a:rPr lang="en-IN" sz="7200" dirty="0" smtClean="0"/>
              <a:t>distributing pamphlets &amp; making part of school </a:t>
            </a:r>
            <a:r>
              <a:rPr lang="en-IN" sz="7200" i="1" dirty="0" smtClean="0"/>
              <a:t>&amp; college </a:t>
            </a:r>
            <a:r>
              <a:rPr lang="en-IN" sz="7200" dirty="0" smtClean="0"/>
              <a:t>education about what to do in case of </a:t>
            </a:r>
            <a:r>
              <a:rPr lang="en-IN" sz="7200" i="1" dirty="0" smtClean="0"/>
              <a:t>disasters like </a:t>
            </a:r>
            <a:r>
              <a:rPr lang="en-IN" sz="7200" dirty="0" smtClean="0"/>
              <a:t>earthquake &amp; how to organise yourself.</a:t>
            </a:r>
          </a:p>
          <a:p>
            <a:pPr hangingPunct="0"/>
            <a:r>
              <a:rPr lang="en-IN" sz="7200" dirty="0" smtClean="0"/>
              <a:t>Rural areas :- To bring awareness by distributing pamphlets / booklets indicating guidelines for construction of </a:t>
            </a:r>
            <a:r>
              <a:rPr lang="en-IN" sz="7200" i="1" dirty="0" smtClean="0"/>
              <a:t>small </a:t>
            </a:r>
            <a:r>
              <a:rPr lang="en-IN" sz="7200" dirty="0" smtClean="0"/>
              <a:t>safe buildings </a:t>
            </a:r>
            <a:r>
              <a:rPr lang="en-IN" sz="7200" dirty="0" err="1" smtClean="0"/>
              <a:t>alongwith</a:t>
            </a:r>
            <a:r>
              <a:rPr lang="en-IN" sz="7200" dirty="0" smtClean="0"/>
              <a:t> organising trainings at the levels of </a:t>
            </a:r>
            <a:r>
              <a:rPr lang="en-IN" sz="7200" dirty="0" err="1" smtClean="0"/>
              <a:t>Panchayat</a:t>
            </a:r>
            <a:r>
              <a:rPr lang="en-IN" sz="7200" dirty="0" smtClean="0"/>
              <a:t>, </a:t>
            </a:r>
            <a:r>
              <a:rPr lang="en-IN" sz="7200" i="1" dirty="0" smtClean="0"/>
              <a:t>to </a:t>
            </a:r>
            <a:r>
              <a:rPr lang="en-IN" sz="7200" dirty="0" smtClean="0"/>
              <a:t>Engineers, Administrators &amp; workers.</a:t>
            </a:r>
          </a:p>
          <a:p>
            <a:pPr hangingPunct="0"/>
            <a:r>
              <a:rPr lang="en-IN" sz="7200" dirty="0" smtClean="0"/>
              <a:t>Urban areas &amp; Metros :- Along with above, all buildings must be designed by qualified professionals.</a:t>
            </a:r>
          </a:p>
          <a:p>
            <a:pPr hangingPunct="0"/>
            <a:r>
              <a:rPr lang="en-IN" sz="7200" dirty="0" smtClean="0"/>
              <a:t>It should be mandatory to obtain certificate of structural safety before issue of approval by local body.</a:t>
            </a:r>
          </a:p>
          <a:p>
            <a:pPr hangingPunct="0"/>
            <a:r>
              <a:rPr lang="en-IN" sz="7200" dirty="0" smtClean="0"/>
              <a:t>Data of inventories and response force must be available with the administration to take action in time </a:t>
            </a:r>
            <a:r>
              <a:rPr lang="en-IN" sz="7200" i="1" dirty="0" smtClean="0"/>
              <a:t>during response and mitigation</a:t>
            </a:r>
            <a:r>
              <a:rPr lang="en-IN" sz="7200" dirty="0" smtClean="0"/>
              <a:t>.</a:t>
            </a:r>
          </a:p>
          <a:p>
            <a:pPr>
              <a:buNone/>
            </a:pPr>
            <a:r>
              <a:rPr lang="en-IN" sz="7200" b="1" dirty="0" smtClean="0"/>
              <a:t>	2.  Mitigation</a:t>
            </a:r>
            <a:r>
              <a:rPr lang="en-IN" sz="7200" dirty="0" smtClean="0"/>
              <a:t> </a:t>
            </a:r>
          </a:p>
          <a:p>
            <a:pPr hangingPunct="0"/>
            <a:r>
              <a:rPr lang="en-IN" sz="7200" dirty="0" smtClean="0"/>
              <a:t>Once the steps of preparedness are followed and implemented in true spirit,  the effects of disaster automatically gets </a:t>
            </a:r>
            <a:r>
              <a:rPr lang="en-IN" sz="7200" i="1" dirty="0" smtClean="0"/>
              <a:t>minimised</a:t>
            </a:r>
            <a:r>
              <a:rPr lang="en-IN" sz="7200" dirty="0" smtClean="0"/>
              <a:t>  &amp; </a:t>
            </a:r>
            <a:r>
              <a:rPr lang="en-IN" sz="7200" dirty="0" smtClean="0">
                <a:solidFill>
                  <a:srgbClr val="FF0000"/>
                </a:solidFill>
              </a:rPr>
              <a:t>mitigated</a:t>
            </a:r>
            <a:r>
              <a:rPr lang="en-IN" sz="7200" dirty="0" smtClean="0"/>
              <a:t>.</a:t>
            </a:r>
          </a:p>
          <a:p>
            <a:pPr hangingPunct="0"/>
            <a:r>
              <a:rPr lang="en-IN" sz="7200" i="1" dirty="0" smtClean="0"/>
              <a:t>Mitigation will require trained and well equipped disaster response forces at National, State and District levels</a:t>
            </a:r>
          </a:p>
          <a:p>
            <a:pPr hangingPunct="0"/>
            <a:r>
              <a:rPr lang="en-IN" sz="7200" dirty="0" smtClean="0"/>
              <a:t>The next step is to start retrofitting of the existing structures.</a:t>
            </a:r>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295400" y="762000"/>
            <a:ext cx="6400800" cy="574854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FB25B73F-0DBE-472E-B211-CD02CB3D4B89}" type="slidenum">
              <a:rPr lang="en-US"/>
              <a:pPr/>
              <a:t>26</a:t>
            </a:fld>
            <a:endParaRPr lang="en-US"/>
          </a:p>
        </p:txBody>
      </p:sp>
      <p:sp>
        <p:nvSpPr>
          <p:cNvPr id="31747" name="Rectangle 2"/>
          <p:cNvSpPr>
            <a:spLocks noGrp="1" noChangeArrowheads="1"/>
          </p:cNvSpPr>
          <p:nvPr>
            <p:ph type="title"/>
          </p:nvPr>
        </p:nvSpPr>
        <p:spPr/>
        <p:txBody>
          <a:bodyPr/>
          <a:lstStyle/>
          <a:p>
            <a:pPr eaLnBrk="1" hangingPunct="1"/>
            <a:r>
              <a:rPr lang="en-US" smtClean="0"/>
              <a:t>THANK YOU</a:t>
            </a:r>
          </a:p>
        </p:txBody>
      </p:sp>
      <p:sp>
        <p:nvSpPr>
          <p:cNvPr id="31748" name="Rectangle 3"/>
          <p:cNvSpPr>
            <a:spLocks noGrp="1" noChangeArrowheads="1"/>
          </p:cNvSpPr>
          <p:nvPr>
            <p:ph type="body" idx="1"/>
          </p:nvPr>
        </p:nvSpPr>
        <p:spPr/>
        <p:txBody>
          <a:bodyPr/>
          <a:lstStyle/>
          <a:p>
            <a:pPr eaLnBrk="1" hangingPunct="1"/>
            <a:endParaRPr lang="en-US" smtClean="0"/>
          </a:p>
          <a:p>
            <a:pPr eaLnBrk="1" hangingPunct="1"/>
            <a:endParaRPr lang="en-US" smtClean="0"/>
          </a:p>
        </p:txBody>
      </p:sp>
      <p:pic>
        <p:nvPicPr>
          <p:cNvPr id="31749" name="Picture 4" descr="Spoonbills"/>
          <p:cNvPicPr>
            <a:picLocks noChangeAspect="1" noChangeArrowheads="1"/>
          </p:cNvPicPr>
          <p:nvPr/>
        </p:nvPicPr>
        <p:blipFill>
          <a:blip r:embed="rId2" cstate="print"/>
          <a:srcRect/>
          <a:stretch>
            <a:fillRect/>
          </a:stretch>
        </p:blipFill>
        <p:spPr bwMode="auto">
          <a:xfrm>
            <a:off x="533400" y="1219200"/>
            <a:ext cx="7162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1C2A9229-4164-4A2A-9EED-8787FF3CC814}" type="slidenum">
              <a:rPr lang="en-US"/>
              <a:pPr/>
              <a:t>3</a:t>
            </a:fld>
            <a:endParaRPr lang="en-US"/>
          </a:p>
        </p:txBody>
      </p:sp>
      <p:sp>
        <p:nvSpPr>
          <p:cNvPr id="14339" name="Rectangle 2"/>
          <p:cNvSpPr>
            <a:spLocks noGrp="1" noChangeArrowheads="1"/>
          </p:cNvSpPr>
          <p:nvPr>
            <p:ph type="title"/>
          </p:nvPr>
        </p:nvSpPr>
        <p:spPr>
          <a:xfrm>
            <a:off x="457200" y="274638"/>
            <a:ext cx="8686800" cy="1143000"/>
          </a:xfrm>
        </p:spPr>
        <p:txBody>
          <a:bodyPr>
            <a:normAutofit/>
          </a:bodyPr>
          <a:lstStyle/>
          <a:p>
            <a:r>
              <a:rPr lang="en-US" sz="3200" b="1" dirty="0" smtClean="0">
                <a:solidFill>
                  <a:srgbClr val="00B050"/>
                </a:solidFill>
                <a:latin typeface="Aharoni" pitchFamily="2" charset="-79"/>
                <a:cs typeface="Aharoni" pitchFamily="2" charset="-79"/>
              </a:rPr>
              <a:t>SUSTAINABLE DEVELOPMENT </a:t>
            </a:r>
          </a:p>
        </p:txBody>
      </p:sp>
      <p:sp>
        <p:nvSpPr>
          <p:cNvPr id="14340" name="Rectangle 3"/>
          <p:cNvSpPr>
            <a:spLocks noGrp="1" noChangeArrowheads="1"/>
          </p:cNvSpPr>
          <p:nvPr>
            <p:ph type="body" idx="1"/>
          </p:nvPr>
        </p:nvSpPr>
        <p:spPr/>
        <p:txBody>
          <a:bodyPr>
            <a:normAutofit fontScale="92500" lnSpcReduction="20000"/>
          </a:bodyPr>
          <a:lstStyle/>
          <a:p>
            <a:pPr eaLnBrk="1" hangingPunct="1"/>
            <a:r>
              <a:rPr lang="en-US" sz="1800" dirty="0" smtClean="0">
                <a:solidFill>
                  <a:srgbClr val="0000CC"/>
                </a:solidFill>
              </a:rPr>
              <a:t> SUSTAINABLE DEVELOPMENT IS DEVELOPMENT THAT MEETS THE NEEDS OF THE PRESENT </a:t>
            </a:r>
            <a:r>
              <a:rPr lang="en-US" sz="1800" b="1" dirty="0" smtClean="0">
                <a:solidFill>
                  <a:srgbClr val="FF0000"/>
                </a:solidFill>
              </a:rPr>
              <a:t>WITHOUT COMPROMISING </a:t>
            </a:r>
            <a:r>
              <a:rPr lang="en-US" sz="1800" dirty="0" smtClean="0">
                <a:solidFill>
                  <a:srgbClr val="0000CC"/>
                </a:solidFill>
              </a:rPr>
              <a:t>THE ABILITY OF FUTURE GENERATIONS TO MEET THEIR OWN NEEDS.</a:t>
            </a:r>
          </a:p>
          <a:p>
            <a:pPr eaLnBrk="1" hangingPunct="1">
              <a:buNone/>
            </a:pPr>
            <a:r>
              <a:rPr lang="en-US" sz="1800" dirty="0" smtClean="0"/>
              <a:t>	</a:t>
            </a:r>
          </a:p>
          <a:p>
            <a:pPr eaLnBrk="1" hangingPunct="1"/>
            <a:r>
              <a:rPr lang="en-US" sz="1800" dirty="0" smtClean="0">
                <a:solidFill>
                  <a:schemeClr val="hlink"/>
                </a:solidFill>
              </a:rPr>
              <a:t>IN  ESSENCE,  SUSTAINABLE DEVELOPMENT  IS  A  PROCESS  OF CHANGE, IN  WHICH  EXPLOITATION OF  RESOURCES,  THE DIRECTION  OF </a:t>
            </a:r>
            <a:r>
              <a:rPr lang="en-US" sz="1800" i="1" dirty="0" smtClean="0"/>
              <a:t>I</a:t>
            </a:r>
            <a:r>
              <a:rPr lang="en-US" sz="1800" dirty="0" smtClean="0">
                <a:solidFill>
                  <a:schemeClr val="hlink"/>
                </a:solidFill>
              </a:rPr>
              <a:t>NVESTMENTS,  THE  ORIENTATION OF  TECHNOLOGICAL  DEVELOPMENT, AND INSTITUTIONAL  CHANGE  ARE ALL  IN  HARMONY  AND  ENHANCE BOTH  CURRENT  AND  FUTURE POTENTIAL  TO  MEET  HUMAN  NEEDS  AND  ASPIRATIONS.</a:t>
            </a:r>
          </a:p>
          <a:p>
            <a:pPr eaLnBrk="1" hangingPunct="1">
              <a:buNone/>
            </a:pPr>
            <a:endParaRPr lang="en-US" sz="1800" dirty="0" smtClean="0">
              <a:solidFill>
                <a:schemeClr val="hlink"/>
              </a:solidFill>
            </a:endParaRPr>
          </a:p>
          <a:p>
            <a:r>
              <a:rPr lang="en-US" sz="1800" dirty="0" smtClean="0">
                <a:latin typeface="Arial Black" pitchFamily="34" charset="0"/>
              </a:rPr>
              <a:t>SUSTAINABILITY RULES</a:t>
            </a:r>
          </a:p>
          <a:p>
            <a:endParaRPr lang="en-US" sz="1800" dirty="0" smtClean="0">
              <a:solidFill>
                <a:schemeClr val="hlink"/>
              </a:solidFill>
            </a:endParaRPr>
          </a:p>
          <a:p>
            <a:pPr>
              <a:lnSpc>
                <a:spcPct val="90000"/>
              </a:lnSpc>
            </a:pPr>
            <a:r>
              <a:rPr lang="en-US" sz="2300" dirty="0" smtClean="0">
                <a:solidFill>
                  <a:srgbClr val="FF0000"/>
                </a:solidFill>
              </a:rPr>
              <a:t>AS LONG AS ALL RENTS FROM NON-RENEWABLE RESOURCES EXTRACTED ARE REINVESTED, THE STREAM OF CONSUMPTION FLOW REMAINS CONSTANT OVER GENERATION.</a:t>
            </a:r>
          </a:p>
          <a:p>
            <a:pPr>
              <a:lnSpc>
                <a:spcPct val="90000"/>
              </a:lnSpc>
              <a:buNone/>
            </a:pPr>
            <a:endParaRPr lang="en-US" sz="2300" dirty="0" smtClean="0">
              <a:solidFill>
                <a:srgbClr val="FF0000"/>
              </a:solidFill>
            </a:endParaRPr>
          </a:p>
          <a:p>
            <a:pPr>
              <a:lnSpc>
                <a:spcPct val="90000"/>
              </a:lnSpc>
            </a:pPr>
            <a:r>
              <a:rPr lang="en-US" sz="2300" dirty="0" smtClean="0">
                <a:solidFill>
                  <a:srgbClr val="FF0000"/>
                </a:solidFill>
              </a:rPr>
              <a:t>PRESERVE NON-SUBSTITUTABLE CRITICAL COMPONENTS OF NATURAL RESOURCE STOCK.</a:t>
            </a:r>
          </a:p>
          <a:p>
            <a:pPr eaLnBrk="1" hangingPunct="1"/>
            <a:endParaRPr lang="en-US" sz="3600" dirty="0" smtClean="0">
              <a:solidFill>
                <a:srgbClr val="0000CC"/>
              </a:solidFill>
            </a:endParaRPr>
          </a:p>
          <a:p>
            <a:pPr eaLnBrk="1" hangingPunct="1"/>
            <a:endParaRPr lang="en-US" sz="3600" dirty="0" smtClean="0">
              <a:solidFill>
                <a:srgbClr val="0000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715962"/>
          </a:xfrm>
        </p:spPr>
        <p:txBody>
          <a:bodyPr>
            <a:normAutofit fontScale="90000"/>
          </a:bodyPr>
          <a:lstStyle/>
          <a:p>
            <a:r>
              <a:rPr lang="en-IN" dirty="0" smtClean="0">
                <a:solidFill>
                  <a:srgbClr val="FF0000"/>
                </a:solidFill>
              </a:rPr>
              <a:t>Why build sustainable structures?</a:t>
            </a:r>
            <a:endParaRPr lang="en-IN" dirty="0">
              <a:solidFill>
                <a:srgbClr val="FF0000"/>
              </a:solidFill>
            </a:endParaRPr>
          </a:p>
        </p:txBody>
      </p:sp>
      <p:sp>
        <p:nvSpPr>
          <p:cNvPr id="3" name="Content Placeholder 2"/>
          <p:cNvSpPr>
            <a:spLocks noGrp="1"/>
          </p:cNvSpPr>
          <p:nvPr>
            <p:ph idx="1"/>
          </p:nvPr>
        </p:nvSpPr>
        <p:spPr>
          <a:xfrm>
            <a:off x="457200" y="990600"/>
            <a:ext cx="8229600" cy="5791200"/>
          </a:xfrm>
        </p:spPr>
        <p:txBody>
          <a:bodyPr>
            <a:normAutofit/>
          </a:bodyPr>
          <a:lstStyle/>
          <a:p>
            <a:r>
              <a:rPr lang="en-IN" sz="1800" dirty="0" smtClean="0"/>
              <a:t>To save property &amp; lives and improve quality of urban living.</a:t>
            </a:r>
          </a:p>
          <a:p>
            <a:endParaRPr lang="en-IN" sz="1800" dirty="0" smtClean="0"/>
          </a:p>
          <a:p>
            <a:endParaRPr lang="en-IN" sz="1800" dirty="0" smtClean="0"/>
          </a:p>
          <a:p>
            <a:endParaRPr lang="en-IN" sz="1800" dirty="0" smtClean="0"/>
          </a:p>
          <a:p>
            <a:endParaRPr lang="en-IN" sz="1800" dirty="0" smtClean="0"/>
          </a:p>
          <a:p>
            <a:pPr>
              <a:buNone/>
            </a:pPr>
            <a:r>
              <a:rPr lang="en-IN" sz="1800" dirty="0" smtClean="0"/>
              <a:t>     Though frequency of earth</a:t>
            </a:r>
          </a:p>
          <a:p>
            <a:pPr>
              <a:buNone/>
            </a:pPr>
            <a:r>
              <a:rPr lang="en-IN" sz="1800" dirty="0" smtClean="0"/>
              <a:t>      quakes very high,</a:t>
            </a:r>
          </a:p>
          <a:p>
            <a:pPr>
              <a:buNone/>
            </a:pPr>
            <a:endParaRPr lang="en-IN" sz="1800" dirty="0" smtClean="0">
              <a:solidFill>
                <a:srgbClr val="00B050"/>
              </a:solidFill>
            </a:endParaRPr>
          </a:p>
          <a:p>
            <a:pPr>
              <a:buNone/>
            </a:pPr>
            <a:endParaRPr lang="en-IN" sz="1800" dirty="0" smtClean="0">
              <a:solidFill>
                <a:srgbClr val="00B050"/>
              </a:solidFill>
            </a:endParaRPr>
          </a:p>
          <a:p>
            <a:endParaRPr lang="en-IN" sz="1800" dirty="0" smtClean="0">
              <a:solidFill>
                <a:srgbClr val="00B050"/>
              </a:solidFill>
            </a:endParaRPr>
          </a:p>
          <a:p>
            <a:endParaRPr lang="en-IN" sz="1800" dirty="0" smtClean="0">
              <a:solidFill>
                <a:srgbClr val="00B050"/>
              </a:solidFill>
            </a:endParaRPr>
          </a:p>
          <a:p>
            <a:endParaRPr lang="en-IN" sz="1800" dirty="0" smtClean="0">
              <a:solidFill>
                <a:srgbClr val="00B050"/>
              </a:solidFill>
            </a:endParaRPr>
          </a:p>
          <a:p>
            <a:endParaRPr lang="en-IN" sz="1800" dirty="0" smtClean="0">
              <a:solidFill>
                <a:srgbClr val="00B050"/>
              </a:solidFill>
            </a:endParaRPr>
          </a:p>
          <a:p>
            <a:r>
              <a:rPr lang="en-IN" sz="1800" dirty="0" smtClean="0">
                <a:solidFill>
                  <a:srgbClr val="00B050"/>
                </a:solidFill>
              </a:rPr>
              <a:t>THE DEVELOPMENT CHALLENGE</a:t>
            </a:r>
          </a:p>
          <a:p>
            <a:r>
              <a:rPr lang="en-IN" sz="1800" dirty="0" smtClean="0"/>
              <a:t>The challenge is how can we quickly switch over to </a:t>
            </a:r>
            <a:r>
              <a:rPr lang="en-IN" sz="1800" i="1" dirty="0" smtClean="0"/>
              <a:t>construction of </a:t>
            </a:r>
            <a:r>
              <a:rPr lang="en-IN" sz="1800" dirty="0" smtClean="0"/>
              <a:t>sustainable structures, to mitigate damage to life &amp; property. Thereafter , can pay attention to the retrofitting of the existing buildings, which are non- earthquake resistant.</a:t>
            </a:r>
          </a:p>
        </p:txBody>
      </p:sp>
      <p:sp>
        <p:nvSpPr>
          <p:cNvPr id="4" name="Rectangle 3"/>
          <p:cNvSpPr/>
          <p:nvPr/>
        </p:nvSpPr>
        <p:spPr>
          <a:xfrm>
            <a:off x="609600" y="1752600"/>
            <a:ext cx="2819400" cy="923330"/>
          </a:xfrm>
          <a:prstGeom prst="rect">
            <a:avLst/>
          </a:prstGeom>
        </p:spPr>
        <p:txBody>
          <a:bodyPr wrap="square">
            <a:spAutoFit/>
          </a:bodyPr>
          <a:lstStyle/>
          <a:p>
            <a:r>
              <a:rPr lang="en-US" b="1" dirty="0" smtClean="0"/>
              <a:t>Kanto, e/q, Japan; 1.9.1923</a:t>
            </a:r>
          </a:p>
          <a:p>
            <a:r>
              <a:rPr lang="en-US" b="1" dirty="0" smtClean="0"/>
              <a:t>Deaths-1,42,800</a:t>
            </a:r>
          </a:p>
          <a:p>
            <a:r>
              <a:rPr lang="en-US" b="1" dirty="0" smtClean="0"/>
              <a:t>Magnitude: 7.9</a:t>
            </a:r>
            <a:endParaRPr lang="en-IN" b="1" dirty="0"/>
          </a:p>
        </p:txBody>
      </p:sp>
      <p:pic>
        <p:nvPicPr>
          <p:cNvPr id="5" name="Picture 4" descr="http://www.welt.de/img/history/crop101898824/5870716899-ci3x2l-w580-aoriginal-h386-l0/bs-11-23-DW-Kultur-Erlangen.jpg"/>
          <p:cNvPicPr>
            <a:picLocks noChangeAspect="1" noChangeArrowheads="1"/>
          </p:cNvPicPr>
          <p:nvPr/>
        </p:nvPicPr>
        <p:blipFill>
          <a:blip r:embed="rId2" cstate="print"/>
          <a:srcRect/>
          <a:stretch>
            <a:fillRect/>
          </a:stretch>
        </p:blipFill>
        <p:spPr bwMode="auto">
          <a:xfrm>
            <a:off x="3429000" y="1752600"/>
            <a:ext cx="5495874" cy="3276600"/>
          </a:xfrm>
          <a:prstGeom prst="rect">
            <a:avLst/>
          </a:prstGeom>
          <a:noFill/>
        </p:spPr>
      </p:pic>
      <p:sp>
        <p:nvSpPr>
          <p:cNvPr id="6" name="Rectangle 5"/>
          <p:cNvSpPr/>
          <p:nvPr/>
        </p:nvSpPr>
        <p:spPr>
          <a:xfrm>
            <a:off x="762000" y="3505200"/>
            <a:ext cx="2590800" cy="1477328"/>
          </a:xfrm>
          <a:prstGeom prst="rect">
            <a:avLst/>
          </a:prstGeom>
        </p:spPr>
        <p:txBody>
          <a:bodyPr wrap="square">
            <a:spAutoFit/>
          </a:bodyPr>
          <a:lstStyle/>
          <a:p>
            <a:r>
              <a:rPr lang="en-IN" dirty="0" smtClean="0"/>
              <a:t>Only very few deaths after 1923 in Japan. </a:t>
            </a:r>
          </a:p>
          <a:p>
            <a:r>
              <a:rPr lang="en-IN" dirty="0" smtClean="0"/>
              <a:t>All structures </a:t>
            </a:r>
            <a:r>
              <a:rPr lang="en-IN" i="1" dirty="0" smtClean="0"/>
              <a:t>constructed </a:t>
            </a:r>
            <a:r>
              <a:rPr lang="en-IN" dirty="0" smtClean="0"/>
              <a:t>sustainable after this </a:t>
            </a:r>
            <a:r>
              <a:rPr lang="en-IN" i="1" dirty="0" smtClean="0"/>
              <a:t>disaster </a:t>
            </a:r>
            <a:r>
              <a:rPr lang="en-IN" dirty="0" smtClean="0">
                <a:solidFill>
                  <a:srgbClr val="FF0000"/>
                </a:solidFill>
              </a:rPr>
              <a:t>incident</a:t>
            </a:r>
            <a:r>
              <a:rPr lang="en-IN"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228601" y="762000"/>
            <a:ext cx="5410200" cy="2308324"/>
          </a:xfrm>
          <a:prstGeom prst="rect">
            <a:avLst/>
          </a:prstGeom>
          <a:noFill/>
          <a:ln w="9525">
            <a:noFill/>
            <a:miter lim="800000"/>
            <a:headEnd/>
            <a:tailEnd/>
          </a:ln>
        </p:spPr>
        <p:txBody>
          <a:bodyPr wrap="square">
            <a:spAutoFit/>
          </a:bodyPr>
          <a:lstStyle/>
          <a:p>
            <a:pPr marL="285750" indent="-285750"/>
            <a:r>
              <a:rPr lang="en-US" dirty="0" smtClean="0">
                <a:solidFill>
                  <a:srgbClr val="000000"/>
                </a:solidFill>
                <a:ea typeface="MS Gothic" pitchFamily="49" charset="-128"/>
              </a:rPr>
              <a:t>      During disasters Damage multiplies due to;</a:t>
            </a:r>
          </a:p>
          <a:p>
            <a:pPr marL="285750" indent="-285750">
              <a:buFont typeface="Wingdings" pitchFamily="2" charset="2"/>
              <a:buChar char="ü"/>
            </a:pPr>
            <a:r>
              <a:rPr lang="en-US" i="1" dirty="0" smtClean="0">
                <a:solidFill>
                  <a:srgbClr val="000000"/>
                </a:solidFill>
                <a:ea typeface="MS Gothic" pitchFamily="49" charset="-128"/>
              </a:rPr>
              <a:t>Non engineered structures  (e.g. </a:t>
            </a:r>
            <a:r>
              <a:rPr lang="en-US" i="1" dirty="0" err="1" smtClean="0">
                <a:solidFill>
                  <a:srgbClr val="000000"/>
                </a:solidFill>
                <a:ea typeface="MS Gothic" pitchFamily="49" charset="-128"/>
              </a:rPr>
              <a:t>Bhuj</a:t>
            </a:r>
            <a:r>
              <a:rPr lang="en-US" i="1" dirty="0" smtClean="0">
                <a:solidFill>
                  <a:srgbClr val="000000"/>
                </a:solidFill>
                <a:ea typeface="MS Gothic" pitchFamily="49" charset="-128"/>
              </a:rPr>
              <a:t> buildings during e/q collapsed)</a:t>
            </a:r>
          </a:p>
          <a:p>
            <a:pPr marL="285750" indent="-285750">
              <a:buFont typeface="Wingdings" pitchFamily="2" charset="2"/>
              <a:buChar char="ü"/>
            </a:pPr>
            <a:r>
              <a:rPr lang="en-US" i="1" dirty="0" smtClean="0">
                <a:solidFill>
                  <a:srgbClr val="000000"/>
                </a:solidFill>
                <a:ea typeface="MS Gothic" pitchFamily="49" charset="-128"/>
              </a:rPr>
              <a:t>Creating imbalance or  unsafe conditions in nature (e.g. landslide near </a:t>
            </a:r>
            <a:r>
              <a:rPr lang="en-US" i="1" dirty="0" err="1" smtClean="0">
                <a:solidFill>
                  <a:srgbClr val="000000"/>
                </a:solidFill>
                <a:ea typeface="MS Gothic" pitchFamily="49" charset="-128"/>
              </a:rPr>
              <a:t>Pune</a:t>
            </a:r>
            <a:r>
              <a:rPr lang="en-US" i="1" dirty="0" smtClean="0">
                <a:solidFill>
                  <a:srgbClr val="000000"/>
                </a:solidFill>
                <a:ea typeface="MS Gothic" pitchFamily="49" charset="-128"/>
              </a:rPr>
              <a:t> and in </a:t>
            </a:r>
            <a:r>
              <a:rPr lang="en-US" i="1" dirty="0" err="1" smtClean="0">
                <a:solidFill>
                  <a:srgbClr val="000000"/>
                </a:solidFill>
                <a:ea typeface="MS Gothic" pitchFamily="49" charset="-128"/>
              </a:rPr>
              <a:t>Uttarakhand</a:t>
            </a:r>
            <a:r>
              <a:rPr lang="en-US" i="1" dirty="0" smtClean="0">
                <a:solidFill>
                  <a:srgbClr val="000000"/>
                </a:solidFill>
                <a:ea typeface="MS Gothic" pitchFamily="49" charset="-128"/>
              </a:rPr>
              <a:t>)</a:t>
            </a:r>
          </a:p>
          <a:p>
            <a:pPr marL="285750" indent="-285750">
              <a:buFont typeface="Wingdings" pitchFamily="2" charset="2"/>
              <a:buChar char="ü"/>
            </a:pPr>
            <a:r>
              <a:rPr lang="en-US" i="1" dirty="0" smtClean="0">
                <a:solidFill>
                  <a:srgbClr val="000000"/>
                </a:solidFill>
                <a:ea typeface="MS Gothic" pitchFamily="49" charset="-128"/>
              </a:rPr>
              <a:t>Mending with existing safety norms (e.g. changing norms for construction within coastal regions or near river banks) </a:t>
            </a:r>
            <a:r>
              <a:rPr lang="en-US" dirty="0" smtClean="0">
                <a:solidFill>
                  <a:srgbClr val="000000"/>
                </a:solidFill>
                <a:ea typeface="MS Gothic" pitchFamily="49" charset="-128"/>
              </a:rPr>
              <a:t>e.g.      Mumbai….CRZ    500m to 100m</a:t>
            </a:r>
          </a:p>
        </p:txBody>
      </p:sp>
      <p:sp>
        <p:nvSpPr>
          <p:cNvPr id="4101" name="Rectangle 5"/>
          <p:cNvSpPr>
            <a:spLocks noChangeArrowheads="1"/>
          </p:cNvSpPr>
          <p:nvPr/>
        </p:nvSpPr>
        <p:spPr bwMode="auto">
          <a:xfrm>
            <a:off x="914400" y="304800"/>
            <a:ext cx="4324350" cy="461963"/>
          </a:xfrm>
          <a:prstGeom prst="rect">
            <a:avLst/>
          </a:prstGeom>
          <a:noFill/>
          <a:ln w="9525">
            <a:noFill/>
            <a:miter lim="800000"/>
            <a:headEnd/>
            <a:tailEnd/>
          </a:ln>
        </p:spPr>
        <p:txBody>
          <a:bodyP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smtClean="0">
                <a:solidFill>
                  <a:srgbClr val="FF0000"/>
                </a:solidFill>
                <a:latin typeface="Arial" pitchFamily="34" charset="0"/>
                <a:cs typeface="Arial" pitchFamily="34" charset="0"/>
              </a:rPr>
              <a:t>DISASTERS</a:t>
            </a:r>
            <a:endParaRPr lang="en-GB" sz="2400" b="1" dirty="0">
              <a:solidFill>
                <a:srgbClr val="FF0000"/>
              </a:solidFill>
              <a:latin typeface="Arial" pitchFamily="34" charset="0"/>
              <a:cs typeface="Arial" pitchFamily="34" charset="0"/>
            </a:endParaRPr>
          </a:p>
        </p:txBody>
      </p:sp>
      <p:sp>
        <p:nvSpPr>
          <p:cNvPr id="34820" name="AutoShape 4" descr="data:image/jpeg;base64,/9j/4AAQSkZJRgABAQAAAQABAAD/2wCEAAkGBxQTEhUUEhQWFhUWGB0ZGBgYGRwbGxsfHxgaHRwfHx4dHCgiHx0lHB4aITEiJSkrLi4uHCIzODMsNygtLi4BCgoKDg0OGxAQGywkICYsLCwsLDQsLCwxNy8sLDAsNCwtLDQsLCw3LSwsNCwsNCwsLCwsLC8sLC80LCwsLCwsLP/AABEIALcBEwMBIgACEQEDEQH/xAAcAAACAgMBAQAAAAAAAAAAAAAABAMFAQIGBwj/xAA7EAACAQMDAgQDBgUCBwEBAAABAhEAAyEEEjEFQRMiUWEGcYEykaGxwfAUI0JS0QfhFSQzYnKS8RZT/8QAGQEAAwEBAQAAAAAAAAAAAAAAAAECAwQF/8QALhEAAgIBAwEGBgIDAQAAAAAAAAECESEDEjFBEyJRYXHwgZGhscHRBOEjMkIU/9oADAMBAAIRAxEAPwDzDT9W8O+zESHgOPkIkVat1aw16yScDcCxJESMAxBia5G5bIMGZq06b0nfJYlSMiR/ntXLqaOne5+FHVp6062l91HW211dsuVuWkU8QYJ/OIFSvrNH4i3dpRGYpcSIztkOADwDAx61V9Q1Fjw2UiLwwB7+s+neo/h3onjksSYQ+ZOCQQeD29vWsdkVC5NqsG++TlUad5Ol6DqRau3HIDaRyEF08L6E9wv9Neh/D3xsunmzte9v81sIVgdjJJwvHAOfnXj3Supsou6Wzte1c3bd4MiR+8Vf6P4qtfwhDjZqLQhBBIYjGCOAeCO01lLT1IT3wWeP02vuaKenKGyfHvg+hujdSXUWhcUFezKeVI5H77Gnq+ctH8bahnT+HJtoMsu8gMQDk7YIjPeDiRgV2Hw//qbdvXvD3JKFV2bZa4P6j7v28uODFdkNd7e+s9Tkn/Hz3Hjoeu0UUV0nKFFFFABRRRQAUUUUAFFFFABRRRQAUUUUAFFFFABRRRQAUUUUAFFFFABRRRQAUUUUAFFFFAHyP17S7na5aWEkkL3A5jHpmhurh7RABD9mxHb6/Srq/oWazFt28oDTjsPX0NVnVvhlUsi9p3LpAJyDM+hHp6Vwx1YOk36HdLSmraKBLjlpJgk5J/Ou21Vorq9KxZUW6hBZG+3AkA+gOI55qus6uzrLaWmi1dRcMY2mBGO+fT5xXO6VJuot0lQGAbsVE/h61Uo9pzhq/qKMuzqsptHSfF3S7Vm+rANsvISAOVcRnJyD/mqrQfD910LnCBtpgyQxEiR6HifWuj638L37vhPprjageGTLN6NEIW55qq0XS772iUu7BcjeM5AOJA7g1GnqVpLvZ4Klp3qPu4Ki9Zew4hjkGCPxr0T/AEt6rZtm2VG28j/zGVctbZvMSe4j6yBArjul3/C1RTVNIA2EnIEwQfkR396vtJ05F1IfTXtsqSdhUiJ4Mggz6R27UtaeFfPKfQrShd1xxXU+ij1Sz4vg+KniEA7JE54x79vWnK+a/hvUaizfF59r/wA9F+ydzeYgOONylsetXfVvibWXrWpddZet3LD7bluPD8hgblCwefXsPqd1/JV0znf8d1g95oryz4d+PdDodMEvam7eumGYQWMwAQM4EicnJM13Xwr8Q29dYF+0CFJiDz2P61tGaZjKDiy5oooqyAooooAKKKKACiiigAooooAKKKKACiiigAooooAKKKKACiiigAooooAKKKKAPkn4ZueLusu52bcKCRI75GfpxTnQdOLere0Lh2lGKgic9u4z7+lVf8AEG8EwBIIP5H1qGz05yPELFT9oEyD7Z7muOSUk84f3OxNxaxwM6zS3rFzxyojxTDD7JIY4/A1H8QdYW+yuqFSBDcZ+RHPerHoN7UJbDStyzLKUYgkEifmDJnPvXOarJJQEoOSAYnv+lVBXLPK6im6jS4fQ6zomrUJZGje6upkyCZQ4lxB8scH19aX+HzqXuXrT3PDI3lwygsGJzAxGTPpVfp9aRZVQQrW33I4ncsjPzFbdT0WosXBda5ud8lxkkkcH1x+VRs5XjxeSlPh+HJY/CfS7N3VNa1EuwRo3N9phEZ+UnntT/VdObVw6OwwAbaVJPnU5G2YPAnPoa4y6HIF0uCWaCAfMCO8dvmKurent27tlrrXIeGxu38YPrzAxRPTe6278vNBDUxSVefkxzq+o8PTDT3kuLfsuGsODK7Scme39X4elI67q3j7WkfxDbVdogMAcEk8GYJPer7rb73DElkZRs3f29x9885ri7lgglirbNxAJB2/KfWKNFRavr+/fA9VyizsNRr3VNPefTudjbCBBS4y4zBkiQfnnNdz0j/Uy81zdcdVsghgDbCB0mGCySZHz5jtXAaPWJ/B2ktXdt9LoKITOd0zH9u0z86k6P1Fw18X7TXEWWYofsMXDbgJBAJGYrJSkk0sU/wAmrUZNN5v9H0Do/i3S3bvhW7kuApbBG3cYUNPBJH07xIq7DiYkSO3evnC1fTTXLGot6e8d151nzfzbTyV7zuGNu4Z2/d3n+lersrfuSzG5eti5uuXGZ47hpwGBDTInAya6Ya98nLPQq66HqtFa27gYSpBHqDIrauk5gooooAKKKKACiiigAooooAKKKKACiiigAooooAKKKKACiisE0AZoqIvRQB8u9Z+HEt2R4dxyeRJwfaAYgziKV8Y6spZHldsQ2AsDNR9W22LyXNMjBUALBgYDZ7EzBGJ49Kz0W1/F6qZNq4RuSCY8oJOYmvNqShub6Xfh8D0bju2peVf2RX3fRF7FxQWIkMpwQeDkdqutBoGtaZnVkclN4RhgyIMEeo7d6qX051GpdLt3bfkIu4SCeCJHEDIro7AW49+1qLq2StsQLflVgAZYTnmcCjVm6Xjyx6UY5v0RRdU6Pp10aX0eHMSJmZ+0NvaM/dW/RNUmoRrdy4VuoB4BOSSJnMZxiPfvmpOpHxdHausiBo2QPtEiYMGI4J780tptIVW3Y1Aew29WW5tyFJJmQcZgT7+1VHMGpN3bJl/umlikK6roFyFcXEZ2k3FkKyEESCJzzwB+FP8ARLxv39NbuHzWN/2jtBgCIIEzgc+nzrF7dor9zcPFWSAxMNODJ+uPetfDQu7XUJtgGb9scYO0hWyRJg/L61Tk3Hn0YkknxXiiPXalm37mXY137QHnU7YORjbmfeKuND0q4LDJuW5a8tx0Y5YFSAwZcgCASIPHNUB6Yw09vUKQLZO1wxJEzt3bfTNdB4GosaRQjLus7nt3LYyycMSTgrDD7h6VGo1SUWuaK007bfgUXUFthDCXA4ZHt3GInwyoAnafUGIH3Vba3W6dNNbeyzC5dU29RsI3GVM7gcDzAQRGDio9PpkuOtxt93T3CQAVG+2y7jt8owv2jC4iPSlekaFi6utrxNO91UKSpkxJHODtmD649Kt7Xz090Qt3Tr7s6HpN9bmj0viXW2pfVWYEKbJWdkYIZTKjPFKrZsXnv3yxcw41KoNu3zBUuKB9pWIyASRzSPUdHaXUm7pWLWEYM6KSrWypC+ZSQftcf4pXo7J/GrszaZypBbaGU+v1g57gVHZqm16/0X2mUmvL+zs7Hxtc0mlseHcuMCxa/ABMSVgEjBDATwYGeQa9S+AOufxFpt7sbgMlX5AgcdyDzxjcO0V4xq+sRs0+nVHF4OLnizKXLk7lBj7O47gYPPoRTPwfdZL+lv6dbyBl23VUyoaCEDGZ2MVXBiI+VPTk4d58ZJ1IKdpH0TRXm3SP9Qbr37C3xbRXts1xVB3od6qBBaSsnmPnABj0gH8a7YakZ8HHPTlDkzRRRVkBRRRQAUUUUAFFFFABRRWJoAzRWJomgDNFYmsFqAMmtGNBao2amBqTRWhNFAHyf1LrXjyNjAkBQNwj1z7zWvSrNsYZnt3gylOc+kR3mnz8KM9vxFuDdt3FPpxPr7VQ6pzuV9xLHIM5EcfKuOGxx2wOye+Mt0y91nR/D1A8fdb3DcrMw8zDJyDg8VW3Wd75G5rjzhjkkDjPypheuPqLlr+K3XLaHIAzkROOTVh1Lo4a2dTpnCop8oMgwMEgn0M4PYVCk4NKfhXkU4qabjx9RDquva4LVi6gUJADgnjIH55+VdElpmuq1zfetgBFkbuBMYH5/PtVR1no7C0t8oYKTLMBjywR6mScDtVl8BJK3LpuMWtnYssYWVmYnOJGfSsdZpaW+PCv5s20V/k2Ne0J9ZteJolupuO13DhpJjxGiDyIEYOeeKU0/U3vadrZZEUNbFxphirHbIHEDG7/AHpopcDt/D3Vc6hSbhgFQWkmI4Ocd6XfqI0t29bNhRusi2VDEjdt+1kcGZirik1Sy7tESbTt4Twx3p/U/BixfM6dWdFuhC0yhAU9iMzAzgUfBjM99LNy4DbYAeHcDDxEBwEJEgzLY9DVd1jUCEXTFhZYB2Qjyq8beW7x6c10fV9KXsWTfthTsVrTL5lzAiYhYEEg/SYNEkkvC/d0Cbb8a91YrrtCWuNcsE2dQjALaswVIA2sy95IBJ7YNJavqh32W2/w7NsVtmLbgDaXKnEkGMDgYNXGj094XLdwlFTT253QCrQIbtiPKc+nJpL4a6jde+TeRbttVcMzwoVSQN0xgTHvH1qVLHjSKcadcD6WtOto2ybZujVeH4iqFgXMhychgNxU/wDiPnS+v+GAlsC4VW8PFkOSFuIhaCh4HE5zFU95Ld21qYFsG2SyKAPshvN5u/Mj2+dWfSfiG6tmwA6XFtGWsukbAvlTae+4MT8x9Ke2UcxfqJyi8NFT0jqqK2xx4avctujqZNja+Ykdxz8hVrpw9l9S1vUNLF0bwxI2tlLmARsDMRMiDxUWpu6bwEi34Ny9cZmLKxQJvIBUtiACVMenyq66noBoxba2hcNaOnulSSdu4EuRkEFFbkd1NE9RXxV/gUINr0/JtqOnvZvBmsy4uEfxDGQs2gS5AIOzdNyDgKWEiDSvTviDVTbNzU6hbRvKM3CQBO5Q7NIgR7T3qV+sLdsuo3vcgqkEKpUOLY8sgbmtXYLR3NJdPKJqnsWL38o3fLbYAZgqwbcOQu4CPalFun0ZUkrXU9D+Ef8AUhze8LVvKsbhDlYhQypbK7QAysT6SK9C0fxDpru3Zfty5hQWCs3pCtBM/KvnQ6mN/wDCAPbG61DyTt3+KoQciNpGac0nxMbOuF5RZZlKIoYbkQF87WIBDbQBIHf2rohqS+H1OfU0on0nRXm/Sv8AVNWuhdQi20Y7QwbCmCSSWgFY9OPevQtLqUuIHtsGRhIZTIPyNdMZqXBzSi48k1FFFUSaO8VoXNSsKje2T3qlQiI3a1N2hrDVG1lqvBOTbxqyL1QNZNYW23pRgBsXqz4lV5uUeJ7mlQ7HWuj1qNrgpXxRWfHooLJt1FReLRSA+ceiXrzKy3bi21RRmMsOeZ4gZPvSnX9KTaVtjKDBEiIx+tRjrCbWVQWMEAFexB5+U/hSF3rjtb8NpMkbnLMSRPAkwK8uOlqb9yVZPUlqaezbd4EdJqHQkLB9QeKttFbcf9aVsvmJ8hJ9RPFTdTS26KLQUEnyxH04/GrHw9Qmn8O4EZNscZA7ebuB8vrVamqml0v5/AnT0mm+tfIm0moVy1hgboURaVhuUYMhZ47ZPFUvRtcLDr4sFSzLcQAbwACIPHf3o6SQdTta6LAAJkEgTHEyIJH3xVzoPhwandfIHhkeQBuYkbjjmk9sLUuHXv8AI05Tpx5RY2dENKpLJFpmLIBkgRIUwJJikbvSbGotvqg77jJVzAHlAAUg/wD38qct9Tewtxbga+LSwrAA7fLweO3f76S0/RhaTzPu3nfAPlGeImK5dzh3m8/c6a3d2sCq6b/lLZLApcuxgwwifeOV/GrXodxrWpXS+PutOu+HyVOcAnj1xjBqh6N0G3qNS9oOwAlhB+XHvn8K1XSOgv2/LhwnikyVgz85OOOK6JqMrjfnx49fgc8dyqVe0dbp9Po9KM3XcRcO1ZbY/G4KJ24xJxxVFo9G38NcbT3QDbCteQsZc+aNk+gn7631PUHQWNK623Hh7gytBO8mN08ccfI1JotB/DPaKqzXQxF2ASqbsWyD9QOeZ9KhXFZdv7pFOpPHA5pNRabfqSFUeArDGDdEjw2MZMQPefUUrpPh9L1ttQLy2zBhOBKQDun5yP8Aerr4f6it3V3dLdhVtyQTgsYEyD23EtnNcfqekj/mV2BzZ2FdrFSAxzA/qwQJ5wKNNttp4488BNKk1nn5jOq09/WW7YRhdCWjczgrGDb7y2AQMYIM1PZ1d+1pUuK1wNbc2yjoANhWAfsyYO4QT+VMdC6TbuWA637iJvRXtITIdrRXBMN9rsTtgn0pb/il+3qja1H85hcYb1wzMUZIWY8ssSVOJmtHm4qsZoheL6h0DrKWF0jtaTw7V91LAy0MgJ8p4IMGQcxHzk6lasbmuWWTdfAZBPmDeQmf7ZZgef7vSnH1yKbOmuWra3XtLbckggGYXgYMjk8bu9VXW+nTqbiWEuMQxDSAfZQI7QVE1MWpSvj9WU1tVcmlvTsNptgyDbNyTlWLlAykEGCTt/Gad1/SRa/l3UIG4qbnlAuMD5BjI8rGT7rzFI2dY9tk01+3ulFkqx3BRcN2fKckAe0R983V+seMb7teLIqoLaOu03Q32xgAym4mQOwq+85eRHdo2v2NreHdtuwUu+3dlbQOzac8rtInMyDNdp0D45uaQgtDaUWj4aFtgVfECgnyklpn5yK4vWXFNzUkB2uAtkgEMmxh9r+/aZB48pqS3atIGe26uuxF3DG12tDyNH2g3OYAZBPNNNrItqdn0j0zqtq+s2nVoiQCNyzMbhyODzTN2+qiWYD5mvnPo3WdRYNrw3uIt1gG8Hb5jbYnaJYcIQGziMTmvWBfR4KsCWAMTnInI54rt0ZKeGcerBw4Opbq9of1T8gajPW7Xv8AdXNMomsMvuK32Ix3M6T/AI9a9/upnS9St3MK2fQ4NcdFZC/WhwQ9x3TKKzXEXNa8bSzFfSTFFvVsohXI9gSKWwNx2ZsCIqJtCvvXNr1y8o+0D8xJqG9168f6o+QFG2QWjqRoFo/gVrjD1W9//R/vqS38SXwI3A+5UT+EUOEgtHaC1RXGD4o1H/b/AOtFLYx2j5v1Fi5aMqZD4MD61q18Im02QHJkOZkD0jj61fde6NfXwvsndMKs895JPFV/UNDduIWusqm3iCInjP1rh09RSSto7JwcW6I16gG8LwrcOkFm7Ej5etPda+IndDbFvaSIJmccYx+JqH4X0TszKqh5E4PHzmOa0voWvAtZZkDQwHPMGSMA1DjB6mVwWpTWnh8i/Ttbbst513hlIYYkHBnNXvTyG0jG3eZXliltWM7iTtUL3ke3vVTrNI9o3bbaeNx3KZ3bVPGfUU/Y12nt6e3ctbF1SMCDAmZzI/tijUp014r2/INK42n4DHSTet6d5Q72Yo08zlZM5wTEe1Oaa1a0+na3qG83ZvMcTAj5GcUlcW/ctrcvahVt3rm5lACn7WWB5jE1JcAualQ7+MhOzs0wCV45Mz+FYyhbfzdeRtHUpL5K/Mk67YTxLF3TkgSFLqSB/wCO4cEz396z1XRve1bJYi2Ao3ztOfU+vIHvVZ0fU228WzdY+DJZUJ25BgE8GQKx0FwgvXbd07lwFYg7gZIJnPYZ9arZKKxyvHzJUlJ54f4LK31xAHW7pwjeCLatbA87oxlz6MSRxxHtWHdb38JeN+5vZovADypteEYiIAMn7U8/Oq3W7tP4L+IzFlaQw9eSMZz3M1C9wWEXwLjFb9thdVl3FcxkgAZyR+tWtNPKJc2sMvOodBs3NTqP+ai6t5FDOV2ktE+UAYBxg9vpT/Vbt23rLbXLQdhZcMyBWMrI3AGMDESeG9gKUTRI93RXRbF8FN1y2oUERABgkD5/Km/si/bsWyHdYbcR/wAu3isGUcnaQ0eWR6Vg3fOcV+DWq49fyUPTustp1W/4KPbuXZHZl2E44jIP0+oq86hpEv3f4pbimzuXYQQGZyQSsmCCC3p/SZqj1VsaXaqhV3KyOo/mHcNysROQpVlifQ0zobL6fSr4jB7eoO1bbAwjECGg8HEH6VpNJd6PPHqiIt/6sh67p7mwWrw3X7e66XUjKltrAnBMFcQIwKu+l3yERjZi7dsOpulpBMs4LZ5NtZGJwKj6mjWhbBIe4Fto9pZIuQ+4sWiVJWDH51p1bUp4fgDam12Yts3WyyglI7wSSB6H5VDe6Kj0LrbJsU06Iblu853XLdlHYKftghi3JwVSZg9oxU2rsIdQmEYPcW944HlUXFIWyefJ4gAme9V3VSxa3rG8q7RsVeCybQynuNzE84zHpV9qtd/zNsm0pslDt3Rtc7vHtqOYkFRkcseatp4fkRafzK3rdi4LxiU8QnftzAkqGnsoGI/7j60uCunuOXt7Efar21IAWWRpUcfYkwT/AFelR3dOjqgQQdQECkHg7gLiQTODDfM1L4i3BchSW8FrrI5JDcC0R33Kuw+h4q1xTJfNlnb1Z1Jsyq+GSJAYQpLbVaJkEbYxzBEYrTRazwvDZWupcEqSwG1GZ1BUxkgowJ+Va6PWksrKAgK24giGHlfvP2WdpnsfaobyEXLrtuY3DbYLhg3DuMGcyYP+alYY3lHoHwz8SDUeVoVpICxxtGQW3GT6HiO5q/8AEVAdx+XH615Bobq2vssyv4ZkjcM7VJEjIBlf/UirCxqEaPEI3Gfs4wJyfoAe8zXbpfyOkjj1dHrE9KN8ASxAHuYpK91mwuS6n2GfyrkbdsEAK25QexB+lYHT17/d3/OuntInNT8C/wBT8Up/RPzilh8Q9/MfuqouaETj8aytjbIEx7d/n3p9rFcBsk+S0/8A0B/tc/d/mpB8S9irfh/mqgkzkD5E1rd1B28Y9qjtfIrs66lo3XmkxbaPdo/Q1H/+jeTKAD5/5Wqdz6E/j+VR2VAksZI4/c0nqhtLu51tpxx7zWKU/wCJ+ggdsmisu21PAe1HGdMtai2wO03g52p5jOJiCeBAmmdV0y5eLPfm2xxtHYCcH19Z9616dpbvijwrzKlv7IPmAn0BqDqHXbyO6uBcaZL8TPEj0iuB7pSuFX9f0en3VGp3QhpbVy3eNuzdKsTtnscTV/8ACetsW941DKGBIMnn5VzPTbwLNvtszHjaJzVl07orul3cGtsuVBEEyTzPIHtV68U4tTdcZI0W00455LvU9TtsdS+14geE0GDgic9p+kVV6Hp9h9OwYBbwkk9yORt9QMSIpzqPXbZ05a1uDsNm3bABgTngjviqDRXSBN0GBgR3+cnIis9OEtr5WfsazlFSrnA5b0gIsW1u+IWGEAnaSZ2gD1PaperW1sXbWxtrIswJhWkyNwnInOPUZrpNd07TrZttp2AbZLMpIxBnjjMxXF2bqMjq6necIW/AzEzxWmlPfnJjqR24+JaXltMgMhmMQoy27jE8CfWouo2S/g22RpS15iigNuImD69silunsbWoQXFyGE985j557VffEdhjevahmVGtBCEkEMDMe/M/fSb2yS9+A4q4tlnrrBGlHikXHe3v2quQqiCOeQzDPH68l0nXsEdCu93Tw7bFf+mzGDMjkia6LpF3T3B/MY3rt62xW0PNtP8AaD/SPnHFUGj1tprm0jG8FRubDSQCIb9zU6MaUk/UvVlbi16E3Qbz6MljbO5pVIgyRg9/WKF3C6mo3MHc/wAwkY3z/MUj2Pb9ab1Whs2tavi7mtGWkkkKcnk/90fU1jQ9cW3aF0qrbrrlbTD7G7+qTkmJGf7jT3bu8ldiSrut8Ceo1hWzcS8sm6wdbg4Ugnn0n0Haaver9JL2LYc7iqrbD7oXdMSFB9CPc49qTHRZF6xaCvbRgytuIXzKsiYMmff1qg6XcHnQ3SqFLm1G4B8hETgMSBwJ8vvU1udxdU7+n0K3bVnNnQa28Ld4u03fDa2A8+ZYXY26OJbH1qK/pfEs22UeIGuhVAwFAuHdJ9y0D0getQvoSLDuNnmtqhCAneSJDYgkiC3HarPpSeVXa4x/lEgKvlcWbgCAEDEmZ4PGaWErT4HTcqaKjS63/rKbe+wpJgj/AKZJKgQOQYH1zWvSFexf8PUMWU2pVlO8KCF2sPko/KpehKEVS9pvNf2XxMTCh1ETyGzOPyqS7sSSbozaLoMnaInYZOD2j1Uetat8xM0uGO6HVW7Nq8rW5AnwT9rBAwCDIYGSJzkGq3W6h7623BRD5UuPgFWAY5zOVU4I7RW1kk2cFRbaJXO4HdbBucyAduO8E0a+yiG9bYPcXb4isYGS5BcQCD5CCCeJ96Ekn5g22vI23sLcpBcGVgRsRZIEjgGWUfT1qN77Dw3VYMHEQpBBUGJwQCCe0AHsam01i15mUlBtW4ADBYAqeCQCBDSD3ildXa8Nnt5kbgATIKqXhce0ASDmqVMh2ia9d3XJPkBmD2k4+yDxvDfnxWqXmgMQv2JJAE8EDIPrBgfOobLlh5U8gJYDAIgSwB7RggxyxrRWMwJUsCcDCxwZ7rtOZ4k+1VRN9S7GrNtix8xIhgZgse8jIaY78R61Y9P6n4i/v8Y4/wBx61z4uHYw92aMehJk95bGPT2rKllEqc8SNvMDt9YzSUmglBM6W5qR/bNajUif3FVDa8FZFt92JA/zP1z61FpurhuFx/czj7ojJrbcqMdjLZnJ4H7+6l2YnJ/CTSd7qIAwUn2JB/Ec8UseonPkHsW/X8c0t4+yZZF894+datdIGI57gVUHqzDJXA52/wC5+VMv1Jdu7P15P4cfdT3ons2WIve1FVH8d6K34f4oo3INkiPqB8DaEuksx8wMR9PQ02LQt6d3BLM2WBgySIGfl29jXNvbttbBQszxJGTHqKvNIyqnmBA9wcY9+9ck1tiry7O2D3N9MFT8P9SWzdUvwOfaui+JdemqthkgqhztMGDgxjPYke1cv1XSgRcn7ZkD2jHvOM1giFUWmLTlgOPu9a1lpxlJTXJlHUlGLg+B/qGlfFuyS1gNuQsIycHO2fofWmnsFbfhXbRNyCV2nBE5M9oqy03xZGmNjaxuFYG8YBiJJ/HFaJavi/aOpCrvBCbZwO49ZPv6Vk5S4kq+7NVGP/OfsV/V9cFVHtJtstKwe8eo9oNNdYupatKgtM3jKpVo443R3E4jFJ9Xt2rGrUWlJSQSJnPcAnHMGJ7Vjreue1qRvEptWADMD9MyY96qME9tepMpVd+hjrFq15fAEELuJkyIA/PJM+3HfS51fxLThwHuNBBwSscAeX9z3q06x1dXtO9u2fOoUNEATM/v2rmNDZkgcCDPcd6vTVx73QibqVR6mbDFCFAmTMrIbjiR2q01+ltu6rpvOqRMdyRJA4wIP7FP9K1VqzY8RgTd3RtPYe+OMzPy+VK6m0bKLeVZuXHLK648p5ED1mk5vd9BqGMk3U9Ul3ZaIykAbsMSx7fUAU18WdPCWNKGaFRWVozDwJ7ZXdK94I9DhTVdFL6q2lwi2Lp2/akjE5PrOB70stlkvPp/PdUyAFIJB3bgQDyTAkjsTUQS7ri+Mlyu2mucG/w51B7U27qt4f8A1ABgh4Cg8gxEiB60ve0g8K3dKuru5G3gbQoyo+Yb7vvuur6EKtsXIIuXQbjKDuEiIHfaIJrTT3RHgakbTY3FC4BDLnbbkZBaeZ4FKOon34r19+o3ptd2XwHV0yWifDdW3W0tIHJiGKDepzI3s6xj7H363NDsvEoWKKBatr9naWI5kD+or5hzn50lo9Rd8R7exLosWtkAlcbgxOZzGPpNTa+8LjArbRt62gCudjBSzCfXaokGCIqNst2eC9y24JL1sDffdTcWfsxEXABL7ZxgEAZaAOeyfS9Ui6lfF2kL50UAgEBexk9liCM8+1MaLWAsbbKXfx1eQIUqFIAJmATxB9RUWp1d1w1vwgLga2EMbdii4Qqsd3JMqYxn2qop8Ck1yB2n+ahVWa2zLb29luYmTgnc0+y4rN28UDx5kVXJ3MTADDZ85GPfbSo6hc8TaAF8RtjzwtzKk5OFO6CfaoD1Um4SyCFgM0nKqwKgRjAAMEdq0UX1MnKJPcvK6QTtQNdKMBuEl/Kv0RmI4mlrrkiJktBWTnbukiYmQUEes1va067v5RZkKgqeGyuSAcEK2D6QKW1UhArZE+YcDJB57weM8RWqRm2YayTBPAGF5xJ4z/cD37VPpA8SVkKQYOMSJxnEYP0pWzc8+1jKzJz2nNP3LwACMRDTALdjkHHGKH4CRN/D+bK8du2DjtG2YiTWLzd8GAQBGe2ffOPp7VGXQ4WSZwYPcQfwx7yfnUWo3SIEj04/CeO30rOsluVGt1zAUZlpwYGPf0jtUiOyjBOP+7gZ4jH3zU1vRlyJ3ATIgD9x86xd6VdIhGcx/cZGY9uI/Yq01wQ2K+OWJncSIAJ4PMEEAZz6ffWhBIKiSoHMgfLnnufXPpUn/DLo/oJyOD3H7NZbpd7b/wBOD+5wPfNUFkHi+2Rz+GD+I+tZBBUkiDP3YEQfn+8VM/TrgkG23P0Pz/f3VB4FwSSjDjsTj7qKE2Y8QfuaKx4R9G/9f9qKZBlunMqh0MT27kfpVovxEWtJpgsSoDNMTGeI5PrNVNzWupFskQIkj3+tMdR6PG190yVETEE+lc8oqVdp8DpUtt7PiXGq6Sl5EUQHaIMZB/XHakOj37Vm5dt3GWUaARwY7/T0rTrOlCWg5ZtwgDJmZyMn0qt6edOxHiJHYmSAPf5U4QuDttoJTSmqWR3rt4NdVrSbguTtzAxzHFWXUtY2ot27jKotBgGljzgDsOJHBpc661bsO2mIW4w2wo/pnJI7TjPypfo4tfw1xXBLn7KknBjBA9fep2qk64wit2Wr5yy4XYyXNNaQEP5t57RzHtjmcTSmiuWLumvLfIF+3IQlRgRzuiWziCZwPWtOk603NSm5ygS0V42g8SvmB5/TFQ6q9bttft2xuW5w5yBIlvfmfnUqNScc3hjck43jwCxpLr2ltyhTnykt+HI+41F1borWNokFpkqIwOxn3z91Y6Xr7li26qRNyPMQMAE8ZniastR1m2QDtZnIyx+yT7/LP+a1e9SwsGa2NZeRTq+vBtItkk7Y34IG70APOCM/KndBZbWC0LZFtrdvzOSY3AzEfvmueut5n8shuRMx7/Om+m6hrSuiYDDJJiJETJ9R6UPSe3u8gtZOWeC0s6X+IUXHY7U4VYUDbIHefqDVNp3updbUIhYKS3nnKmVBk54/KttPedbJtK5CtiOYznPof80C8/hXLJIIYrBzIAM49jTjptWun4CWonT6/ktLfUjeVXuEG4jqyL/QDvBE4xJkc/nTXVtTbuK947WaQpQGT6xnPHf0FUCaYoFy3y7f/eKzY0ThjAbdBHv6H8MfWhaCvAf+h9UZsa9EVApIINzcUBVvMuJJ7A4rNjWpZ2m0HaGBz5R9nazD3iVz2qROnEZCqOckj9TNNp0t/wDtHuMd/wB5rTbEyU5CvU9d4zsUs+ECwggwQoMxHH2oPPaoNYbhG7aewZlc+YqdwaZ5JM+0Vc3ekl4l1wIbaAPvMj27VDd6aiwsMW4PA+7kmlGlSQ5NvkXvQy5MkQFJBBhQYJIxu3Z/P2h8JTht4UMx2hZBmcyTHtntV5pOlNGB94H75707peiZz65g/eM80cA3Zz2m0VsAQzgg4UP+Ig4+6mtJ0NXwiNEckkgEdokRxHH311K6BFyQqR7SfwOKxcuNB2ny/wBxWD985poKKdfhocu6KOMAfIekmO4zUy9MsLAZ5MnttHz75pq5cX7KiSRkkeb76LOi2sck+oHI+8RxTA0s9MtvlFB+RH6kVIujIWVQfUT7cTn6Cp9TdtodhLMfYAnPHfn5U3bSFA2KSRPmkRniZz85pAVl3R3AJIWPYbT+X40uLqwZQe5JmrrqNlikqq5HdiP0qmvaUFANoPfk570qHYtqeodkIX5DP5Uva1r7CCxLHglgOOfs+1YvpOAODmPYxxS90qrKHXaIxj3ooLJNLNwld77wpMZOZ4Iyc4jtULFgBBmfXP3wcVpcdUfDsrR24A9Pl9ajOpLAwSST6jufb8qzlYOqJS7ev7++itxaPdh/60Vl2sfERyI3Ft05mZp67du3Y3nC8egPY471uwGFEcdwZMz39q2tuWXYIyR7FomBzXYzNeppdvbwPEZj6Z7x8q1UAHAges0wrMz+aJ4yABHpA9K3e0Fad2BgYGe0xI/z7UYC7I0eSAJz2A796yl7PeQPw+ZqW5a8hyJJkHcAI7gg8dvxrKaJSYZs/wBuCZx6HiTRaGrNbF5WBWTOIJOSfSODn5VoymYXzE+gAPuMYpw6O0hjlzkADAI9fnnEYrV0lZyuMDEfXPpSTGxIZiAI9Ymtxp27Ak8we/3UxZ07Oc4/L/GcZqwtlLR8wnBJ5x+/pTsVFZb0rSCPTExn69qZsaYSQQA0Ekdvf6/LNWK6jesII7THHb0pNNAVJYtA/rMdvkI9+9K7HVEJ06qPKSSe8T+xNTJpHInaSO5J/Cn9Lp0GF3AkGclfYjHrkkZn51LcTzEK5xwQCF5yAQPl9aW4dFeNIVzciD25PHYRmtPDUEmIHYMDnPy/ATTt3TNwJaWz5+CJ/pkOcd49PWBtZNwuPINvpiRIyMGSJzRuCiGyJEKvhn/xEH54/KanW64EGHIEZGDye/b/AGp5dGXzIgcziB7fuaZt6Yz5vskR2H5fl9KLCistB24AM8j84Pz+dP6HTmDuGBxOfx7Yip0Tn0PMR/8Ae8x7UxGJEkzAyY9fT9O9IontRkIM/vvNTW7UAzzULMNozGYxwScD0kzS+9Rid0zgHk0kNmbpDNLEY4/zUWsYmJPfnke+PpWtzVweMRkGf1H1qNFBYPie3GKokasWra5BkzxAH6/jSum12y5c2jGANp4PemST6fh/tmtWubGOcROBIj/FFgKa5GNy2TgEnAiQR+me5q1taIQFbMZifX/7VX1W5CyORkYH+fmOKtNFqxtEMCYk+sGkNC15mUbZAEx2/Wq+0buQ0c4gdvv+f4Vb6l1bM59+P0pN3jsAVyD+f+fehMGU9tCHIc4YzPocT/n76j1RPYyByMz+NWFzUK0iPujj1An9KU1A9CeMdvxNUSJajTq6jMle3BHtFJHRHcTbIB9P/tPMrAjcYI9ufuqDXPEFFHtJkzGew+6ihCjWHnKtP0P60VsOqH0P3/7UVO1C3FNMTMH9K3OWHcn1/f7iiitSC06pp1WCLvieUThlkxnkcA+tKojQuAA2AScewxJ7UUVjGTpGrisgmsI8jZXvHt/inNINxhRDNxAkxBmSTjHp6UUVpJYIi8krJ4crHGG95+nFSPexPlAxgDMTRRUlklw5UAQMRJznPY8QePf1qbT6MKZLYI4jd+ZHzrNFDwCyF5QklZhyZmMgY9/0rCBjsXYCGEqSxEemRPv2ooqbGlkmbwxuS5e/mKZZdpbEy21iAcmP7e9TtqQ0i2H3QSgYhVgT/azEmMcjmiipfFlWR3dRduBUDA7DuhpIB4IE5jgcVKAwALLlcyGIkR7H3nINFFOPAS5H1uqglgcHAkwT9D8qYs25A8Q47cyO4/CsUUwHnRQpHYCe3r/nNaW7wZZtk8QPxoooAXvknGCAJI45xP3/AJnFUura8jHwiCByG/GDyB2oopom6I01ZubgQQyfaXEemDPbFNaUkSQfs+o/ef8ANFFFjGbbbiSdw+vyrdrR7SfWIBiO3GfeiigBTVZSNx785j78/jUPT9U6wDAE4j39v3zRRQJ8kngktO51zOGJH/qSR+FTXGuiDKMmeVI7fM/l6UUUxFNct3JzEH5H8QBIj1FYt31XETmPx/f7zRRTQhbX3WAleByD+BB/ZpNOogwGn86KKtEt5Jxb9OPnWaKKB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4822" name="AutoShape 6" descr="data:image/jpeg;base64,/9j/4AAQSkZJRgABAQAAAQABAAD/2wCEAAkGBxQTEhUUEhQWFhUWGB0ZGBgYGRwbGxsfHxgaHRwfHx4dHCgiHx0lHB4aITEiJSkrLi4uHCIzODMsNygtLi4BCgoKDg0OGxAQGywkICYsLCwsLDQsLCwxNy8sLDAsNCwtLDQsLCw3LSwsNCwsNCwsLCwsLC8sLC80LCwsLCwsLP/AABEIALcBEwMBIgACEQEDEQH/xAAcAAACAgMBAQAAAAAAAAAAAAAABAMFAQIGBwj/xAA7EAACAQMDAgQDBgUCBwEBAAABAhEAAyEEEjEFQRMiUWEGcYEykaGxwfAUI0JS0QfhFSQzYnKS8RZT/8QAGQEAAwEBAQAAAAAAAAAAAAAAAAECAwQF/8QALhEAAgIBAwEGBgIDAQAAAAAAAAECESEDEjFBEyJRYXHwgZGhscHRBOEjMkIU/9oADAMBAAIRAxEAPwDzDT9W8O+zESHgOPkIkVat1aw16yScDcCxJESMAxBia5G5bIMGZq06b0nfJYlSMiR/ntXLqaOne5+FHVp6062l91HW211dsuVuWkU8QYJ/OIFSvrNH4i3dpRGYpcSIztkOADwDAx61V9Q1Fjw2UiLwwB7+s+neo/h3onjksSYQ+ZOCQQeD29vWsdkVC5NqsG++TlUad5Ol6DqRau3HIDaRyEF08L6E9wv9Neh/D3xsunmzte9v81sIVgdjJJwvHAOfnXj3Supsou6Wzte1c3bd4MiR+8Vf6P4qtfwhDjZqLQhBBIYjGCOAeCO01lLT1IT3wWeP02vuaKenKGyfHvg+hujdSXUWhcUFezKeVI5H77Gnq+ctH8bahnT+HJtoMsu8gMQDk7YIjPeDiRgV2Hw//qbdvXvD3JKFV2bZa4P6j7v28uODFdkNd7e+s9Tkn/Hz3Hjoeu0UUV0nKFFFFABRRRQAUUUUAFFFFABRRRQAUUUUAFFFFABRRRQAUUUUAFFFFABRRRQAUUUUAFFFFAHyP17S7na5aWEkkL3A5jHpmhurh7RABD9mxHb6/Srq/oWazFt28oDTjsPX0NVnVvhlUsi9p3LpAJyDM+hHp6Vwx1YOk36HdLSmraKBLjlpJgk5J/Ou21Vorq9KxZUW6hBZG+3AkA+gOI55qus6uzrLaWmi1dRcMY2mBGO+fT5xXO6VJuot0lQGAbsVE/h61Uo9pzhq/qKMuzqsptHSfF3S7Vm+rANsvISAOVcRnJyD/mqrQfD910LnCBtpgyQxEiR6HifWuj638L37vhPprjageGTLN6NEIW55qq0XS772iUu7BcjeM5AOJA7g1GnqVpLvZ4Klp3qPu4Ki9Zew4hjkGCPxr0T/AEt6rZtm2VG28j/zGVctbZvMSe4j6yBArjul3/C1RTVNIA2EnIEwQfkR396vtJ05F1IfTXtsqSdhUiJ4Mggz6R27UtaeFfPKfQrShd1xxXU+ij1Sz4vg+KniEA7JE54x79vWnK+a/hvUaizfF59r/wA9F+ydzeYgOONylsetXfVvibWXrWpddZet3LD7bluPD8hgblCwefXsPqd1/JV0znf8d1g95oryz4d+PdDodMEvam7eumGYQWMwAQM4EicnJM13Xwr8Q29dYF+0CFJiDz2P61tGaZjKDiy5oooqyAooooAKKKKACiiigAooooAKKKKACiiigAooooAKKKKACiiigAooooAKKKKAPkn4ZueLusu52bcKCRI75GfpxTnQdOLere0Lh2lGKgic9u4z7+lVf8AEG8EwBIIP5H1qGz05yPELFT9oEyD7Z7muOSUk84f3OxNxaxwM6zS3rFzxyojxTDD7JIY4/A1H8QdYW+yuqFSBDcZ+RHPerHoN7UJbDStyzLKUYgkEifmDJnPvXOarJJQEoOSAYnv+lVBXLPK6im6jS4fQ6zomrUJZGje6upkyCZQ4lxB8scH19aX+HzqXuXrT3PDI3lwygsGJzAxGTPpVfp9aRZVQQrW33I4ncsjPzFbdT0WosXBda5ud8lxkkkcH1x+VRs5XjxeSlPh+HJY/CfS7N3VNa1EuwRo3N9phEZ+UnntT/VdObVw6OwwAbaVJPnU5G2YPAnPoa4y6HIF0uCWaCAfMCO8dvmKurent27tlrrXIeGxu38YPrzAxRPTe6278vNBDUxSVefkxzq+o8PTDT3kuLfsuGsODK7Scme39X4elI67q3j7WkfxDbVdogMAcEk8GYJPer7rb73DElkZRs3f29x9885ri7lgglirbNxAJB2/KfWKNFRavr+/fA9VyizsNRr3VNPefTudjbCBBS4y4zBkiQfnnNdz0j/Uy81zdcdVsghgDbCB0mGCySZHz5jtXAaPWJ/B2ktXdt9LoKITOd0zH9u0z86k6P1Fw18X7TXEWWYofsMXDbgJBAJGYrJSkk0sU/wAmrUZNN5v9H0Do/i3S3bvhW7kuApbBG3cYUNPBJH07xIq7DiYkSO3evnC1fTTXLGot6e8d151nzfzbTyV7zuGNu4Z2/d3n+lersrfuSzG5eti5uuXGZ47hpwGBDTInAya6Ya98nLPQq66HqtFa27gYSpBHqDIrauk5gooooAKKKKACiiigAooooAKKKKACiiigAooooAKKKKACiisE0AZoqIvRQB8u9Z+HEt2R4dxyeRJwfaAYgziKV8Y6spZHldsQ2AsDNR9W22LyXNMjBUALBgYDZ7EzBGJ49Kz0W1/F6qZNq4RuSCY8oJOYmvNqShub6Xfh8D0bju2peVf2RX3fRF7FxQWIkMpwQeDkdqutBoGtaZnVkclN4RhgyIMEeo7d6qX051GpdLt3bfkIu4SCeCJHEDIro7AW49+1qLq2StsQLflVgAZYTnmcCjVm6Xjyx6UY5v0RRdU6Pp10aX0eHMSJmZ+0NvaM/dW/RNUmoRrdy4VuoB4BOSSJnMZxiPfvmpOpHxdHausiBo2QPtEiYMGI4J780tptIVW3Y1Aew29WW5tyFJJmQcZgT7+1VHMGpN3bJl/umlikK6roFyFcXEZ2k3FkKyEESCJzzwB+FP8ARLxv39NbuHzWN/2jtBgCIIEzgc+nzrF7dor9zcPFWSAxMNODJ+uPetfDQu7XUJtgGb9scYO0hWyRJg/L61Tk3Hn0YkknxXiiPXalm37mXY137QHnU7YORjbmfeKuND0q4LDJuW5a8tx0Y5YFSAwZcgCASIPHNUB6Yw09vUKQLZO1wxJEzt3bfTNdB4GosaRQjLus7nt3LYyycMSTgrDD7h6VGo1SUWuaK007bfgUXUFthDCXA4ZHt3GInwyoAnafUGIH3Vba3W6dNNbeyzC5dU29RsI3GVM7gcDzAQRGDio9PpkuOtxt93T3CQAVG+2y7jt8owv2jC4iPSlekaFi6utrxNO91UKSpkxJHODtmD649Kt7Xz090Qt3Tr7s6HpN9bmj0viXW2pfVWYEKbJWdkYIZTKjPFKrZsXnv3yxcw41KoNu3zBUuKB9pWIyASRzSPUdHaXUm7pWLWEYM6KSrWypC+ZSQftcf4pXo7J/GrszaZypBbaGU+v1g57gVHZqm16/0X2mUmvL+zs7Hxtc0mlseHcuMCxa/ABMSVgEjBDATwYGeQa9S+AOufxFpt7sbgMlX5AgcdyDzxjcO0V4xq+sRs0+nVHF4OLnizKXLk7lBj7O47gYPPoRTPwfdZL+lv6dbyBl23VUyoaCEDGZ2MVXBiI+VPTk4d58ZJ1IKdpH0TRXm3SP9Qbr37C3xbRXts1xVB3od6qBBaSsnmPnABj0gH8a7YakZ8HHPTlDkzRRRVkBRRRQAUUUUAFFFFABRRWJoAzRWJomgDNFYmsFqAMmtGNBao2amBqTRWhNFAHyf1LrXjyNjAkBQNwj1z7zWvSrNsYZnt3gylOc+kR3mnz8KM9vxFuDdt3FPpxPr7VQ6pzuV9xLHIM5EcfKuOGxx2wOye+Mt0y91nR/D1A8fdb3DcrMw8zDJyDg8VW3Wd75G5rjzhjkkDjPypheuPqLlr+K3XLaHIAzkROOTVh1Lo4a2dTpnCop8oMgwMEgn0M4PYVCk4NKfhXkU4qabjx9RDquva4LVi6gUJADgnjIH55+VdElpmuq1zfetgBFkbuBMYH5/PtVR1no7C0t8oYKTLMBjywR6mScDtVl8BJK3LpuMWtnYssYWVmYnOJGfSsdZpaW+PCv5s20V/k2Ne0J9ZteJolupuO13DhpJjxGiDyIEYOeeKU0/U3vadrZZEUNbFxphirHbIHEDG7/AHpopcDt/D3Vc6hSbhgFQWkmI4Ocd6XfqI0t29bNhRusi2VDEjdt+1kcGZirik1Sy7tESbTt4Twx3p/U/BixfM6dWdFuhC0yhAU9iMzAzgUfBjM99LNy4DbYAeHcDDxEBwEJEgzLY9DVd1jUCEXTFhZYB2Qjyq8beW7x6c10fV9KXsWTfthTsVrTL5lzAiYhYEEg/SYNEkkvC/d0Cbb8a91YrrtCWuNcsE2dQjALaswVIA2sy95IBJ7YNJavqh32W2/w7NsVtmLbgDaXKnEkGMDgYNXGj094XLdwlFTT253QCrQIbtiPKc+nJpL4a6jde+TeRbttVcMzwoVSQN0xgTHvH1qVLHjSKcadcD6WtOto2ybZujVeH4iqFgXMhychgNxU/wDiPnS+v+GAlsC4VW8PFkOSFuIhaCh4HE5zFU95Ld21qYFsG2SyKAPshvN5u/Mj2+dWfSfiG6tmwA6XFtGWsukbAvlTae+4MT8x9Ke2UcxfqJyi8NFT0jqqK2xx4avctujqZNja+Ykdxz8hVrpw9l9S1vUNLF0bwxI2tlLmARsDMRMiDxUWpu6bwEi34Ny9cZmLKxQJvIBUtiACVMenyq66noBoxba2hcNaOnulSSdu4EuRkEFFbkd1NE9RXxV/gUINr0/JtqOnvZvBmsy4uEfxDGQs2gS5AIOzdNyDgKWEiDSvTviDVTbNzU6hbRvKM3CQBO5Q7NIgR7T3qV+sLdsuo3vcgqkEKpUOLY8sgbmtXYLR3NJdPKJqnsWL38o3fLbYAZgqwbcOQu4CPalFun0ZUkrXU9D+Ef8AUhze8LVvKsbhDlYhQypbK7QAysT6SK9C0fxDpru3Zfty5hQWCs3pCtBM/KvnQ6mN/wDCAPbG61DyTt3+KoQciNpGac0nxMbOuF5RZZlKIoYbkQF87WIBDbQBIHf2rohqS+H1OfU0on0nRXm/Sv8AVNWuhdQi20Y7QwbCmCSSWgFY9OPevQtLqUuIHtsGRhIZTIPyNdMZqXBzSi48k1FFFUSaO8VoXNSsKje2T3qlQiI3a1N2hrDVG1lqvBOTbxqyL1QNZNYW23pRgBsXqz4lV5uUeJ7mlQ7HWuj1qNrgpXxRWfHooLJt1FReLRSA+ceiXrzKy3bi21RRmMsOeZ4gZPvSnX9KTaVtjKDBEiIx+tRjrCbWVQWMEAFexB5+U/hSF3rjtb8NpMkbnLMSRPAkwK8uOlqb9yVZPUlqaezbd4EdJqHQkLB9QeKttFbcf9aVsvmJ8hJ9RPFTdTS26KLQUEnyxH04/GrHw9Qmn8O4EZNscZA7ebuB8vrVamqml0v5/AnT0mm+tfIm0moVy1hgboURaVhuUYMhZ47ZPFUvRtcLDr4sFSzLcQAbwACIPHf3o6SQdTta6LAAJkEgTHEyIJH3xVzoPhwandfIHhkeQBuYkbjjmk9sLUuHXv8AI05Tpx5RY2dENKpLJFpmLIBkgRIUwJJikbvSbGotvqg77jJVzAHlAAUg/wD38qct9Tewtxbga+LSwrAA7fLweO3f76S0/RhaTzPu3nfAPlGeImK5dzh3m8/c6a3d2sCq6b/lLZLApcuxgwwifeOV/GrXodxrWpXS+PutOu+HyVOcAnj1xjBqh6N0G3qNS9oOwAlhB+XHvn8K1XSOgv2/LhwnikyVgz85OOOK6JqMrjfnx49fgc8dyqVe0dbp9Po9KM3XcRcO1ZbY/G4KJ24xJxxVFo9G38NcbT3QDbCteQsZc+aNk+gn7631PUHQWNK623Hh7gytBO8mN08ccfI1JotB/DPaKqzXQxF2ASqbsWyD9QOeZ9KhXFZdv7pFOpPHA5pNRabfqSFUeArDGDdEjw2MZMQPefUUrpPh9L1ttQLy2zBhOBKQDun5yP8Aerr4f6it3V3dLdhVtyQTgsYEyD23EtnNcfqekj/mV2BzZ2FdrFSAxzA/qwQJ5wKNNttp4488BNKk1nn5jOq09/WW7YRhdCWjczgrGDb7y2AQMYIM1PZ1d+1pUuK1wNbc2yjoANhWAfsyYO4QT+VMdC6TbuWA637iJvRXtITIdrRXBMN9rsTtgn0pb/il+3qja1H85hcYb1wzMUZIWY8ssSVOJmtHm4qsZoheL6h0DrKWF0jtaTw7V91LAy0MgJ8p4IMGQcxHzk6lasbmuWWTdfAZBPmDeQmf7ZZgef7vSnH1yKbOmuWra3XtLbckggGYXgYMjk8bu9VXW+nTqbiWEuMQxDSAfZQI7QVE1MWpSvj9WU1tVcmlvTsNptgyDbNyTlWLlAykEGCTt/Gad1/SRa/l3UIG4qbnlAuMD5BjI8rGT7rzFI2dY9tk01+3ulFkqx3BRcN2fKckAe0R983V+seMb7teLIqoLaOu03Q32xgAym4mQOwq+85eRHdo2v2NreHdtuwUu+3dlbQOzac8rtInMyDNdp0D45uaQgtDaUWj4aFtgVfECgnyklpn5yK4vWXFNzUkB2uAtkgEMmxh9r+/aZB48pqS3atIGe26uuxF3DG12tDyNH2g3OYAZBPNNNrItqdn0j0zqtq+s2nVoiQCNyzMbhyODzTN2+qiWYD5mvnPo3WdRYNrw3uIt1gG8Hb5jbYnaJYcIQGziMTmvWBfR4KsCWAMTnInI54rt0ZKeGcerBw4Opbq9of1T8gajPW7Xv8AdXNMomsMvuK32Ix3M6T/AI9a9/upnS9St3MK2fQ4NcdFZC/WhwQ9x3TKKzXEXNa8bSzFfSTFFvVsohXI9gSKWwNx2ZsCIqJtCvvXNr1y8o+0D8xJqG9168f6o+QFG2QWjqRoFo/gVrjD1W9//R/vqS38SXwI3A+5UT+EUOEgtHaC1RXGD4o1H/b/AOtFLYx2j5v1Fi5aMqZD4MD61q18Im02QHJkOZkD0jj61fde6NfXwvsndMKs895JPFV/UNDduIWusqm3iCInjP1rh09RSSto7JwcW6I16gG8LwrcOkFm7Ej5etPda+IndDbFvaSIJmccYx+JqH4X0TszKqh5E4PHzmOa0voWvAtZZkDQwHPMGSMA1DjB6mVwWpTWnh8i/Ttbbst513hlIYYkHBnNXvTyG0jG3eZXliltWM7iTtUL3ke3vVTrNI9o3bbaeNx3KZ3bVPGfUU/Y12nt6e3ctbF1SMCDAmZzI/tijUp014r2/INK42n4DHSTet6d5Q72Yo08zlZM5wTEe1Oaa1a0+na3qG83ZvMcTAj5GcUlcW/ctrcvahVt3rm5lACn7WWB5jE1JcAualQ7+MhOzs0wCV45Mz+FYyhbfzdeRtHUpL5K/Mk67YTxLF3TkgSFLqSB/wCO4cEz396z1XRve1bJYi2Ao3ztOfU+vIHvVZ0fU228WzdY+DJZUJ25BgE8GQKx0FwgvXbd07lwFYg7gZIJnPYZ9arZKKxyvHzJUlJ54f4LK31xAHW7pwjeCLatbA87oxlz6MSRxxHtWHdb38JeN+5vZovADypteEYiIAMn7U8/Oq3W7tP4L+IzFlaQw9eSMZz3M1C9wWEXwLjFb9thdVl3FcxkgAZyR+tWtNPKJc2sMvOodBs3NTqP+ai6t5FDOV2ktE+UAYBxg9vpT/Vbt23rLbXLQdhZcMyBWMrI3AGMDESeG9gKUTRI93RXRbF8FN1y2oUERABgkD5/Km/si/bsWyHdYbcR/wAu3isGUcnaQ0eWR6Vg3fOcV+DWq49fyUPTustp1W/4KPbuXZHZl2E44jIP0+oq86hpEv3f4pbimzuXYQQGZyQSsmCCC3p/SZqj1VsaXaqhV3KyOo/mHcNysROQpVlifQ0zobL6fSr4jB7eoO1bbAwjECGg8HEH6VpNJd6PPHqiIt/6sh67p7mwWrw3X7e66XUjKltrAnBMFcQIwKu+l3yERjZi7dsOpulpBMs4LZ5NtZGJwKj6mjWhbBIe4Fto9pZIuQ+4sWiVJWDH51p1bUp4fgDam12Yts3WyyglI7wSSB6H5VDe6Kj0LrbJsU06Iblu853XLdlHYKftghi3JwVSZg9oxU2rsIdQmEYPcW944HlUXFIWyefJ4gAme9V3VSxa3rG8q7RsVeCybQynuNzE84zHpV9qtd/zNsm0pslDt3Rtc7vHtqOYkFRkcseatp4fkRafzK3rdi4LxiU8QnftzAkqGnsoGI/7j60uCunuOXt7Efar21IAWWRpUcfYkwT/AFelR3dOjqgQQdQECkHg7gLiQTODDfM1L4i3BchSW8FrrI5JDcC0R33Kuw+h4q1xTJfNlnb1Z1Jsyq+GSJAYQpLbVaJkEbYxzBEYrTRazwvDZWupcEqSwG1GZ1BUxkgowJ+Va6PWksrKAgK24giGHlfvP2WdpnsfaobyEXLrtuY3DbYLhg3DuMGcyYP+alYY3lHoHwz8SDUeVoVpICxxtGQW3GT6HiO5q/8AEVAdx+XH615Bobq2vssyv4ZkjcM7VJEjIBlf/UirCxqEaPEI3Gfs4wJyfoAe8zXbpfyOkjj1dHrE9KN8ASxAHuYpK91mwuS6n2GfyrkbdsEAK25QexB+lYHT17/d3/OuntInNT8C/wBT8Up/RPzilh8Q9/MfuqouaETj8aytjbIEx7d/n3p9rFcBsk+S0/8A0B/tc/d/mpB8S9irfh/mqgkzkD5E1rd1B28Y9qjtfIrs66lo3XmkxbaPdo/Q1H/+jeTKAD5/5Wqdz6E/j+VR2VAksZI4/c0nqhtLu51tpxx7zWKU/wCJ+ggdsmisu21PAe1HGdMtai2wO03g52p5jOJiCeBAmmdV0y5eLPfm2xxtHYCcH19Z9616dpbvijwrzKlv7IPmAn0BqDqHXbyO6uBcaZL8TPEj0iuB7pSuFX9f0en3VGp3QhpbVy3eNuzdKsTtnscTV/8ACetsW941DKGBIMnn5VzPTbwLNvtszHjaJzVl07orul3cGtsuVBEEyTzPIHtV68U4tTdcZI0W00455LvU9TtsdS+14geE0GDgic9p+kVV6Hp9h9OwYBbwkk9yORt9QMSIpzqPXbZ05a1uDsNm3bABgTngjviqDRXSBN0GBgR3+cnIis9OEtr5WfsazlFSrnA5b0gIsW1u+IWGEAnaSZ2gD1PaperW1sXbWxtrIswJhWkyNwnInOPUZrpNd07TrZttp2AbZLMpIxBnjjMxXF2bqMjq6necIW/AzEzxWmlPfnJjqR24+JaXltMgMhmMQoy27jE8CfWouo2S/g22RpS15iigNuImD69silunsbWoQXFyGE985j557VffEdhjevahmVGtBCEkEMDMe/M/fSb2yS9+A4q4tlnrrBGlHikXHe3v2quQqiCOeQzDPH68l0nXsEdCu93Tw7bFf+mzGDMjkia6LpF3T3B/MY3rt62xW0PNtP8AaD/SPnHFUGj1tprm0jG8FRubDSQCIb9zU6MaUk/UvVlbi16E3Qbz6MljbO5pVIgyRg9/WKF3C6mo3MHc/wAwkY3z/MUj2Pb9ab1Whs2tavi7mtGWkkkKcnk/90fU1jQ9cW3aF0qrbrrlbTD7G7+qTkmJGf7jT3bu8ldiSrut8Ceo1hWzcS8sm6wdbg4Ugnn0n0Haaver9JL2LYc7iqrbD7oXdMSFB9CPc49qTHRZF6xaCvbRgytuIXzKsiYMmff1qg6XcHnQ3SqFLm1G4B8hETgMSBwJ8vvU1udxdU7+n0K3bVnNnQa28Ld4u03fDa2A8+ZYXY26OJbH1qK/pfEs22UeIGuhVAwFAuHdJ9y0D0getQvoSLDuNnmtqhCAneSJDYgkiC3HarPpSeVXa4x/lEgKvlcWbgCAEDEmZ4PGaWErT4HTcqaKjS63/rKbe+wpJgj/AKZJKgQOQYH1zWvSFexf8PUMWU2pVlO8KCF2sPko/KpehKEVS9pvNf2XxMTCh1ETyGzOPyqS7sSSbozaLoMnaInYZOD2j1Uetat8xM0uGO6HVW7Nq8rW5AnwT9rBAwCDIYGSJzkGq3W6h7623BRD5UuPgFWAY5zOVU4I7RW1kk2cFRbaJXO4HdbBucyAduO8E0a+yiG9bYPcXb4isYGS5BcQCD5CCCeJ96Ekn5g22vI23sLcpBcGVgRsRZIEjgGWUfT1qN77Dw3VYMHEQpBBUGJwQCCe0AHsam01i15mUlBtW4ADBYAqeCQCBDSD3ildXa8Nnt5kbgATIKqXhce0ASDmqVMh2ia9d3XJPkBmD2k4+yDxvDfnxWqXmgMQv2JJAE8EDIPrBgfOobLlh5U8gJYDAIgSwB7RggxyxrRWMwJUsCcDCxwZ7rtOZ4k+1VRN9S7GrNtix8xIhgZgse8jIaY78R61Y9P6n4i/v8Y4/wBx61z4uHYw92aMehJk95bGPT2rKllEqc8SNvMDt9YzSUmglBM6W5qR/bNajUif3FVDa8FZFt92JA/zP1z61FpurhuFx/czj7ojJrbcqMdjLZnJ4H7+6l2YnJ/CTSd7qIAwUn2JB/Ec8UseonPkHsW/X8c0t4+yZZF894+datdIGI57gVUHqzDJXA52/wC5+VMv1Jdu7P15P4cfdT3ons2WIve1FVH8d6K34f4oo3INkiPqB8DaEuksx8wMR9PQ02LQt6d3BLM2WBgySIGfl29jXNvbttbBQszxJGTHqKvNIyqnmBA9wcY9+9ck1tiry7O2D3N9MFT8P9SWzdUvwOfaui+JdemqthkgqhztMGDgxjPYke1cv1XSgRcn7ZkD2jHvOM1giFUWmLTlgOPu9a1lpxlJTXJlHUlGLg+B/qGlfFuyS1gNuQsIycHO2fofWmnsFbfhXbRNyCV2nBE5M9oqy03xZGmNjaxuFYG8YBiJJ/HFaJavi/aOpCrvBCbZwO49ZPv6Vk5S4kq+7NVGP/OfsV/V9cFVHtJtstKwe8eo9oNNdYupatKgtM3jKpVo443R3E4jFJ9Xt2rGrUWlJSQSJnPcAnHMGJ7Vjreue1qRvEptWADMD9MyY96qME9tepMpVd+hjrFq15fAEELuJkyIA/PJM+3HfS51fxLThwHuNBBwSscAeX9z3q06x1dXtO9u2fOoUNEATM/v2rmNDZkgcCDPcd6vTVx73QibqVR6mbDFCFAmTMrIbjiR2q01+ltu6rpvOqRMdyRJA4wIP7FP9K1VqzY8RgTd3RtPYe+OMzPy+VK6m0bKLeVZuXHLK648p5ED1mk5vd9BqGMk3U9Ul3ZaIykAbsMSx7fUAU18WdPCWNKGaFRWVozDwJ7ZXdK94I9DhTVdFL6q2lwi2Lp2/akjE5PrOB70stlkvPp/PdUyAFIJB3bgQDyTAkjsTUQS7ri+Mlyu2mucG/w51B7U27qt4f8A1ABgh4Cg8gxEiB60ve0g8K3dKuru5G3gbQoyo+Yb7vvuur6EKtsXIIuXQbjKDuEiIHfaIJrTT3RHgakbTY3FC4BDLnbbkZBaeZ4FKOon34r19+o3ptd2XwHV0yWifDdW3W0tIHJiGKDepzI3s6xj7H363NDsvEoWKKBatr9naWI5kD+or5hzn50lo9Rd8R7exLosWtkAlcbgxOZzGPpNTa+8LjArbRt62gCudjBSzCfXaokGCIqNst2eC9y24JL1sDffdTcWfsxEXABL7ZxgEAZaAOeyfS9Ui6lfF2kL50UAgEBexk9liCM8+1MaLWAsbbKXfx1eQIUqFIAJmATxB9RUWp1d1w1vwgLga2EMbdii4Qqsd3JMqYxn2qop8Ck1yB2n+ahVWa2zLb29luYmTgnc0+y4rN28UDx5kVXJ3MTADDZ85GPfbSo6hc8TaAF8RtjzwtzKk5OFO6CfaoD1Um4SyCFgM0nKqwKgRjAAMEdq0UX1MnKJPcvK6QTtQNdKMBuEl/Kv0RmI4mlrrkiJktBWTnbukiYmQUEes1va067v5RZkKgqeGyuSAcEK2D6QKW1UhArZE+YcDJB57weM8RWqRm2YayTBPAGF5xJ4z/cD37VPpA8SVkKQYOMSJxnEYP0pWzc8+1jKzJz2nNP3LwACMRDTALdjkHHGKH4CRN/D+bK8du2DjtG2YiTWLzd8GAQBGe2ffOPp7VGXQ4WSZwYPcQfwx7yfnUWo3SIEj04/CeO30rOsluVGt1zAUZlpwYGPf0jtUiOyjBOP+7gZ4jH3zU1vRlyJ3ATIgD9x86xd6VdIhGcx/cZGY9uI/Yq01wQ2K+OWJncSIAJ4PMEEAZz6ffWhBIKiSoHMgfLnnufXPpUn/DLo/oJyOD3H7NZbpd7b/wBOD+5wPfNUFkHi+2Rz+GD+I+tZBBUkiDP3YEQfn+8VM/TrgkG23P0Pz/f3VB4FwSSjDjsTj7qKE2Y8QfuaKx4R9G/9f9qKZBlunMqh0MT27kfpVovxEWtJpgsSoDNMTGeI5PrNVNzWupFskQIkj3+tMdR6PG190yVETEE+lc8oqVdp8DpUtt7PiXGq6Sl5EUQHaIMZB/XHakOj37Vm5dt3GWUaARwY7/T0rTrOlCWg5ZtwgDJmZyMn0qt6edOxHiJHYmSAPf5U4QuDttoJTSmqWR3rt4NdVrSbguTtzAxzHFWXUtY2ot27jKotBgGljzgDsOJHBpc661bsO2mIW4w2wo/pnJI7TjPypfo4tfw1xXBLn7KknBjBA9fep2qk64wit2Wr5yy4XYyXNNaQEP5t57RzHtjmcTSmiuWLumvLfIF+3IQlRgRzuiWziCZwPWtOk603NSm5ygS0V42g8SvmB5/TFQ6q9bttft2xuW5w5yBIlvfmfnUqNScc3hjck43jwCxpLr2ltyhTnykt+HI+41F1borWNokFpkqIwOxn3z91Y6Xr7li26qRNyPMQMAE8ZniastR1m2QDtZnIyx+yT7/LP+a1e9SwsGa2NZeRTq+vBtItkk7Y34IG70APOCM/KndBZbWC0LZFtrdvzOSY3AzEfvmueut5n8shuRMx7/Om+m6hrSuiYDDJJiJETJ9R6UPSe3u8gtZOWeC0s6X+IUXHY7U4VYUDbIHefqDVNp3updbUIhYKS3nnKmVBk54/KttPedbJtK5CtiOYznPof80C8/hXLJIIYrBzIAM49jTjptWun4CWonT6/ktLfUjeVXuEG4jqyL/QDvBE4xJkc/nTXVtTbuK947WaQpQGT6xnPHf0FUCaYoFy3y7f/eKzY0ThjAbdBHv6H8MfWhaCvAf+h9UZsa9EVApIINzcUBVvMuJJ7A4rNjWpZ2m0HaGBz5R9nazD3iVz2qROnEZCqOckj9TNNp0t/wDtHuMd/wB5rTbEyU5CvU9d4zsUs+ECwggwQoMxHH2oPPaoNYbhG7aewZlc+YqdwaZ5JM+0Vc3ekl4l1wIbaAPvMj27VDd6aiwsMW4PA+7kmlGlSQ5NvkXvQy5MkQFJBBhQYJIxu3Z/P2h8JTht4UMx2hZBmcyTHtntV5pOlNGB94H75707peiZz65g/eM80cA3Zz2m0VsAQzgg4UP+Ig4+6mtJ0NXwiNEckkgEdokRxHH311K6BFyQqR7SfwOKxcuNB2ny/wBxWD985poKKdfhocu6KOMAfIekmO4zUy9MsLAZ5MnttHz75pq5cX7KiSRkkeb76LOi2sck+oHI+8RxTA0s9MtvlFB+RH6kVIujIWVQfUT7cTn6Cp9TdtodhLMfYAnPHfn5U3bSFA2KSRPmkRniZz85pAVl3R3AJIWPYbT+X40uLqwZQe5JmrrqNlikqq5HdiP0qmvaUFANoPfk570qHYtqeodkIX5DP5Uva1r7CCxLHglgOOfs+1YvpOAODmPYxxS90qrKHXaIxj3ooLJNLNwld77wpMZOZ4Iyc4jtULFgBBmfXP3wcVpcdUfDsrR24A9Pl9ajOpLAwSST6jufb8qzlYOqJS7ev7++itxaPdh/60Vl2sfERyI3Ft05mZp67du3Y3nC8egPY471uwGFEcdwZMz39q2tuWXYIyR7FomBzXYzNeppdvbwPEZj6Z7x8q1UAHAges0wrMz+aJ4yABHpA9K3e0Fad2BgYGe0xI/z7UYC7I0eSAJz2A796yl7PeQPw+ZqW5a8hyJJkHcAI7gg8dvxrKaJSYZs/wBuCZx6HiTRaGrNbF5WBWTOIJOSfSODn5VoymYXzE+gAPuMYpw6O0hjlzkADAI9fnnEYrV0lZyuMDEfXPpSTGxIZiAI9Ymtxp27Ak8we/3UxZ07Oc4/L/GcZqwtlLR8wnBJ5x+/pTsVFZb0rSCPTExn69qZsaYSQQA0Ekdvf6/LNWK6jesII7THHb0pNNAVJYtA/rMdvkI9+9K7HVEJ06qPKSSe8T+xNTJpHInaSO5J/Cn9Lp0GF3AkGclfYjHrkkZn51LcTzEK5xwQCF5yAQPl9aW4dFeNIVzciD25PHYRmtPDUEmIHYMDnPy/ATTt3TNwJaWz5+CJ/pkOcd49PWBtZNwuPINvpiRIyMGSJzRuCiGyJEKvhn/xEH54/KanW64EGHIEZGDye/b/AGp5dGXzIgcziB7fuaZt6Yz5vskR2H5fl9KLCistB24AM8j84Pz+dP6HTmDuGBxOfx7Yip0Tn0PMR/8Ae8x7UxGJEkzAyY9fT9O9IontRkIM/vvNTW7UAzzULMNozGYxwScD0kzS+9Rid0zgHk0kNmbpDNLEY4/zUWsYmJPfnke+PpWtzVweMRkGf1H1qNFBYPie3GKokasWra5BkzxAH6/jSum12y5c2jGANp4PemST6fh/tmtWubGOcROBIj/FFgKa5GNy2TgEnAiQR+me5q1taIQFbMZifX/7VX1W5CyORkYH+fmOKtNFqxtEMCYk+sGkNC15mUbZAEx2/Wq+0buQ0c4gdvv+f4Vb6l1bM59+P0pN3jsAVyD+f+fehMGU9tCHIc4YzPocT/n76j1RPYyByMz+NWFzUK0iPujj1An9KU1A9CeMdvxNUSJajTq6jMle3BHtFJHRHcTbIB9P/tPMrAjcYI9ufuqDXPEFFHtJkzGew+6ihCjWHnKtP0P60VsOqH0P3/7UVO1C3FNMTMH9K3OWHcn1/f7iiitSC06pp1WCLvieUThlkxnkcA+tKojQuAA2AScewxJ7UUVjGTpGrisgmsI8jZXvHt/inNINxhRDNxAkxBmSTjHp6UUVpJYIi8krJ4crHGG95+nFSPexPlAxgDMTRRUlklw5UAQMRJznPY8QePf1qbT6MKZLYI4jd+ZHzrNFDwCyF5QklZhyZmMgY9/0rCBjsXYCGEqSxEemRPv2ooqbGlkmbwxuS5e/mKZZdpbEy21iAcmP7e9TtqQ0i2H3QSgYhVgT/azEmMcjmiipfFlWR3dRduBUDA7DuhpIB4IE5jgcVKAwALLlcyGIkR7H3nINFFOPAS5H1uqglgcHAkwT9D8qYs25A8Q47cyO4/CsUUwHnRQpHYCe3r/nNaW7wZZtk8QPxoooAXvknGCAJI45xP3/AJnFUura8jHwiCByG/GDyB2oopom6I01ZubgQQyfaXEemDPbFNaUkSQfs+o/ef8ANFFFjGbbbiSdw+vyrdrR7SfWIBiO3GfeiigBTVZSNx785j78/jUPT9U6wDAE4j39v3zRRQJ8kngktO51zOGJH/qSR+FTXGuiDKMmeVI7fM/l6UUUxFNct3JzEH5H8QBIj1FYt31XETmPx/f7zRRTQhbX3WAleByD+BB/ZpNOogwGn86KKtEt5Jxb9OPnWaKKB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1442" name="Picture 2" descr="http://static.dnaindia.com/sites/default/files/2014/08/07/255131-pune-landslide5.jpg"/>
          <p:cNvPicPr>
            <a:picLocks noChangeAspect="1" noChangeArrowheads="1"/>
          </p:cNvPicPr>
          <p:nvPr/>
        </p:nvPicPr>
        <p:blipFill>
          <a:blip r:embed="rId3" cstate="print"/>
          <a:srcRect/>
          <a:stretch>
            <a:fillRect/>
          </a:stretch>
        </p:blipFill>
        <p:spPr bwMode="auto">
          <a:xfrm>
            <a:off x="762000" y="3975534"/>
            <a:ext cx="3733800" cy="2491942"/>
          </a:xfrm>
          <a:prstGeom prst="rect">
            <a:avLst/>
          </a:prstGeom>
          <a:noFill/>
        </p:spPr>
      </p:pic>
      <p:sp>
        <p:nvSpPr>
          <p:cNvPr id="10" name="Rectangle 9"/>
          <p:cNvSpPr/>
          <p:nvPr/>
        </p:nvSpPr>
        <p:spPr>
          <a:xfrm>
            <a:off x="1524000" y="6488668"/>
            <a:ext cx="1827744" cy="369332"/>
          </a:xfrm>
          <a:prstGeom prst="rect">
            <a:avLst/>
          </a:prstGeom>
        </p:spPr>
        <p:txBody>
          <a:bodyPr wrap="none">
            <a:spAutoFit/>
          </a:bodyPr>
          <a:lstStyle/>
          <a:p>
            <a:pPr marL="285750" indent="-285750"/>
            <a:r>
              <a:rPr lang="en-US" dirty="0" smtClean="0">
                <a:solidFill>
                  <a:srgbClr val="000000"/>
                </a:solidFill>
                <a:ea typeface="MS Gothic" pitchFamily="49" charset="-128"/>
              </a:rPr>
              <a:t>Landslide in </a:t>
            </a:r>
            <a:r>
              <a:rPr lang="en-US" dirty="0" err="1" smtClean="0">
                <a:solidFill>
                  <a:srgbClr val="000000"/>
                </a:solidFill>
                <a:ea typeface="MS Gothic" pitchFamily="49" charset="-128"/>
              </a:rPr>
              <a:t>Pune</a:t>
            </a:r>
            <a:endParaRPr lang="en-US" dirty="0" smtClean="0">
              <a:solidFill>
                <a:srgbClr val="000000"/>
              </a:solidFill>
              <a:ea typeface="MS Gothic" pitchFamily="49" charset="-128"/>
            </a:endParaRPr>
          </a:p>
        </p:txBody>
      </p:sp>
      <p:pic>
        <p:nvPicPr>
          <p:cNvPr id="61444" name="Picture 4" descr="700x500.jpg"/>
          <p:cNvPicPr>
            <a:picLocks noChangeAspect="1" noChangeArrowheads="1"/>
          </p:cNvPicPr>
          <p:nvPr/>
        </p:nvPicPr>
        <p:blipFill>
          <a:blip r:embed="rId4" cstate="print"/>
          <a:srcRect/>
          <a:stretch>
            <a:fillRect/>
          </a:stretch>
        </p:blipFill>
        <p:spPr bwMode="auto">
          <a:xfrm>
            <a:off x="5349240" y="3962400"/>
            <a:ext cx="3520440" cy="2514600"/>
          </a:xfrm>
          <a:prstGeom prst="rect">
            <a:avLst/>
          </a:prstGeom>
          <a:noFill/>
        </p:spPr>
      </p:pic>
      <p:sp>
        <p:nvSpPr>
          <p:cNvPr id="12" name="Rectangle 11"/>
          <p:cNvSpPr/>
          <p:nvPr/>
        </p:nvSpPr>
        <p:spPr>
          <a:xfrm>
            <a:off x="5867400" y="6488668"/>
            <a:ext cx="1961050" cy="369332"/>
          </a:xfrm>
          <a:prstGeom prst="rect">
            <a:avLst/>
          </a:prstGeom>
        </p:spPr>
        <p:txBody>
          <a:bodyPr wrap="none">
            <a:spAutoFit/>
          </a:bodyPr>
          <a:lstStyle/>
          <a:p>
            <a:pPr marL="285750" indent="-285750"/>
            <a:r>
              <a:rPr lang="en-US" dirty="0" smtClean="0">
                <a:solidFill>
                  <a:srgbClr val="000000"/>
                </a:solidFill>
                <a:ea typeface="MS Gothic" pitchFamily="49" charset="-128"/>
              </a:rPr>
              <a:t>Bhopal gas tragedy</a:t>
            </a:r>
          </a:p>
        </p:txBody>
      </p:sp>
      <p:sp>
        <p:nvSpPr>
          <p:cNvPr id="61446" name="AutoShape 6" descr="Image result for pic of bhuj earthqu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8" name="AutoShape 8" descr="Image result for pic of bhuj earthqu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50" name="AutoShape 10" descr="Image result for pic of bhuj earthqu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52" name="AutoShape 12" descr="Image result for pic of bhuj earthqu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54" name="Picture 14" descr="http://kaw.stb.s-msn.com/i/62/67AB2214E0BD1DE337CBFD8A0E0.jpg"/>
          <p:cNvPicPr>
            <a:picLocks noChangeAspect="1" noChangeArrowheads="1"/>
          </p:cNvPicPr>
          <p:nvPr/>
        </p:nvPicPr>
        <p:blipFill>
          <a:blip r:embed="rId5" cstate="print"/>
          <a:srcRect/>
          <a:stretch>
            <a:fillRect/>
          </a:stretch>
        </p:blipFill>
        <p:spPr bwMode="auto">
          <a:xfrm>
            <a:off x="5638800" y="152400"/>
            <a:ext cx="3276600" cy="2457450"/>
          </a:xfrm>
          <a:prstGeom prst="rect">
            <a:avLst/>
          </a:prstGeom>
          <a:noFill/>
        </p:spPr>
      </p:pic>
      <p:sp>
        <p:nvSpPr>
          <p:cNvPr id="18" name="Rectangle 17"/>
          <p:cNvSpPr/>
          <p:nvPr/>
        </p:nvSpPr>
        <p:spPr>
          <a:xfrm>
            <a:off x="5638800" y="2971800"/>
            <a:ext cx="3810000" cy="646331"/>
          </a:xfrm>
          <a:prstGeom prst="rect">
            <a:avLst/>
          </a:prstGeom>
        </p:spPr>
        <p:txBody>
          <a:bodyPr wrap="square">
            <a:spAutoFit/>
          </a:bodyPr>
          <a:lstStyle/>
          <a:p>
            <a:pPr marL="285750" indent="-285750"/>
            <a:r>
              <a:rPr lang="en-US" dirty="0" smtClean="0">
                <a:solidFill>
                  <a:srgbClr val="000000"/>
                </a:solidFill>
                <a:ea typeface="MS Gothic" pitchFamily="49" charset="-128"/>
              </a:rPr>
              <a:t>     </a:t>
            </a:r>
            <a:r>
              <a:rPr lang="en-US" dirty="0" err="1" smtClean="0">
                <a:solidFill>
                  <a:srgbClr val="000000"/>
                </a:solidFill>
                <a:ea typeface="MS Gothic" pitchFamily="49" charset="-128"/>
              </a:rPr>
              <a:t>Bhuj</a:t>
            </a:r>
            <a:r>
              <a:rPr lang="en-US" dirty="0" smtClean="0">
                <a:solidFill>
                  <a:srgbClr val="000000"/>
                </a:solidFill>
                <a:ea typeface="MS Gothic" pitchFamily="49" charset="-128"/>
              </a:rPr>
              <a:t> earthquake…due to non-engineered buildings</a:t>
            </a:r>
            <a:endParaRPr lang="en-US" dirty="0">
              <a:solidFill>
                <a:srgbClr val="000000"/>
              </a:solidFill>
              <a:ea typeface="MS Gothic" pitchFamily="49"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DISASTER RESILIENCE</a:t>
            </a:r>
            <a:endParaRPr lang="en-IN" dirty="0"/>
          </a:p>
        </p:txBody>
      </p:sp>
      <p:sp>
        <p:nvSpPr>
          <p:cNvPr id="3" name="Content Placeholder 2"/>
          <p:cNvSpPr>
            <a:spLocks noGrp="1"/>
          </p:cNvSpPr>
          <p:nvPr>
            <p:ph idx="1"/>
          </p:nvPr>
        </p:nvSpPr>
        <p:spPr>
          <a:xfrm>
            <a:off x="457200" y="1066800"/>
            <a:ext cx="8229600" cy="5791200"/>
          </a:xfrm>
        </p:spPr>
        <p:txBody>
          <a:bodyPr>
            <a:normAutofit/>
          </a:bodyPr>
          <a:lstStyle/>
          <a:p>
            <a:r>
              <a:rPr lang="en-IN" sz="1800" dirty="0" smtClean="0"/>
              <a:t>Building disaster resilience is the term we use to describe the process of helping communities and countries to be better prepared to withstand and rapidly recover from a shock such as an earthquake, drought, flood or cyclone.</a:t>
            </a:r>
          </a:p>
          <a:p>
            <a:endParaRPr lang="en-IN" sz="1800" dirty="0" smtClean="0"/>
          </a:p>
          <a:p>
            <a:endParaRPr lang="en-IN" sz="1800" dirty="0" smtClean="0"/>
          </a:p>
          <a:p>
            <a:endParaRPr lang="en-IN" sz="1800" dirty="0" smtClean="0"/>
          </a:p>
          <a:p>
            <a:endParaRPr lang="en-IN" sz="1800" dirty="0" smtClean="0"/>
          </a:p>
          <a:p>
            <a:endParaRPr lang="en-IN" sz="1800" dirty="0" smtClean="0"/>
          </a:p>
          <a:p>
            <a:endParaRPr lang="en-US" sz="1800" dirty="0" smtClean="0"/>
          </a:p>
          <a:p>
            <a:endParaRPr lang="en-US" sz="1800" dirty="0" smtClean="0"/>
          </a:p>
          <a:p>
            <a:pPr>
              <a:buNone/>
            </a:pPr>
            <a:r>
              <a:rPr lang="en-US" sz="1800" dirty="0" smtClean="0"/>
              <a:t>                                                Non-Engineered Construction in Delhi even today</a:t>
            </a:r>
          </a:p>
          <a:p>
            <a:r>
              <a:rPr lang="en-IN" sz="1800" dirty="0" smtClean="0">
                <a:solidFill>
                  <a:srgbClr val="FF0000"/>
                </a:solidFill>
              </a:rPr>
              <a:t>Resilience means the capacity of the system to withstand the adverse effects of natural  hazards without collapsing.</a:t>
            </a:r>
          </a:p>
          <a:p>
            <a:pPr>
              <a:lnSpc>
                <a:spcPct val="90000"/>
              </a:lnSpc>
              <a:buNone/>
            </a:pPr>
            <a:r>
              <a:rPr lang="en-US" sz="1800" b="1" dirty="0" smtClean="0">
                <a:solidFill>
                  <a:srgbClr val="FF0000"/>
                </a:solidFill>
                <a:latin typeface="Century Gothic" pitchFamily="34" charset="0"/>
              </a:rPr>
              <a:t>Scale of Disaster Is Dependent on :</a:t>
            </a:r>
          </a:p>
          <a:p>
            <a:pPr>
              <a:lnSpc>
                <a:spcPct val="90000"/>
              </a:lnSpc>
            </a:pPr>
            <a:r>
              <a:rPr lang="en-US" sz="1800" dirty="0" smtClean="0">
                <a:solidFill>
                  <a:srgbClr val="FF0000"/>
                </a:solidFill>
                <a:latin typeface="Century Gothic" pitchFamily="34" charset="0"/>
              </a:rPr>
              <a:t>Non-</a:t>
            </a:r>
            <a:r>
              <a:rPr lang="en-US" sz="1800" dirty="0" err="1" smtClean="0">
                <a:solidFill>
                  <a:srgbClr val="FF0000"/>
                </a:solidFill>
                <a:latin typeface="Century Gothic" pitchFamily="34" charset="0"/>
              </a:rPr>
              <a:t>engd</a:t>
            </a:r>
            <a:r>
              <a:rPr lang="en-US" sz="1800" dirty="0" smtClean="0">
                <a:solidFill>
                  <a:srgbClr val="FF0000"/>
                </a:solidFill>
                <a:latin typeface="Century Gothic" pitchFamily="34" charset="0"/>
              </a:rPr>
              <a:t>. </a:t>
            </a:r>
            <a:r>
              <a:rPr lang="en-US" sz="1800" dirty="0" err="1" smtClean="0">
                <a:solidFill>
                  <a:srgbClr val="FF0000"/>
                </a:solidFill>
                <a:latin typeface="Century Gothic" pitchFamily="34" charset="0"/>
              </a:rPr>
              <a:t>Bldgs,Lead</a:t>
            </a:r>
            <a:r>
              <a:rPr lang="en-US" sz="1800" dirty="0" smtClean="0">
                <a:solidFill>
                  <a:srgbClr val="FF0000"/>
                </a:solidFill>
                <a:latin typeface="Century Gothic" pitchFamily="34" charset="0"/>
              </a:rPr>
              <a:t> time available, intensity of Hazard, Duration, Spatial extent, Density of Population , Assets and Time of Occurrence.</a:t>
            </a:r>
          </a:p>
          <a:p>
            <a:endParaRPr lang="en-IN" sz="1800" dirty="0"/>
          </a:p>
        </p:txBody>
      </p:sp>
      <p:pic>
        <p:nvPicPr>
          <p:cNvPr id="4" name="Picture 2" descr="http://images04.olx.in/ui/13/15/24/1351180943_449841124_6-Old-building-demolition-servicehomefarm-houseofficemulti-story-buildingofficefactory-Delhi.jpg"/>
          <p:cNvPicPr>
            <a:picLocks noChangeAspect="1" noChangeArrowheads="1"/>
          </p:cNvPicPr>
          <p:nvPr/>
        </p:nvPicPr>
        <p:blipFill>
          <a:blip r:embed="rId2" cstate="print"/>
          <a:srcRect/>
          <a:stretch>
            <a:fillRect/>
          </a:stretch>
        </p:blipFill>
        <p:spPr bwMode="auto">
          <a:xfrm>
            <a:off x="533400" y="1905000"/>
            <a:ext cx="4343400" cy="2209800"/>
          </a:xfrm>
          <a:prstGeom prst="rect">
            <a:avLst/>
          </a:prstGeom>
          <a:noFill/>
        </p:spPr>
      </p:pic>
      <p:pic>
        <p:nvPicPr>
          <p:cNvPr id="5" name="Picture 8" descr="http://www.thehindu.com/multimedia/dynamic/00013/de17_pg3_city_jpg_13061f.jpg"/>
          <p:cNvPicPr>
            <a:picLocks noChangeAspect="1" noChangeArrowheads="1"/>
          </p:cNvPicPr>
          <p:nvPr/>
        </p:nvPicPr>
        <p:blipFill>
          <a:blip r:embed="rId3" cstate="print"/>
          <a:srcRect/>
          <a:stretch>
            <a:fillRect/>
          </a:stretch>
        </p:blipFill>
        <p:spPr bwMode="auto">
          <a:xfrm>
            <a:off x="4876800" y="1905000"/>
            <a:ext cx="4267200" cy="2209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305800" cy="411162"/>
          </a:xfrm>
        </p:spPr>
        <p:txBody>
          <a:bodyPr>
            <a:normAutofit fontScale="90000"/>
          </a:bodyPr>
          <a:lstStyle/>
          <a:p>
            <a:r>
              <a:rPr lang="en-IN" b="1" dirty="0" smtClean="0"/>
              <a:t>Earthquake</a:t>
            </a:r>
            <a:endParaRPr lang="en-IN" dirty="0"/>
          </a:p>
        </p:txBody>
      </p:sp>
      <p:sp>
        <p:nvSpPr>
          <p:cNvPr id="4" name="Content Placeholder 3"/>
          <p:cNvSpPr>
            <a:spLocks noGrp="1"/>
          </p:cNvSpPr>
          <p:nvPr>
            <p:ph idx="1"/>
          </p:nvPr>
        </p:nvSpPr>
        <p:spPr>
          <a:xfrm>
            <a:off x="457200" y="762000"/>
            <a:ext cx="8229600" cy="5943600"/>
          </a:xfrm>
        </p:spPr>
        <p:txBody>
          <a:bodyPr>
            <a:normAutofit fontScale="55000" lnSpcReduction="20000"/>
          </a:bodyPr>
          <a:lstStyle/>
          <a:p>
            <a:r>
              <a:rPr lang="en-IN" dirty="0" smtClean="0">
                <a:solidFill>
                  <a:srgbClr val="FF0000"/>
                </a:solidFill>
                <a:latin typeface="Arial" pitchFamily="34" charset="0"/>
                <a:cs typeface="Arial" pitchFamily="34" charset="0"/>
              </a:rPr>
              <a:t>Earthquake Risk in India </a:t>
            </a:r>
          </a:p>
          <a:p>
            <a:pPr hangingPunct="0"/>
            <a:r>
              <a:rPr lang="en-IN" dirty="0" smtClean="0">
                <a:latin typeface="Arial" pitchFamily="34" charset="0"/>
                <a:cs typeface="Arial" pitchFamily="34" charset="0"/>
              </a:rPr>
              <a:t>India’s high earthquake risk and vulnerability is evident from the fact that </a:t>
            </a:r>
            <a:r>
              <a:rPr lang="en-IN" dirty="0" smtClean="0">
                <a:solidFill>
                  <a:srgbClr val="FF0000"/>
                </a:solidFill>
                <a:latin typeface="Arial" pitchFamily="34" charset="0"/>
                <a:cs typeface="Arial" pitchFamily="34" charset="0"/>
              </a:rPr>
              <a:t>about 59 per cent of India’s land area could face moderate to severe earthquakes. </a:t>
            </a:r>
            <a:r>
              <a:rPr lang="en-IN" dirty="0" smtClean="0">
                <a:latin typeface="Arial" pitchFamily="34" charset="0"/>
                <a:cs typeface="Arial" pitchFamily="34" charset="0"/>
              </a:rPr>
              <a:t>During the period 1990 to 2006, more than 23,000 lives were lost due to 6 major earthquakes in India, which also caused enormous damage to property and public infrastructure. The occurrence of several devastating earthquakes in areas hitherto considered safe from earthquakes indicates that the built environment in the country is extremely fragile and our ability to prepare ourselves and effectively respond to earthquakes is inadequate.</a:t>
            </a:r>
          </a:p>
          <a:p>
            <a:pPr hangingPunct="0"/>
            <a:r>
              <a:rPr lang="en-US" i="1" dirty="0" smtClean="0">
                <a:hlinkClick r:id="rId2" tooltip="Gujarat earthquake of 2001"/>
              </a:rPr>
              <a:t>Gujarat earthquake of 2001</a:t>
            </a:r>
            <a:endParaRPr lang="en-US" i="1" dirty="0" smtClean="0"/>
          </a:p>
          <a:p>
            <a:pPr hangingPunct="0"/>
            <a:r>
              <a:rPr lang="en-US" dirty="0" smtClean="0"/>
              <a:t>Sumatra </a:t>
            </a:r>
            <a:r>
              <a:rPr lang="en-US" dirty="0" smtClean="0">
                <a:hlinkClick r:id="rId3" tooltip="India"/>
              </a:rPr>
              <a:t>India</a:t>
            </a:r>
            <a:r>
              <a:rPr lang="en-US" dirty="0" smtClean="0"/>
              <a:t>, </a:t>
            </a:r>
            <a:r>
              <a:rPr lang="en-US" dirty="0" smtClean="0">
                <a:hlinkClick r:id="rId4" tooltip="Sri Lanka"/>
              </a:rPr>
              <a:t>Sri Lanka</a:t>
            </a:r>
            <a:r>
              <a:rPr lang="en-US" dirty="0" smtClean="0"/>
              <a:t>, </a:t>
            </a:r>
            <a:r>
              <a:rPr lang="en-US" dirty="0" smtClean="0">
                <a:hlinkClick r:id="rId5" tooltip="Maldives"/>
              </a:rPr>
              <a:t>Maldives</a:t>
            </a:r>
            <a:r>
              <a:rPr lang="en-US" dirty="0" smtClean="0"/>
              <a:t> 2004</a:t>
            </a:r>
          </a:p>
          <a:p>
            <a:pPr hangingPunct="0"/>
            <a:r>
              <a:rPr lang="en-US" dirty="0" smtClean="0">
                <a:hlinkClick r:id="rId6" tooltip="Kashmir"/>
              </a:rPr>
              <a:t>Kashmir</a:t>
            </a:r>
            <a:r>
              <a:rPr lang="en-US" dirty="0" smtClean="0"/>
              <a:t> 2005</a:t>
            </a:r>
          </a:p>
          <a:p>
            <a:pPr hangingPunct="0"/>
            <a:r>
              <a:rPr lang="en-US" dirty="0" err="1" smtClean="0">
                <a:hlinkClick r:id="rId7" tooltip="Gangtok"/>
              </a:rPr>
              <a:t>Gangtok</a:t>
            </a:r>
            <a:r>
              <a:rPr lang="en-US" dirty="0" smtClean="0"/>
              <a:t>, </a:t>
            </a:r>
            <a:r>
              <a:rPr lang="en-US" dirty="0" smtClean="0">
                <a:hlinkClick r:id="rId8" tooltip="Sikkim"/>
              </a:rPr>
              <a:t>Sikkim</a:t>
            </a:r>
            <a:r>
              <a:rPr lang="en-US" dirty="0" smtClean="0"/>
              <a:t> 2011</a:t>
            </a:r>
            <a:endParaRPr lang="en-US" i="1" dirty="0" smtClean="0"/>
          </a:p>
          <a:p>
            <a:pPr hangingPunct="0"/>
            <a:r>
              <a:rPr lang="en-IN" dirty="0" smtClean="0">
                <a:solidFill>
                  <a:srgbClr val="FF0000"/>
                </a:solidFill>
                <a:latin typeface="Arial" pitchFamily="34" charset="0"/>
                <a:cs typeface="Arial" pitchFamily="34" charset="0"/>
              </a:rPr>
              <a:t>All these major earthquakes established that the casualties were caused primarily due to the collapse of buildings. </a:t>
            </a:r>
            <a:r>
              <a:rPr lang="en-IN" dirty="0" smtClean="0">
                <a:latin typeface="Arial" pitchFamily="34" charset="0"/>
                <a:cs typeface="Arial" pitchFamily="34" charset="0"/>
              </a:rPr>
              <a:t>However, similar high intensity earthquakes in the United States, Japan, etc., do not lead to such enormous loss of lives, as the structures in these countries are built with structural mitigation measures and earthquake-resistant features. This emphasises the need for strict compliance of local bye-laws and earthquake-resistant building codes in India. </a:t>
            </a: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latin typeface="Arial" pitchFamily="34" charset="0"/>
                <a:cs typeface="Arial" pitchFamily="34" charset="0"/>
              </a:rPr>
              <a:t>EARTHQUAKES</a:t>
            </a:r>
            <a:br>
              <a:rPr lang="en-IN" dirty="0" smtClean="0">
                <a:latin typeface="Arial" pitchFamily="34" charset="0"/>
                <a:cs typeface="Arial" pitchFamily="34" charset="0"/>
              </a:rPr>
            </a:br>
            <a:endParaRPr lang="en-US" dirty="0"/>
          </a:p>
        </p:txBody>
      </p:sp>
      <p:sp>
        <p:nvSpPr>
          <p:cNvPr id="3" name="Content Placeholder 2"/>
          <p:cNvSpPr>
            <a:spLocks noGrp="1"/>
          </p:cNvSpPr>
          <p:nvPr>
            <p:ph idx="1"/>
          </p:nvPr>
        </p:nvSpPr>
        <p:spPr>
          <a:xfrm>
            <a:off x="457200" y="1600200"/>
            <a:ext cx="8229600" cy="5029200"/>
          </a:xfrm>
        </p:spPr>
        <p:txBody>
          <a:bodyPr/>
          <a:lstStyle/>
          <a:p>
            <a:pPr>
              <a:lnSpc>
                <a:spcPct val="90000"/>
              </a:lnSpc>
              <a:buNone/>
            </a:pPr>
            <a:r>
              <a:rPr lang="en-US" sz="1800" dirty="0" err="1" smtClean="0">
                <a:latin typeface="Arial" pitchFamily="34" charset="0"/>
                <a:cs typeface="Arial" pitchFamily="34" charset="0"/>
              </a:rPr>
              <a:t>Gujurat</a:t>
            </a:r>
            <a:r>
              <a:rPr lang="en-US" sz="1800" dirty="0" smtClean="0">
                <a:latin typeface="Arial" pitchFamily="34" charset="0"/>
                <a:cs typeface="Arial" pitchFamily="34" charset="0"/>
              </a:rPr>
              <a:t> earthquake In 2001 </a:t>
            </a:r>
            <a:r>
              <a:rPr lang="en-US" sz="1800" dirty="0" err="1" smtClean="0">
                <a:latin typeface="Arial" pitchFamily="34" charset="0"/>
                <a:cs typeface="Arial" pitchFamily="34" charset="0"/>
              </a:rPr>
              <a:t>Bhuj</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Ahmedabad</a:t>
            </a:r>
            <a:r>
              <a:rPr lang="en-US" sz="1800" dirty="0" smtClean="0">
                <a:latin typeface="Arial" pitchFamily="34" charset="0"/>
                <a:cs typeface="Arial" pitchFamily="34" charset="0"/>
              </a:rPr>
              <a:t> deaths- 20,005  total no. affected- 6,321,812 total damage- 2.6 billion</a:t>
            </a:r>
          </a:p>
          <a:p>
            <a:pPr>
              <a:lnSpc>
                <a:spcPct val="90000"/>
              </a:lnSpc>
              <a:buNone/>
            </a:pPr>
            <a:endParaRPr lang="en-US" sz="1800" dirty="0" smtClean="0">
              <a:latin typeface="Arial" pitchFamily="34" charset="0"/>
              <a:cs typeface="Arial" pitchFamily="34" charset="0"/>
            </a:endParaRPr>
          </a:p>
          <a:p>
            <a:pPr>
              <a:lnSpc>
                <a:spcPct val="90000"/>
              </a:lnSpc>
              <a:buNone/>
            </a:pPr>
            <a:endParaRPr lang="en-US" sz="1800" dirty="0" smtClean="0">
              <a:latin typeface="Arial" pitchFamily="34" charset="0"/>
              <a:cs typeface="Arial" pitchFamily="34" charset="0"/>
            </a:endParaRPr>
          </a:p>
          <a:p>
            <a:pPr>
              <a:lnSpc>
                <a:spcPct val="90000"/>
              </a:lnSpc>
              <a:buNone/>
            </a:pPr>
            <a:endParaRPr lang="en-US" sz="1800" dirty="0" smtClean="0">
              <a:latin typeface="Arial" pitchFamily="34" charset="0"/>
              <a:cs typeface="Arial" pitchFamily="34" charset="0"/>
            </a:endParaRPr>
          </a:p>
          <a:p>
            <a:pPr>
              <a:lnSpc>
                <a:spcPct val="90000"/>
              </a:lnSpc>
              <a:buNone/>
            </a:pPr>
            <a:endParaRPr lang="en-US" sz="1800" dirty="0" smtClean="0">
              <a:latin typeface="Arial" pitchFamily="34" charset="0"/>
              <a:cs typeface="Arial" pitchFamily="34" charset="0"/>
            </a:endParaRPr>
          </a:p>
          <a:p>
            <a:pPr>
              <a:lnSpc>
                <a:spcPct val="90000"/>
              </a:lnSpc>
              <a:buNone/>
            </a:pPr>
            <a:endParaRPr lang="en-US" sz="1800" dirty="0" smtClean="0">
              <a:latin typeface="Arial" pitchFamily="34" charset="0"/>
              <a:cs typeface="Arial" pitchFamily="34" charset="0"/>
            </a:endParaRPr>
          </a:p>
          <a:p>
            <a:endParaRPr lang="en-IN" sz="1800" dirty="0" smtClean="0">
              <a:latin typeface="Arial" pitchFamily="34" charset="0"/>
              <a:cs typeface="Arial" pitchFamily="34" charset="0"/>
            </a:endParaRPr>
          </a:p>
          <a:p>
            <a:endParaRPr lang="en-IN" sz="1800" dirty="0" smtClean="0">
              <a:latin typeface="Arial" pitchFamily="34" charset="0"/>
              <a:cs typeface="Arial" pitchFamily="34" charset="0"/>
            </a:endParaRPr>
          </a:p>
          <a:p>
            <a:endParaRPr lang="en-IN" sz="1800" dirty="0" smtClean="0">
              <a:latin typeface="Arial" pitchFamily="34" charset="0"/>
              <a:cs typeface="Arial" pitchFamily="34" charset="0"/>
            </a:endParaRPr>
          </a:p>
          <a:p>
            <a:endParaRPr lang="en-IN" sz="1800" dirty="0" smtClean="0">
              <a:latin typeface="Arial" pitchFamily="34" charset="0"/>
              <a:cs typeface="Arial" pitchFamily="34" charset="0"/>
            </a:endParaRPr>
          </a:p>
          <a:p>
            <a:endParaRPr lang="en-IN" sz="1800" dirty="0" smtClean="0">
              <a:latin typeface="Arial" pitchFamily="34" charset="0"/>
              <a:cs typeface="Arial" pitchFamily="34" charset="0"/>
            </a:endParaRPr>
          </a:p>
          <a:p>
            <a:endParaRPr lang="en-IN" sz="1800" dirty="0" smtClean="0">
              <a:latin typeface="Arial" pitchFamily="34" charset="0"/>
              <a:cs typeface="Arial" pitchFamily="34" charset="0"/>
            </a:endParaRPr>
          </a:p>
          <a:p>
            <a:r>
              <a:rPr lang="en-IN" sz="1800" dirty="0" smtClean="0">
                <a:latin typeface="Arial" pitchFamily="34" charset="0"/>
                <a:cs typeface="Arial" pitchFamily="34" charset="0"/>
              </a:rPr>
              <a:t>Past earthquakes show that over 95 per cent of the lives lost were due to the collapse of buildings that were not earthquake-resistant.</a:t>
            </a:r>
            <a:endParaRPr lang="en-US" sz="1800" dirty="0" smtClean="0">
              <a:latin typeface="Arial" pitchFamily="34" charset="0"/>
              <a:cs typeface="Arial" pitchFamily="34" charset="0"/>
            </a:endParaRPr>
          </a:p>
          <a:p>
            <a:endParaRPr lang="en-US" dirty="0"/>
          </a:p>
        </p:txBody>
      </p:sp>
      <p:pic>
        <p:nvPicPr>
          <p:cNvPr id="95234" name="Picture 2" descr="http://www.nicee.org/images/Bhuj.jpg"/>
          <p:cNvPicPr>
            <a:picLocks noChangeAspect="1" noChangeArrowheads="1"/>
          </p:cNvPicPr>
          <p:nvPr/>
        </p:nvPicPr>
        <p:blipFill>
          <a:blip r:embed="rId2" cstate="print"/>
          <a:srcRect/>
          <a:stretch>
            <a:fillRect/>
          </a:stretch>
        </p:blipFill>
        <p:spPr bwMode="auto">
          <a:xfrm>
            <a:off x="609600" y="2438400"/>
            <a:ext cx="4064000" cy="3048000"/>
          </a:xfrm>
          <a:prstGeom prst="rect">
            <a:avLst/>
          </a:prstGeom>
          <a:noFill/>
        </p:spPr>
      </p:pic>
      <p:sp>
        <p:nvSpPr>
          <p:cNvPr id="95236" name="AutoShape 4" descr="data:image/jpeg;base64,/9j/4AAQSkZJRgABAQAAAQABAAD/2wCEAAkGBxMTEhUUExQWFhUWGB0bGRcYGR4cHxoeHR0YHBweHBgdICggHB4lIBgfITEhJikrLi4uGh8zODMsNygtLisBCgoKDg0OGxAQGywmICQsLDQsLCwsLCwsLDQsLCwsLCwsLDQsLCwsLywsLCwsLCwsLCwsLCwsLCwsLCwsLCwsLP/AABEIALwBDQMBIgACEQEDEQH/xAAcAAABBQEBAQAAAAAAAAAAAAAFAgMEBgcBAAj/xABCEAACAQIEBAQDBgQEBgAHAAABAhEDIQAEEjEFBkFREyJhcTKBkQcjQqGxwRRS0fBDYnLxFSQzgpLhFjRTorKzwv/EABkBAAMBAQEAAAAAAAAAAAAAAAECAwAEBf/EACMRAAICAgICAwEBAQAAAAAAAAABAhEDIRIxE0EiMlFxBNH/2gAMAwEAAhEDEQA/ANg0442PXnCTjoIHo9cdxxR647GMYTOOk47pGOEYxjgPrjs++OKcdxjHNWFYRhYxjHsRaWcpuxVailgYKgiQR0I36YG8e4u1FgqjVIvpEtTsYYgmCDBAG8xvtgLmaZK3VWLKLukkdfisVM7mAfniLyfLjEqsfxtl0IwkAYodPOVqbgq+imBF/voMk9YYC/Tti58MqO1MM7IxIBBQED13J/bDxnbqhXGiZ0wmcNZ3NrSps7TCiTpEn5DrgZS5jy7EAPJIUkdVDAEFhMgQRf1wXJLsyi2HMJAwinUBAKsCDsQZB+eFKcYFHccbHWGOA4IBJbHhhRGORgmPRiPmqYKtJIlSJBIiRvY7jD5w1mj5G/0n9DgPoy7BnL3DadKmDTnzSWkk6jYSZ6wvTucGAfXA/gTA0KZHUfucTWOBj+qDP7MVOPSMNzj04cWheOHEXiGRFVdJJUzZljUvWxIth1BAgkt6mJ/K2MAXqwknDdPMqxIDAkbjqN+ny/LC5wTCicSMkd/l++IrHEjKNvhZdDR7HYwlhhzHCMAwhTjpx448cYwnHHwtceY4xhKDCox4D1x5Z64xhMYC8f42tIGkoLVSsgGQADPm1bGOwMzG2+H+YuK/w9FnDKGtAa4NwDIBB+Y+hxRszUZizlyzPcsRH0HRew98QzZeOl2XxYr2+gZ/E1KdZahqNqHxa21AiYgm8yOrfli7eIKtM1VBCkKRMCZ9B12/LbbGX8a4sKZA3JPw2mO89sWHlbi9avlmSiCEp1FLOdgLsyhiCBcAnsDjlgnF8joyNT0Fs5V0nBzlPieqaRNxdf3/AK/XFd40hUA9xI/2sfqB7DFfyPGXoVRUQaihmO46j0nacepacOR521Ki58y8aq0mrpV/6JZRTOknZVZtWhtUavSCA47YCZTQ5Sq6XchaYDBjqa5LMCpdI80N0G98VTVmMxVYstZi1TzQknV8JEgrBA8u/TFm4Rk4cMgqtpJChkcAKsjUHJK3YGB2AidseZn+zdndi6SDOqvl6bOKlQa1JQMpfT01S0GLg6TO8XiMFuE8xksqVVAYgGQYsdj5gtrdsUivzD4JqUl8coCdWpW0KJI2O5kgAxBMdJxN5czNZlNUBHqMAEdoDTBhQo1EiDM3EAn0wqnKK0x+MZPo0DiXFadMoGq0lkmQzgEjSdr76oHb6jE2nUU7FT7EH9MUPN556KA1UXM1QLwV16upKsNAAMGQQO2+BXEuYKzjQ3kVjK6EZwygQTNOoCt/UrMgTFrR/wBD9k5YV6NTYxjwxTOCc0KFVXqJAEt4rlWgzBUPZgY6OYA6xiycP4klRS6kssmDYyPSLR2xdZ4sj4pE4jEfOD7t/wDS36HDX/FaWgMzhQf5rH6Hr1x7NV1NNoYXUxf0OH5JiqLTG+X1jLUv9P7nE18QOXD/AMtS9F7+pxNrUgwhgCDuCJB+WNj+q/gMn2f9OrfHKq2i/wAjH54Rl8utNdKKFUdAMOHDikPJFNbBaZpsLtaAZ2MjysfzEHveYcdGEYwKGzl11a9I1RGrrG8T2nCox2Mei+CY8ww5lzvbCSMLprhWFEw4ThRxzAMIx0Y7px4AYxjwx7HRjwxjHowJ45xynlh55JPQRMkHTImbxFpwSr1FVSWOkAb4yjjtPxG8WqzNSL+W4LsGvBAAiYGw+GBiOXJwWuy2LHy2+kNZvi6PrdqUazqMhQpmfhk3EfX53gZviVILv+KATIBbc7xt2xzNcVpyQWUEDbYKLQPzAw/w3hn8VUVFhgfoR7/y9++w3xy1u2dDlqkRuXeWWzOaDDSykeeSTpHeL79rf01/IcJo0aPg00AS8iN53J98I4JwqllqYSmAP5msCx7+3YdMENQx1Y8dbZzznfRROYsuVpsrnVUBHmVYUA6iBe9gP7nFV4fQ8LLvXqioxqMBSSmAZ0tuQJfcFhED7uZxoHPfDKlXLu1FytRUPl0g6x/LcWPY3/fFbzHLLVKRgr4ymmU8ohBTXSFjt3PtvGI5G4rx+ikUpPmA8tQylFdSrW8VtS6nVKbCxDVFBibmJJ6sQZGCpq5WhTp01elpt4hVk7agBKtYm53IhY6kCOG5ChQ1JXpPVqsxDoVN5iChGx8vTcHCMzyylcF6WWZFDbk3HdSBJgR7i/fEnDex1PWgzxPjlFmphn+7nWGdoDtYELNKGVJ3FpZrbY8ebgX8GkKdQAMyKJZiFBYSVOlbz0jzKPw3ZyfISABnIZCNx5heL3i3rBj8wayvKWXpTFEEMIFSQCJ6QP1HtHUrwG5macb5nZmWq9CmGiUfS8ETaFLgCxN4NyOhxPyv2gZogqqM2ogkBNZIggi4IgzAAAgWxZ/+BV8rLUxrpAyBbUPkB02tYjcRiz8Dz1HMKpSAyiCIggWt7GOlrYfiq6F5OzOa3FMzXeRkqoGqWimdRJgKSWBa3YRM+mH+YeM5mkNKyrVF8yANTO9yQF1GYG/Qna0a6FUSep3n6YDcYylKuYdVYDaZ/I7jAcUnYeTowilzCKLh1BUqT8BqdfinUwBnrjW6HAZAZqtQlUmLHcSYkExPQYof2ocmGkxzFBZpRNUA/AxNzBMwZ6bWti18ic6Lmafg1AxrrTkkCAQNIJ7bkWw0o2rFjJoIcNy6iiagdkVWYA0w0mGgToubXggj0wXocxFGDVaoaiQAWNMqysSAJiLbzKiLYb4OB4PX43i+41HpgdzBwsVgUBgkaWE/hJsfkRg4m49AyJPsvi3Eggg3x2MULgHMOZoVKeVq0vEpWRKiA6kAgDxFAIgCPMABi+F8dsZKS0c0o0cqT0g+5j9sN0yTuCPeP7jClqg7EH2x7XhxRQX1x3T64R4mF68Yx7Thympw1rw6jYDMLWvMjSZHQiPz2PynDk46ccJwoRLvGOK83GGatRgVuok9ZuewItP9OuF5WiFUKJAHczHp7DYegGCYcLYFcf44mVp63gkkBVm5J9ACfoDh/jOeNGk1RULsNlHUmwnsO57Yx/M13q1GqioDU2eqbiSZIpeqqdMyBsB1OJZJ8dLspCF7fRbuNcyGshBSFupSbTMG5A1fQb3vIFUz9ZygCqBYQLgAXFjERYi30wJ/j6s6TGiYEbhfbqfSfniTwwVHqOIdy5hIEwoJCiFnSAv7nHNVu2dF0qR3gnAmr1VQ0xpmbQdXvMx6kn952ThPDVoppFydz+w9BiDy5wJcusmDVIgkbAdl/c9fkMG8Xx462yE5XpChbChhMYRQohF0yYHU7+l/QW+WLCEHiddxUQBXKFWuunSGtGubx2A6n0xCal5hAPrGJFeozsZBCWAJ67z1/bDDVkTqoExJI/U448klKR0QTSIfF+GrmBaQ6/BUG6/1HphjhGXrebxgwqCxcRpqgWErMyN9X+2DdNiTaY79MceYb6TOAGhrLyNhAkk9JPXHcwCYnHqTHctGOZhSdjf8o9MKuhhGkAgTbHsvltDW0jUegiffuceRYF9z6YW6GRe+rt6Y1GYvMU2tfDWYowgJJmfriRTJ9T8sIzsEdQJ3GGaFQJ4rwoZmg9FmIDgAkX6g7H2jFNTlpOGZmnXQs9GqvgsSQCj1GENYRo8oHoSTti61RWBASmpF5Zn0/kAev747ml8RHRlgMCpmPacZdGfZF4O00ltFz+pwh1bx2OryqijT0JLPJ+UD64Z4LnVK6QfMLmZ6ltp32+XXD+r72qO2j9WOGwrQMumTOBsHrNBgpI29Vtf0jbByspNjMenf3nATl0RVqerH9ExYcdUNI55dkYUH1fENI2lRqB99gPlPrhAyCqQw+Pq/4m3kMeoubbC0bDEwjHHpgiDsexj8xhxRMYWgx4DHRjGoXpx1E9ScedSeuFEYxiS2Ek46cJJwphqvRVhDAEWMH0Mj8xiJxPPpSpuS+kqhYAQWt/KrbmbCbThvmDigy9Fqp0krsGbTq9AQCZPS2MW5x50q5msNIC06ey239T1Nvb3wspUPGNhnjnN1SugRqpCAnWDTA1r0WdiehIEdQbxiqZvOiAFICxYA2jpbCOGLXrjTTplhKgsFOlAAQSSLSZBgfIYbHCcwHCmkYmARefZfiP0nE0vbGb/B/h1N6jhVuSYA3+QHU42fljlxcrTlxNRokxOn/KI/M4rfI/CBT0VXD02JGio4GlpBLAKRMR+IkbxFji/5/iCoLH8QCgdRJn2G4nCcl2PxZ5aRkaQwBvcj5eVr/p1w41S2n/EOwETsTF7A26nAmtxyWVwrQJ9BOwn5X+fTELLcTq6oEtsWaJ0juewkmZtfCvIOsYezeZNIEFwJnzkABYBPe/bpfArmHigUin4wDvpCARN+oE3HX5b4h8QotXcobifNoJgwNN2NluDKiTttirce4eKWcpuEKsHpyQBoMlVhYg2Ftu+Eu2NVItVWs5i9tiL/AFB3B/K+M+5mz+bpvSLOPDTZqaQT31Ra/XGg1cAeJ0gSsjrb88VcET5M9kOYaxK/ck0issSt0NrE0x8MfiI33wTpcy5e01Ai/wAzldM2sWBlTcWdVOIWUqFCCpII6i0YnVaWTzQIr0ULsIFVQAdx1Gx9RhXhraGWS9Mn0MyrEmmyOptKsrD3sSMLr1TFiD6DeD/tgVn+Wcxl6M5GspvIJVYcQbPNu0MsevfAavx7OUWVcxl0cklfI/hsGHm0xU8jGCCINwbTBxKpIdOLLdqbSLx8/wBfTCoYQGMDuJ7HrgDk+aqJPhu3h1Z0+HWUqQe2sAqb4P12BiZAt7b9+2NZmhVV9MCZB/vfHq1WFgkHsP8AbCamUBhli479MdpUNI2X6g/ng7ARc1XIhQ1v7thwoCp3Fjc/qMcqUQL7XmwJ9thOFrSBidR/7W/cW+eCBlbGWc06S02/mKjorTE/+LNheTo1Fao1SDK0wCDcldQJNrTY/PDvC6dUp5VQrJjU0dTOw29+/bDmezQRNTdIH1IH74pgehcy+RO4Afvn9/8A+VxY5xX+DH70HuD+mLDjpRBoHjIA1DUYtq1eWGPlAAsBMXIM2vOJqK1pM/KMNUqpYmVZY2Ji49gSR84w8DhhRRGO00jHhhYGMY402iB3nCzgfn+KpSZQy1IafOqFlWI+Ij4RffbE4HGMS4wK5hzOYpJ/y9EVah2BaInae+20jpg+oAw3nWim59DibkMomBc4Us1mqS1YcoSNX3urQx+IBQfKPTp6YTkuWa9RA+XTKhSIUuDUYEGDq1DSrWvC740fN5RXdWEBtnHR1M2YTuNwf64G8L5V8Ksz0WbQQdSG4nvqmIHrf1xzOZfiVNeS+I1PLVziqtrIWiJGyhVGJvLPCjw6rVLBnFQAeNUUaU06oPl1G8916YP8c5jymVQlnWrUAtTpnUSRPxOPKg9b+2FZjjGSqZbxfvVKiUimy62jemGBDC+9436YznMKjElcS4xCCmiiquzapMWGkwoExEzvviLS4v4bqKiF6WrStQsRoEbEGxGxmRaflO4DwZaosBT6EVCKj2tamD4YsPiOrc2xaM3w2gEc1EDatyd+g8vY2m0YCUpBcorRX8rSqrSNYURqgQjagl4FgZcxEzAmTiE2dlyuYFTTAI0oRT9RoWTAI/FPe2CWRLUkFPU3hKetyq9IAGw/lHy7Ys2TyiABlMzfUNiD+UXwygByoi8NygZQ4IKtcR1m++KVz/op1pqMpMr4YgahAUhdti9yeg9xi48Qz2mp4VAaq7C46U1/mY9AO3rt3oXOPEWyumaaVKxLffFiReQG0hSAYgjeJI9cCetI0Fe2F8w2+K/xSoJ+KNLCfXYxfvMYicQzVOll1SrqZGGmV6z5iRfYbdcCM9xZFVSpco7DzMD5SLSQb9Pa2Lr9It+izJVw4rnvgXk63lEknpJ3PrGJiHFUhLJnC8yyga5IViIJIBHQyDaRG2DOV4PlazOz00akxVtLEko0MGJ6xDWbpttsAptiRSrEXBIPcYWWNNDRnQbznKahiy3QgSGUOLACSh3sLwRMfLETM8HWndUejH48udSsJgzQaxjqAJEH0kpwLjcQlQ+WbN29D6fpiw1qGq6mDY7wDHr+/wCuIyxoopsplEV11GmKeaS16R8OoPRqbsQT7EdbY4vHaJIWo4pMP8Or92wO2zRMbWJGDnGuFCsjaYpVxdaiiDO8HpeIm/WPQNlRnEihV0V285KsBD0wV03j4r3I6yI2OJShTKKVkxKwJmxHQzY+xEiMKd2B3Gn+/wB8AstXBzNajRPglQDpqE1FFRrlABcWE7/vjhrZiEfwRVQfE9I6NbAjSVRpBUdAWGo3FowqbGaRN5coE0SpG7ML9iTt9cD89VDAqR+LT/8AYHw6vMNHLWqMUlzGob2UwDtIkT2nEevSk6wQQW1j28Mp/wC8WwPRLP8AYmZQnUugkEdiLxuDqsB364JcNqkvqNRnmxAMp3tPv8W/QxgHcSQxTfzASR8MwBcnth5ddJ6rpA8JiIUkmoIstRmEUwoA2JP1AwZy4yRoR5RZcceIxA4dxFaqhgbxdSLrPQ9j1jE2cXTsi1QpTh4HEfATOccqoSPBgD8RMjtsIOC2l2BIPVqQYFSJDAgj0NjhDZymtiYPoCf0GM/zHHcxsjaAZ9TJ7Ek9vXDn/GqzgFmE/wCkT85GIvPFDcGXzgXNOXzMAHRU/kb9jsf19ME+LVglGoxDEBTZVLH5KoJOPnDI8SkzrKkbyev1/bGo8l800hlWRqlKdZAD1NAgoJIkG09upJ3w8o+0JCVumCeIc66Z8DJ1HMxrqhlUHp92oJO43I3wCSnmM0Sc1mXK/wD0Uae8r4aNCwRHmjbfB/jlFFSrXFUfeU0dWy6hF0iqlKoqmAzHS0aibm4AgYsOQ4BRpKDTUvl2uCsh0HqOvr/cwUX/AA6HJFNo8MZQRl6CI34WaHaeh2gewBP+bFh4Ny1X1+MwLNquxF4tMBjO218XanToUENRQApHQk6u25vgTX4hWrnRSGkenb1PQYbgmDkyKfDgtLrUJuh2Bm98PUswSwLywHScIz2dy+SZP4lWOufOF1IsR8XWb9jiocQ5uSkMxMlhVbwVCkA07aDrPeTbe3thkK2Wzn7j1PJ0KbikjrUkQSQYAB6dLwetxiv8u82vUyzHJaQV/wCrSaXNIN/i04uy7krG4Np+LNeO8bq1qarVZmWYALHrEm9h8PQR+eDv2Y8Q/hmqMApSoQuqfNIiOhgXMj0wk77Q8WumbFybTp+AzI3iaqjg1tzV0sRqntuBjL+ZsrSqVagVm8jREyAltRki5EyPc3tiz52ucsKr5ZiaJI/iKKSfD1AlnppIuQZZQRf1nAbiVUV6SPlKPiOxh3VFbUsyFdrsCdIMAyI74jKV1RaEauwPlODqawpiozq1M+YsDBIkiIK9f/Qi8TPcIqlTl2hDTUxruWSbEEW6x8sG+J5+nkq6LSyrKKyhSYKlTJkepEgkTJgTfCcjQFbOJVrVCaajz6gdSoLKrRNmLA6trG9sNjyP2TyY16BfA6hNMaviFj3kWM+tsGBVgYMca4dw+lSqVKbFajbKGY6miBZthaCfTvisUM0rMFG52EH+5x148kZI55wlEKpXtiBkuIV2rspphaakgk3J7R+X1xLWiQYIg9jv9MFqWTNN6a1FALsI1XJ26A2sZubRgZMsY+wwxykNLmQAegHf274M8t80EuKIHiTOkCZAGmSD283W2BWc4FS1M4Ysb+UnUO+lCbD0kb9exjgOTpINOXOqtUX7yqYbw0kyJgCZkBY3En4cRedNaK+FrstfEnUU2YiYHzv0vb9sU7mPmDRVQagrIzBCQd9Hwm4JJbyhbzI9Tghznm3XLmjQZvHZfLBuqrGp2Y7CLTuSbXxko47OapoFLMDAOqGZnAgamBIMkGd79N8TcpPopFRXZbeE+KKDK/kGYzRNepBUqpbSyhj00De3xwJM4OZ/NUKSkoz01vpcv4amOoDXseqq222KJzBnHyjioWVaxMhKasSALS9erN+nk+uDGR4qrZanVWlQlm80hnclL+d3JZgGuAbbb4m20rY6qUqQvMVQpV9LeZ3+/IJCwASqqIJYy3Qb+4BFF001F7KN47emGFztJ8tUpVWQVDrZUZh1Fm9TK9pBHtiRmngwMW/zr2SzttjVXNimpqWhQTeYgD0BP0GI781UXIVgVIB8K9pgBGSRp1TO+298McYcjL1Y3FNtv9Jxj+Wz7LrBOqbKrKGQXuQp8oIjeMUyY+VCQnxTNjzGZIqT41PxUMjwndxBGu4AVWadxeRYXxaOG8yUalE1iSqgAsdLRcwACBDGeilt8Y7ytXVMxSbSp1vPmAMEg7A7e/vjVqVcZyjmcvTLCogIsLSB8IPU3H1xkuDM3zD1CsK1NXpOCjrKsBuDscVrmLhFbcN4np1+QO/1xC4ZzQ9CsMlUpSyLCwvhwFEXW4ix2/PFp/jtSlmSEUSwIJPoBsCSY7zhpcZaF4tFQyHLOYqQzFUBFg0k/SP1jB+jyeSJNdp9EH7k4ZPMdUm1FB2moZ+gT98S6fMNf+SmPmx/pg+CH4LzZg/hhQqxcdh8R7mB2v8APHK3ivdWMeiyP798Mk+UujTb/cwL4fQ1BTBV2CnZdZ6np1A64ZMnxplioce8TKLlGUllV1DAiPMweSIsAwB3vHTF54R9oC0MuEZA7gtcGFALEqO5IETtfGP0aNVhaAAepvf8+m+CFPIsOxj36i39cZ77GSrovHEufdZJJAvsoMD5XwJbnepBVXqBdzp8s/KQTiv0+DMQIZSSdoP6xfE9eWKlIha9KorwDAjYyBe95ERvIjAbNs9S4m+Yqhdp3ZvMT0j89sI4jRrLVKWddlUgD6naBHr8sWDl3htCnSOYezoSqowIhgYlwN794+mBHMlQNV1moNYEBF/FqPpsfl+to+RWXWFtFc4jRqMQNFhJNxvHTqcWPLUKuRoU2am5quWKqAG0bteJlr2A+GJ3gYa4Zlc14jEUi1VaRqLqhdAU6Q+lo1EHYHrBg4uma8JsnSLUwajhV+8B1K0eZjMNIAZtwT88Ty5KpFMeKwNypxV/4VkSoXr0QatPeXBvWptMljuesnuBhXDuIqk5zJSyf49DbQzA+dR039j0O4WpcT4o1N4SoWKNCuSVLDqNQggEi4+hOLly7yTRzGapVKZqDK16YqaQbjSw10qndZ2PW/a+pdv2bfSJ2T4ZnOJOjqSlEGS7AgAjsJljPQWubjD/ABHMUuF1KlBXaoxRCKjQW8oYCmx9JkdADFoxq9CmEUKLACAPQdAP2GMf5l5WzxzVWrSosabFisMrESTfTqmb6rdTg0qpicndh/lzilRqSM9JTWIlqrpoAE9tzFvMImMd5g5go0R/zFR6rFtIpp5E/DJLDdRPed/kzyxw/OUYJoMwAvrYA3idMmxMY7zxTqVKdMU28NwQWRyRAJGljpnYiPn6YRrZRNMtmSpIiL5KawBOkbT673xXuZ6pdpR3pimpdqgFvKBAWY1Em1iBb5YgUauealWKsGrAfgJ03WAVDQJ3PYW2MQS4VmnzOTAMhmogF20sJYadUqYmxta9jiZRKiByzQRMrVZA7g6fDDKVOssZJc2OrUpMWAX0kkKmTFGoHZdLfzpEmxEEjeJ64CVcpVAWk1ZmpU6bKzLCltRDKskaYgCTOwwLocFz7tSpCu6qvnaCfIpMKFcjzl5LaYtYnAq/6G6/gR5qr5zL06ngVA1OtCNVYfeJMgQwuABPSAT3OMsqZnw83rl1ZXlTAsRBFxYx0PtjZeJFcsjGs2vSRum9yQGiwPlO0bdMUji1KkWatl1pVC2kim6lpaYghYe5YwJgmcVxyftEskfxhLg/PddgRV8OqqiTrAG3c2HoARc/LD9LMU80xdRSywQQEZjDF5BM7C/QLv1vjvC+IOdbHIUcudBZtaXZokkal26TPQwDhmlma+YpU5qUCtcimVQEEGR5SbATBvG/XDzfNcRYLg77AvM2VVc3R84JARSonox807Ri4ZqoJ+uKTxrMgtRQlZVVJBs0oSGBPxKbRFrjE6jxt61XSEGmbwZKiL3mDf6gbYpj+MaZOe3oIcQzalHTqUb/APE4yvhOXpudVV1AAYwSRqgSJKqYBPXvYTtjScvRNYu1M6gE8wF4H9np2xm+Vy1So8U1LySdCLqJ3JAAuRF/liknaEXYTSsoKrSYMwZTMGOh+KY2BtptffFn5a5uy+WzYqsGFoOlrFiB5iLSbXFgYBIkYp2UyxRj5GWosyrAq1+hDbdvb54bqZbyO0AG8r2+XywEr7C3RdOduPO/EspmKUsWy9JgQDDTr1AA2IBaPee2NRz7EqAx8z+ZiB+ESEH5zj5/5PpPmM3l8vLFWqDSJsv4mYDpYE+t++N04lmAXYjqYUdgLD+/XBWtsMvxDKUlBJA3w9TSegw0rDYYm5cWxS/ZNLZ8+UaKKdbBfQdB/U+uJ9ZH0iQyq8kFgQGjqO+F52vULlT90i2gGwG4A9IPecFcjWbMmijL4jNUWjTQ9Zg6nMzovEj+U4lKVDRjfYOylGq0v4ZIBEwpIvYSQIE/vjQOAcmZqsFZ9AhQBqGoUwJhR+FmEmdwNvXGi8x5FKPDqqUwECJqGm11IadxMkXvtjM8pzfVI8TWVWkADTLaadiCpsZvcEAWAJxOc32UxwvRccrlKWXg1Voq1MatRpKrW/FIgT2juMN5XiKZj7weC3a2ogEg3g2vc23xRub8vVoV6hFIaMwvkLw8TBYqDeZkDUOvpgrl+Y0oUb0aiZpRC06g0pMABgv4R2U9j3wj3sdKgpzPxrLZNURhSSqQNOlBNJf5gnVjPlHzNhet0HyNYlmowtJgB8Z0g3DVCrHWW0HUABv1N8EOX+Rl4gGr1a6uxPmqqS8vuw0tAGmQPqLROD3D+UKOTcKKtMOwtLEEgBmMqDZbSdxaMCS1aDF26YF4XxHKJ4kTL2LLSedP8o0jyqYFh3+icxQyrh/Co5vUxJGlXCg3uATA3jBDh2dq5nUuXzGlqZkq1MBXE9H3AI+YwLWjmfFdXrZrygFaYdNRDFiTKCygRBPf0xPRRWiHl/sypVAHeuRInwyASp30uRYW3EYJUuI18r4hPhxlyqqyMSSCFApksJgzIEm8dsWnhKZepKlYqADX4bOwEgGCwsDbb09cBcnw/IfxWjTpCrUqVYquIClAviS0A6SSe22+Fdy7GXx6LXy/nalen47fCwlJDKek6gdoIjrh3KcXpvGqabNqhXBUkKbkTuOuGV5yyJbStYG8WBgb7kgCLb4H8S50yaMTqLx5TpWYv0YgTNtiRb0w9UTu/RY8xm1Sk1VjCopY+w3/AKYyD/jdTNZpqijzF7DcKotBkwBG82+uDXPH2j01otRy6kvUDIS0EBSCJEMQTjPOXOC5jN+WirH+ZrhRvYtt8t8VS+Nk5OpGzcO43Rpoqrp1E6YjSC5206iJW4wJbijGo2XoVKWtKnnFNINQqWJVVYlQJ3bYawehl/gv2e0Vp0xmPvGXeCYJ6ydyOnTFhocDy1JT4dEL1hd/lfc7TiNVpFeVuyvLXL1xl2y8hkFSzDSANwygm8i3cEzEXJ0ePUTRMudQOgqgZzrW1lUFmBj9cV1snUzmadlmgtLQlRXu5UX0hRsWA7n57CPUzWsLU/6pL6ly9IbRdBVqGwA0r5bbbnAoNokcxVXz1ILTp1aaVIZqlRdI0UtRLBJ1NOodpt1wvMV6FHhtFhRSr4iUgDARX1aYJJMrJvvOo4HDNZ/OkUiy0KdJNNYUgCTAHlS5YtYgrsNr4F8MylRymXpIKaap88CpUEkaQPqdoB64axaCOYo6lYFWQOslQFlfM0KGDEN5Y6XMSBBw7mMj/D5Tw0Vi9JS7QfNrIItA6LqMf5kOJeW4EaVWrUas5WifJl9QValTww3lU2U+YkAE3jaLweKcx0TSqqtZRVgmGsxLMAQvQlQYEHZRhopgk0DeTsgtR3OcyxqCoqstR6ZaCbSH3KtIMgevrgrS5Qy9XOeFQLUhDGaZ2EQb3sdvnGK+CGRSxk6QL9hYfkML5Q5sfKZl2IU04IZTEwImD0veBh1tk+kWuryYuTpVPDr1JK3QrZoPRluV3BkGxO2GOF1cnl21U6SIZi+nVJESKjXNyBNpH5Xbm7iNSiKQp0xUd9ViGaNOnYL74zXmPKV6hD/wr0xql9NJ9JH4pBkC07WPXecZxt0GMqVg7P5nN080q+Ej1KzB0DBWYgai0GCBafpb1YXINmK7ePk2plmEaPKFkEQzAGVLAbCRJnBPhyU2ZDlqNRjSMpUVZALCGgTNyfhLERiw8SpV6qCGalJYeEQwDCCNTuySt7+WAZEEb4V61Wx18gbyny6+VqV8y9Mqop6aJcqzHVYEML2HtY+mCOdpsoVmBCtYGN8Gcnw1qWUp071Dq1EGTuZ97D0xH5io1KrU9CHSgIgrUFzAmApEAD8zi1Nx2RdJ6BuRrSTBmDgzl2tgXkcoyFrtvYMrKIAi0j0wTyy2+Jf/ADUfvhsb1sE40/8AhWMpmqOYdKWW0pTL6nZl1MwXfWgYTY2JPxRAwT4RxjJ0M01QURTp0w/mLg1CzGS3hDzGRNh8I6DbGXcJztSgXOXrNTD/ABUyLHeJ2HU/nfFl5E4ki5h0reGkh2Vj0NoVAdjJLdevpiUsco9DRyRk/ka9S41lc1lalY//AC9wxcC4ABmL97DeemMtTNKOIolA0qtMOAq1GsdUsr7CHUQICkT64f4bD0qtGpnSKdJG0qhUBpIJ3EsJaf8AtPaMK4RkaT5fKorUlfW4eq6aWqeYvKGJ1Ko+KRt8sLPaHhp6ZN4hm6GYzrU65UtTChdXwAi7EJN2PTVIMD5hqHDqOazhStV8QaSy1A8syqLKxHXaZ2g97kebqlQlUy6g0qqARIkMGuSTfYi5v5mwT4VwCshZPLXrUtMOyBKSyPgUQdUACTAtPU4SLraHkk9AfldFQmlRq1qRuyItQAMWnVqYrJAIBAA/mxZ8/wAPdkcu7a69XyqBq0oTcX/yAnsO2LAnBAV+9Zmfw2TXA1KH0zpYQRBW2IWd4XmBUpaGJpoNOo3YjTHnLXaTDGN9I23wXGS2BTi9A/J8R11KtOoyiqi/dU0qCTEzIBsRAtvBwNepmU05cqBUZPLVktqa4LliQxIBiIAmSOgwxx7NJlswarUKpPmVqopwoVwATTYX1gjcnq22E8YCEUaraatMFg4d0Qg2IAll7gncx6xhKr0UtP2GeW8w9BRSUiovmdmVAsbbaQFMmbki0Yqeb1NmczUepTNSrS0gdVRpLExKBkVR5ZNjvIjBbmPj9U5dDSVYZCWRkJBT8MqVPlI9unfFcocBQ/w1TM0KiiqAfIFuIgFkNl2BIt3jB00D6sAcToeCagVpVSvmmJFiJ+f16YEUXVm8QsSs+aCYtcTHyxf34RQdoNJfDp6ko0/8RJaXLLJg6pETJAF8HuG1aSVkFOkE0qwNISkr5SHWmw8xEQTMXNzjPJWqNwv2A/s55UoZnxMzm6bMRU0pTaQoAAgkW1b+1sa1QoIihUUKoFgogD2AxmnB+KZ4OzjLVXYxIZmIEWspMLMza2DXP/FnGTptRFZZfS6gEMZEAW3BNrGMZNt7Fkkui4q4MwQYMGDt6HscVnj3HaCA0larUqN5QlF21Sf84MD88ZxyZxHOutagmXqNRq1FDkD4WkAyxgKYF5nYYtWejKZynVTKWQaE82ktqA8wBJ11PiEASdXoMFqmBdCaNLNZTL+I1SjSUSdDS9ViWmDBC7EmxP52Q9ZKNGpmFqRl6kHw4IIfVOkqCpIJkEGIH5jOPZTMZ2u+Zqnw6dKqtOnRqG58usmJhbdx+hwW+1upTb+H8MjQysYXbdblduoF+4wVG/ZnJorvBOacoGr1qj6WqABMtTRtMqANRNwC0aY23JmRAzgVDL5jOPnMzXQLQcVPBpyCSDKgSAFQQNpPtc4o2WqearEfCYnAvxWuNR824nf374r4/wAJc/0vnGObXzWZqMtgSSL7iw6RYAD3AGBud43UVYQ0j66BP6RiqKN/7+mHEY9L4dRQrYf4JxtpZHY3+E9jeR6f+sa59nvCMhmKFas9AO9EgFtTeYimrkxIAkmNunXGO8s8H/ic1Qo6xTFSoF1kSBMxa0k7b7kY3DhPK68PetRp13KVE0ssAC4iQL3F8LNUGOzQqVDXUSqwAKowUAk2fSTNh/KMVOvUqkk+K8HaGNh/XFj4VnFK01LDUo0RquQAPMR7jf1OKVx7jaUKj0SGOmDqHqARabC4xOTKRRI5IzaCrUks2o6SCQ11MAhQJQCNyTMzhfNtdqVWlRRoSrEBRLSWgyR+G8knckziBwXlx2QVaecdRV+8GmlSMapMamBaBqiJ6bDALM1czT4ilM1qlVaTD4miRp1HyLYAr6b4aNMWVo09QAY6YeBHsMQqS1NIJCzF/Nt6bYURUj4T8iD++OkiTJvviXQFt8BablbFX/8AEn9MTqGbX+wcZmR8sLmaK2LNE7MDb26Y69NdX3bXPRpA9Im++JWbrgD8Gmdybe0dcIy1ekzAapO1p297QMHRJNjf8WyNN1i7X6RG3S+CVLi3kktcaSAwlQoPnt0MXHTy4Zr0aY3G4jbp74ZTIgg6bg2N+nUYEoWGM6LpwbjeRXUCxdajandqbaSfKYFKdKiRGxJmbQMX3l/m2nTQHX4lLYBR5kiBeSJGw27d8YYaKp5fDdVPUST/ALYtGQ5n0ZL+DULBbUW1HVOoMsLHlgqO8374i8FO0W89qmbdkObstVYKCysTYMsT/wBwlfz6Ym8XrCFIqGNV1T8XoSBKibk2tOMHy/GXFzK9iLH33t8sGOFc+5sVqQrOGoagGbSJjaWKiZ62w+SDS0Ljmr2GebOO5+p5KGXrEabgKQOvxN16EAHAThScUQUwMiiMkhPu4A1RqMFonYkm5jfF3/8AjvJagPEa830NFu5icNv9oGSBPna250+3eJ3/ALjEHGX4X5R/TvCuFZgmc24dBMLTBQm1roRp/P3wjJ8BqaqjOADUXyf4ngxq06S9yfMLxfSLYdb7QMiDHik7XCkiTNjaQRbp1xMoc3ZJxbMIP9Xk/NgMJwY/NEerl8wzAAsqhbsBc2gCx+IGTNxtbCKPBXGpkp0kdiACy6tKrJWJtMEb2EdNsG8rxKi4YpVpsEEtDgwO57D1wunxOiWCh11NMD+aN9J67dMLxG5ldyfAK61alRqhdmommHIQQSVbyxcgXiQO22F0uB1vDJaGq+cAO5VQrWtovJUkzPb5WnWMeLjAqnZnK1QI4Nw+pRp6GNOBMCmGUKb9ZuJMmRfEFuXmNXxWqkPIMqB5SLHSWmAQT/XFk1jCXcDv8hjUC2B63CZjSR5JZQV3dp85cyZudu5xkX2g8TzJzQytO+nw/F0CS7bhZidIBFrCSxxu3iDscVrI8s0aeYr5lpZ6rEgsB92DOqD+/QfPDRaTszt6PnnjsKzMthU6D64G5RNZ0EfFOk9jEj67fPFg5vyOg6VkquzRYgmBH9MB+FVVDqHgAEEE2iCDv6xjoXRzvvZCp7TE/wC2/wC+HqRtfC6FCQxXoZH1wh0j2Fr4YBbvs0yAr56khmPMxi0FVJBHs0H3GN4zPBxVcu86juQzA2mIgiN/bGS/YVw1nzNWtB006emf8zkfspxuK0+hviM9srDSBlDgyLcAk7gsztBteGYjoMOf8NUEsAodhDOFuQOhbcj59B2wUt6RjzKOsYnxH5AgcOUCB5REaVJUbzstp9d8RM/w1ADWKK1SmjaWNyPK0w5uN8WEKvSBhjiKhqbqSBqUj6iP3wVGujXbpgnO5epVpPSVtD1FIRrmJsCdu+Ms5io8TyZFOrUfVMhlYsGG0iLx73xrGTouAha7KqgwZuImPnhfNHA8tmaqtUr+HUVLDUvwyxkqwneb+mOvk0jlqzJ8lz3mqaOC9xsGJLSd9/3jGvcrcUavlqdRxpZkVo9xv88VjNfZ25LEV1MgGGQ23kWJ7fPFj4PkylGnTJBNNdJjaVJFvpgJtjUj5qoU/KKYKEjvv1j1/sY6KDqPhnuVEz226Rh1suCxuRGxET+nrhrwiDOtj7x/TFKIWTkIIpwTMQQO++28/TEjTInY+v8AQ4ioIg9e+3T0xLpUxt74KFY2UgRZv/ftb8sOUsurCCATvdRtbr1xDNclypAgf+8TcvlgzAS0TsDjMKFZZ0j4FA7T+0YdRaX4kMH+UgfnBxeeUOT8s7IWDkTOnVAMTuAAemCWU4Rl1zFSmKFPSsxIJOyHqT/MfoMR86L+BlIyuVy9Q2eoD1Hhh/nIYT9MFRyjTcqPEqDuTl6gmT62GL/l6C7BQJA2AGHaFzVH8lh9Jv8AXEnmb6KLCl2UVfs4jauBv/hkE+41DCcz9mZaD487T8Q/QnFs4Dn3r0KbvAZ5mPl3nB2nTn6Yn5ZFPFEpnCuS/ATTTrEEkFiRIYCRpZSbi+HMry7mErCqcwH0zA0ARNrHUdgSNjucWkQV2Fz+mEZZi25PXb5/0wKk4uXoPxUlEjUFrqPMyG/VYtPoevthytVqsNKqoGpb6mmAZawUQSB364Q1QqYB/Ee17xhOfzLUyoXrTqNfugBHyxBSvoq1QQWobzv6Y95vb3wzljqF+8YcrOQpPYH9JwEzUKAPf88Jr3UzOxsBPfEbKVywBPVQ0epn+mJWgWwyZmqMd+0Dhq0Wpv5kFfUpojfSpBJLE31E9v3xnFfJ/ewJ7n2xqP2vvOYyo7B/zdf6YpmZyqxVa8hTjqg/iiElbF8v5JXLgn8AKgdbjpiJxHhpVm1grpUsViG099O5Hrti1fYvllfNMzSSlPy/pgv9oeQQ52rUvP8ADVVjpCrQI/8A3N+WNKTUmaMU0ixfZFlwnDlZRBqu7xaYnQs/JPzxeNf9zgRyfQVcllVUQBRT81E/rg14Q9friTt7H0jwe+PGp/c4QEGPaBgWw6OhrRgJmuaMiHKPmKIZSQQxEgg3BnaCMEq2SVifiBIgkGDEzv8AtjB+eskq8QzKiY1g9PxKrHYdzimJcnTEyyUFaNby3GqTk+FUWooMalII/LriZnquXzFWnUdT4qL5WBB+Eg3U2NzOMu+yXKhsxWUk6fD1RbcGxuPXF0r5gm4ABR1AIn8RCmZPYnHZRy3YZz2T8TT4NZcu0zNNGTV6GGi3t1OCvC6hppociowkl9tRJJJ/PFZOaYGLED0wRyVU3+X74VtLY0b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38" name="AutoShape 6" descr="data:image/jpeg;base64,/9j/4AAQSkZJRgABAQAAAQABAAD/2wCEAAkGBxMTEhUUExQWFhUWGB0bGRcYGR4cHxoeHR0YHBweHBgdICggHB4lIBgfITEhJikrLi4uGh8zODMsNygtLisBCgoKDg0OGxAQGywmICQsLDQsLCwsLCwsLDQsLCwsLCwsLDQsLCwsLywsLCwsLCwsLCwsLCwsLCwsLCwsLCwsLP/AABEIALwBDQMBIgACEQEDEQH/xAAcAAABBQEBAQAAAAAAAAAAAAAFAgMEBgcBAAj/xABCEAACAQIEBAQDBgQEBgAHAAABAhEDIQAEEjEFBkFREyJhcTKBkQcjQqGxwRRS0fBDYnLxFSQzgpLhFjRTorKzwv/EABkBAAMBAQEAAAAAAAAAAAAAAAECAwAEBf/EACMRAAICAgICAwEBAQAAAAAAAAABAhEDIRIxE0EiMlFxBNH/2gAMAwEAAhEDEQA/ANg0442PXnCTjoIHo9cdxxR647GMYTOOk47pGOEYxjgPrjs++OKcdxjHNWFYRhYxjHsRaWcpuxVailgYKgiQR0I36YG8e4u1FgqjVIvpEtTsYYgmCDBAG8xvtgLmaZK3VWLKLukkdfisVM7mAfniLyfLjEqsfxtl0IwkAYodPOVqbgq+imBF/voMk9YYC/Tti58MqO1MM7IxIBBQED13J/bDxnbqhXGiZ0wmcNZ3NrSps7TCiTpEn5DrgZS5jy7EAPJIUkdVDAEFhMgQRf1wXJLsyi2HMJAwinUBAKsCDsQZB+eFKcYFHccbHWGOA4IBJbHhhRGORgmPRiPmqYKtJIlSJBIiRvY7jD5w1mj5G/0n9DgPoy7BnL3DadKmDTnzSWkk6jYSZ6wvTucGAfXA/gTA0KZHUfucTWOBj+qDP7MVOPSMNzj04cWheOHEXiGRFVdJJUzZljUvWxIth1BAgkt6mJ/K2MAXqwknDdPMqxIDAkbjqN+ny/LC5wTCicSMkd/l++IrHEjKNvhZdDR7HYwlhhzHCMAwhTjpx448cYwnHHwtceY4xhKDCox4D1x5Z64xhMYC8f42tIGkoLVSsgGQADPm1bGOwMzG2+H+YuK/w9FnDKGtAa4NwDIBB+Y+hxRszUZizlyzPcsRH0HRew98QzZeOl2XxYr2+gZ/E1KdZahqNqHxa21AiYgm8yOrfli7eIKtM1VBCkKRMCZ9B12/LbbGX8a4sKZA3JPw2mO89sWHlbi9avlmSiCEp1FLOdgLsyhiCBcAnsDjlgnF8joyNT0Fs5V0nBzlPieqaRNxdf3/AK/XFd40hUA9xI/2sfqB7DFfyPGXoVRUQaihmO46j0nacepacOR521Ki58y8aq0mrpV/6JZRTOknZVZtWhtUavSCA47YCZTQ5Sq6XchaYDBjqa5LMCpdI80N0G98VTVmMxVYstZi1TzQknV8JEgrBA8u/TFm4Rk4cMgqtpJChkcAKsjUHJK3YGB2AidseZn+zdndi6SDOqvl6bOKlQa1JQMpfT01S0GLg6TO8XiMFuE8xksqVVAYgGQYsdj5gtrdsUivzD4JqUl8coCdWpW0KJI2O5kgAxBMdJxN5czNZlNUBHqMAEdoDTBhQo1EiDM3EAn0wqnKK0x+MZPo0DiXFadMoGq0lkmQzgEjSdr76oHb6jE2nUU7FT7EH9MUPN556KA1UXM1QLwV16upKsNAAMGQQO2+BXEuYKzjQ3kVjK6EZwygQTNOoCt/UrMgTFrR/wBD9k5YV6NTYxjwxTOCc0KFVXqJAEt4rlWgzBUPZgY6OYA6xiycP4klRS6kssmDYyPSLR2xdZ4sj4pE4jEfOD7t/wDS36HDX/FaWgMzhQf5rH6Hr1x7NV1NNoYXUxf0OH5JiqLTG+X1jLUv9P7nE18QOXD/AMtS9F7+pxNrUgwhgCDuCJB+WNj+q/gMn2f9OrfHKq2i/wAjH54Rl8utNdKKFUdAMOHDikPJFNbBaZpsLtaAZ2MjysfzEHveYcdGEYwKGzl11a9I1RGrrG8T2nCox2Mei+CY8ww5lzvbCSMLprhWFEw4ThRxzAMIx0Y7px4AYxjwx7HRjwxjHowJ45xynlh55JPQRMkHTImbxFpwSr1FVSWOkAb4yjjtPxG8WqzNSL+W4LsGvBAAiYGw+GBiOXJwWuy2LHy2+kNZvi6PrdqUazqMhQpmfhk3EfX53gZviVILv+KATIBbc7xt2xzNcVpyQWUEDbYKLQPzAw/w3hn8VUVFhgfoR7/y9++w3xy1u2dDlqkRuXeWWzOaDDSykeeSTpHeL79rf01/IcJo0aPg00AS8iN53J98I4JwqllqYSmAP5msCx7+3YdMENQx1Y8dbZzznfRROYsuVpsrnVUBHmVYUA6iBe9gP7nFV4fQ8LLvXqioxqMBSSmAZ0tuQJfcFhED7uZxoHPfDKlXLu1FytRUPl0g6x/LcWPY3/fFbzHLLVKRgr4ymmU8ohBTXSFjt3PtvGI5G4rx+ikUpPmA8tQylFdSrW8VtS6nVKbCxDVFBibmJJ6sQZGCpq5WhTp01elpt4hVk7agBKtYm53IhY6kCOG5ChQ1JXpPVqsxDoVN5iChGx8vTcHCMzyylcF6WWZFDbk3HdSBJgR7i/fEnDex1PWgzxPjlFmphn+7nWGdoDtYELNKGVJ3FpZrbY8ebgX8GkKdQAMyKJZiFBYSVOlbz0jzKPw3ZyfISABnIZCNx5heL3i3rBj8wayvKWXpTFEEMIFSQCJ6QP1HtHUrwG5macb5nZmWq9CmGiUfS8ETaFLgCxN4NyOhxPyv2gZogqqM2ogkBNZIggi4IgzAAAgWxZ/+BV8rLUxrpAyBbUPkB02tYjcRiz8Dz1HMKpSAyiCIggWt7GOlrYfiq6F5OzOa3FMzXeRkqoGqWimdRJgKSWBa3YRM+mH+YeM5mkNKyrVF8yANTO9yQF1GYG/Qna0a6FUSep3n6YDcYylKuYdVYDaZ/I7jAcUnYeTowilzCKLh1BUqT8BqdfinUwBnrjW6HAZAZqtQlUmLHcSYkExPQYof2ocmGkxzFBZpRNUA/AxNzBMwZ6bWti18ic6Lmafg1AxrrTkkCAQNIJ7bkWw0o2rFjJoIcNy6iiagdkVWYA0w0mGgToubXggj0wXocxFGDVaoaiQAWNMqysSAJiLbzKiLYb4OB4PX43i+41HpgdzBwsVgUBgkaWE/hJsfkRg4m49AyJPsvi3Eggg3x2MULgHMOZoVKeVq0vEpWRKiA6kAgDxFAIgCPMABi+F8dsZKS0c0o0cqT0g+5j9sN0yTuCPeP7jClqg7EH2x7XhxRQX1x3T64R4mF68Yx7Thympw1rw6jYDMLWvMjSZHQiPz2PynDk46ccJwoRLvGOK83GGatRgVuok9ZuewItP9OuF5WiFUKJAHczHp7DYegGCYcLYFcf44mVp63gkkBVm5J9ACfoDh/jOeNGk1RULsNlHUmwnsO57Yx/M13q1GqioDU2eqbiSZIpeqqdMyBsB1OJZJ8dLspCF7fRbuNcyGshBSFupSbTMG5A1fQb3vIFUz9ZygCqBYQLgAXFjERYi30wJ/j6s6TGiYEbhfbqfSfniTwwVHqOIdy5hIEwoJCiFnSAv7nHNVu2dF0qR3gnAmr1VQ0xpmbQdXvMx6kn952ThPDVoppFydz+w9BiDy5wJcusmDVIgkbAdl/c9fkMG8Xx462yE5XpChbChhMYRQohF0yYHU7+l/QW+WLCEHiddxUQBXKFWuunSGtGubx2A6n0xCal5hAPrGJFeozsZBCWAJ67z1/bDDVkTqoExJI/U448klKR0QTSIfF+GrmBaQ6/BUG6/1HphjhGXrebxgwqCxcRpqgWErMyN9X+2DdNiTaY79MceYb6TOAGhrLyNhAkk9JPXHcwCYnHqTHctGOZhSdjf8o9MKuhhGkAgTbHsvltDW0jUegiffuceRYF9z6YW6GRe+rt6Y1GYvMU2tfDWYowgJJmfriRTJ9T8sIzsEdQJ3GGaFQJ4rwoZmg9FmIDgAkX6g7H2jFNTlpOGZmnXQs9GqvgsSQCj1GENYRo8oHoSTti61RWBASmpF5Zn0/kAev747ml8RHRlgMCpmPacZdGfZF4O00ltFz+pwh1bx2OryqijT0JLPJ+UD64Z4LnVK6QfMLmZ6ltp32+XXD+r72qO2j9WOGwrQMumTOBsHrNBgpI29Vtf0jbByspNjMenf3nATl0RVqerH9ExYcdUNI55dkYUH1fENI2lRqB99gPlPrhAyCqQw+Pq/4m3kMeoubbC0bDEwjHHpgiDsexj8xhxRMYWgx4DHRjGoXpx1E9ScedSeuFEYxiS2Ek46cJJwphqvRVhDAEWMH0Mj8xiJxPPpSpuS+kqhYAQWt/KrbmbCbThvmDigy9Fqp0krsGbTq9AQCZPS2MW5x50q5msNIC06ey239T1Nvb3wspUPGNhnjnN1SugRqpCAnWDTA1r0WdiehIEdQbxiqZvOiAFICxYA2jpbCOGLXrjTTplhKgsFOlAAQSSLSZBgfIYbHCcwHCmkYmARefZfiP0nE0vbGb/B/h1N6jhVuSYA3+QHU42fljlxcrTlxNRokxOn/KI/M4rfI/CBT0VXD02JGio4GlpBLAKRMR+IkbxFji/5/iCoLH8QCgdRJn2G4nCcl2PxZ5aRkaQwBvcj5eVr/p1w41S2n/EOwETsTF7A26nAmtxyWVwrQJ9BOwn5X+fTELLcTq6oEtsWaJ0juewkmZtfCvIOsYezeZNIEFwJnzkABYBPe/bpfArmHigUin4wDvpCARN+oE3HX5b4h8QotXcobifNoJgwNN2NluDKiTttirce4eKWcpuEKsHpyQBoMlVhYg2Ftu+Eu2NVItVWs5i9tiL/AFB3B/K+M+5mz+bpvSLOPDTZqaQT31Ra/XGg1cAeJ0gSsjrb88VcET5M9kOYaxK/ck0issSt0NrE0x8MfiI33wTpcy5e01Ai/wAzldM2sWBlTcWdVOIWUqFCCpII6i0YnVaWTzQIr0ULsIFVQAdx1Gx9RhXhraGWS9Mn0MyrEmmyOptKsrD3sSMLr1TFiD6DeD/tgVn+Wcxl6M5GspvIJVYcQbPNu0MsevfAavx7OUWVcxl0cklfI/hsGHm0xU8jGCCINwbTBxKpIdOLLdqbSLx8/wBfTCoYQGMDuJ7HrgDk+aqJPhu3h1Z0+HWUqQe2sAqb4P12BiZAt7b9+2NZmhVV9MCZB/vfHq1WFgkHsP8AbCamUBhli479MdpUNI2X6g/ng7ARc1XIhQ1v7thwoCp3Fjc/qMcqUQL7XmwJ9thOFrSBidR/7W/cW+eCBlbGWc06S02/mKjorTE/+LNheTo1Fao1SDK0wCDcldQJNrTY/PDvC6dUp5VQrJjU0dTOw29+/bDmezQRNTdIH1IH74pgehcy+RO4Afvn9/8A+VxY5xX+DH70HuD+mLDjpRBoHjIA1DUYtq1eWGPlAAsBMXIM2vOJqK1pM/KMNUqpYmVZY2Ji49gSR84w8DhhRRGO00jHhhYGMY402iB3nCzgfn+KpSZQy1IafOqFlWI+Ij4RffbE4HGMS4wK5hzOYpJ/y9EVah2BaInae+20jpg+oAw3nWim59DibkMomBc4Us1mqS1YcoSNX3urQx+IBQfKPTp6YTkuWa9RA+XTKhSIUuDUYEGDq1DSrWvC740fN5RXdWEBtnHR1M2YTuNwf64G8L5V8Ksz0WbQQdSG4nvqmIHrf1xzOZfiVNeS+I1PLVziqtrIWiJGyhVGJvLPCjw6rVLBnFQAeNUUaU06oPl1G8916YP8c5jymVQlnWrUAtTpnUSRPxOPKg9b+2FZjjGSqZbxfvVKiUimy62jemGBDC+9436YznMKjElcS4xCCmiiquzapMWGkwoExEzvviLS4v4bqKiF6WrStQsRoEbEGxGxmRaflO4DwZaosBT6EVCKj2tamD4YsPiOrc2xaM3w2gEc1EDatyd+g8vY2m0YCUpBcorRX8rSqrSNYURqgQjagl4FgZcxEzAmTiE2dlyuYFTTAI0oRT9RoWTAI/FPe2CWRLUkFPU3hKetyq9IAGw/lHy7Ys2TyiABlMzfUNiD+UXwygByoi8NygZQ4IKtcR1m++KVz/op1pqMpMr4YgahAUhdti9yeg9xi48Qz2mp4VAaq7C46U1/mY9AO3rt3oXOPEWyumaaVKxLffFiReQG0hSAYgjeJI9cCetI0Fe2F8w2+K/xSoJ+KNLCfXYxfvMYicQzVOll1SrqZGGmV6z5iRfYbdcCM9xZFVSpco7DzMD5SLSQb9Pa2Lr9It+izJVw4rnvgXk63lEknpJ3PrGJiHFUhLJnC8yyga5IViIJIBHQyDaRG2DOV4PlazOz00akxVtLEko0MGJ6xDWbpttsAptiRSrEXBIPcYWWNNDRnQbznKahiy3QgSGUOLACSh3sLwRMfLETM8HWndUejH48udSsJgzQaxjqAJEH0kpwLjcQlQ+WbN29D6fpiw1qGq6mDY7wDHr+/wCuIyxoopsplEV11GmKeaS16R8OoPRqbsQT7EdbY4vHaJIWo4pMP8Or92wO2zRMbWJGDnGuFCsjaYpVxdaiiDO8HpeIm/WPQNlRnEihV0V285KsBD0wV03j4r3I6yI2OJShTKKVkxKwJmxHQzY+xEiMKd2B3Gn+/wB8AstXBzNajRPglQDpqE1FFRrlABcWE7/vjhrZiEfwRVQfE9I6NbAjSVRpBUdAWGo3FowqbGaRN5coE0SpG7ML9iTt9cD89VDAqR+LT/8AYHw6vMNHLWqMUlzGob2UwDtIkT2nEevSk6wQQW1j28Mp/wC8WwPRLP8AYmZQnUugkEdiLxuDqsB364JcNqkvqNRnmxAMp3tPv8W/QxgHcSQxTfzASR8MwBcnth5ddJ6rpA8JiIUkmoIstRmEUwoA2JP1AwZy4yRoR5RZcceIxA4dxFaqhgbxdSLrPQ9j1jE2cXTsi1QpTh4HEfATOccqoSPBgD8RMjtsIOC2l2BIPVqQYFSJDAgj0NjhDZymtiYPoCf0GM/zHHcxsjaAZ9TJ7Ek9vXDn/GqzgFmE/wCkT85GIvPFDcGXzgXNOXzMAHRU/kb9jsf19ME+LVglGoxDEBTZVLH5KoJOPnDI8SkzrKkbyev1/bGo8l800hlWRqlKdZAD1NAgoJIkG09upJ3w8o+0JCVumCeIc66Z8DJ1HMxrqhlUHp92oJO43I3wCSnmM0Sc1mXK/wD0Uae8r4aNCwRHmjbfB/jlFFSrXFUfeU0dWy6hF0iqlKoqmAzHS0aibm4AgYsOQ4BRpKDTUvl2uCsh0HqOvr/cwUX/AA6HJFNo8MZQRl6CI34WaHaeh2gewBP+bFh4Ny1X1+MwLNquxF4tMBjO218XanToUENRQApHQk6u25vgTX4hWrnRSGkenb1PQYbgmDkyKfDgtLrUJuh2Bm98PUswSwLywHScIz2dy+SZP4lWOufOF1IsR8XWb9jiocQ5uSkMxMlhVbwVCkA07aDrPeTbe3thkK2Wzn7j1PJ0KbikjrUkQSQYAB6dLwetxiv8u82vUyzHJaQV/wCrSaXNIN/i04uy7krG4Np+LNeO8bq1qarVZmWYALHrEm9h8PQR+eDv2Y8Q/hmqMApSoQuqfNIiOhgXMj0wk77Q8WumbFybTp+AzI3iaqjg1tzV0sRqntuBjL+ZsrSqVagVm8jREyAltRki5EyPc3tiz52ucsKr5ZiaJI/iKKSfD1AlnppIuQZZQRf1nAbiVUV6SPlKPiOxh3VFbUsyFdrsCdIMAyI74jKV1RaEauwPlODqawpiozq1M+YsDBIkiIK9f/Qi8TPcIqlTl2hDTUxruWSbEEW6x8sG+J5+nkq6LSyrKKyhSYKlTJkepEgkTJgTfCcjQFbOJVrVCaajz6gdSoLKrRNmLA6trG9sNjyP2TyY16BfA6hNMaviFj3kWM+tsGBVgYMca4dw+lSqVKbFajbKGY6miBZthaCfTvisUM0rMFG52EH+5x148kZI55wlEKpXtiBkuIV2rspphaakgk3J7R+X1xLWiQYIg9jv9MFqWTNN6a1FALsI1XJ26A2sZubRgZMsY+wwxykNLmQAegHf274M8t80EuKIHiTOkCZAGmSD283W2BWc4FS1M4Ysb+UnUO+lCbD0kb9exjgOTpINOXOqtUX7yqYbw0kyJgCZkBY3En4cRedNaK+FrstfEnUU2YiYHzv0vb9sU7mPmDRVQagrIzBCQd9Hwm4JJbyhbzI9Tghznm3XLmjQZvHZfLBuqrGp2Y7CLTuSbXxko47OapoFLMDAOqGZnAgamBIMkGd79N8TcpPopFRXZbeE+KKDK/kGYzRNepBUqpbSyhj00De3xwJM4OZ/NUKSkoz01vpcv4amOoDXseqq222KJzBnHyjioWVaxMhKasSALS9erN+nk+uDGR4qrZanVWlQlm80hnclL+d3JZgGuAbbb4m20rY6qUqQvMVQpV9LeZ3+/IJCwASqqIJYy3Qb+4BFF001F7KN47emGFztJ8tUpVWQVDrZUZh1Fm9TK9pBHtiRmngwMW/zr2SzttjVXNimpqWhQTeYgD0BP0GI781UXIVgVIB8K9pgBGSRp1TO+298McYcjL1Y3FNtv9Jxj+Wz7LrBOqbKrKGQXuQp8oIjeMUyY+VCQnxTNjzGZIqT41PxUMjwndxBGu4AVWadxeRYXxaOG8yUalE1iSqgAsdLRcwACBDGeilt8Y7ytXVMxSbSp1vPmAMEg7A7e/vjVqVcZyjmcvTLCogIsLSB8IPU3H1xkuDM3zD1CsK1NXpOCjrKsBuDscVrmLhFbcN4np1+QO/1xC4ZzQ9CsMlUpSyLCwvhwFEXW4ix2/PFp/jtSlmSEUSwIJPoBsCSY7zhpcZaF4tFQyHLOYqQzFUBFg0k/SP1jB+jyeSJNdp9EH7k4ZPMdUm1FB2moZ+gT98S6fMNf+SmPmx/pg+CH4LzZg/hhQqxcdh8R7mB2v8APHK3ivdWMeiyP798Mk+UujTb/cwL4fQ1BTBV2CnZdZ6np1A64ZMnxplioce8TKLlGUllV1DAiPMweSIsAwB3vHTF54R9oC0MuEZA7gtcGFALEqO5IETtfGP0aNVhaAAepvf8+m+CFPIsOxj36i39cZ77GSrovHEufdZJJAvsoMD5XwJbnepBVXqBdzp8s/KQTiv0+DMQIZSSdoP6xfE9eWKlIha9KorwDAjYyBe95ERvIjAbNs9S4m+Yqhdp3ZvMT0j89sI4jRrLVKWddlUgD6naBHr8sWDl3htCnSOYezoSqowIhgYlwN794+mBHMlQNV1moNYEBF/FqPpsfl+to+RWXWFtFc4jRqMQNFhJNxvHTqcWPLUKuRoU2am5quWKqAG0bteJlr2A+GJ3gYa4Zlc14jEUi1VaRqLqhdAU6Q+lo1EHYHrBg4uma8JsnSLUwajhV+8B1K0eZjMNIAZtwT88Ty5KpFMeKwNypxV/4VkSoXr0QatPeXBvWptMljuesnuBhXDuIqk5zJSyf49DbQzA+dR039j0O4WpcT4o1N4SoWKNCuSVLDqNQggEi4+hOLly7yTRzGapVKZqDK16YqaQbjSw10qndZ2PW/a+pdv2bfSJ2T4ZnOJOjqSlEGS7AgAjsJljPQWubjD/ABHMUuF1KlBXaoxRCKjQW8oYCmx9JkdADFoxq9CmEUKLACAPQdAP2GMf5l5WzxzVWrSosabFisMrESTfTqmb6rdTg0qpicndh/lzilRqSM9JTWIlqrpoAE9tzFvMImMd5g5go0R/zFR6rFtIpp5E/DJLDdRPed/kzyxw/OUYJoMwAvrYA3idMmxMY7zxTqVKdMU28NwQWRyRAJGljpnYiPn6YRrZRNMtmSpIiL5KawBOkbT673xXuZ6pdpR3pimpdqgFvKBAWY1Em1iBb5YgUauealWKsGrAfgJ03WAVDQJ3PYW2MQS4VmnzOTAMhmogF20sJYadUqYmxta9jiZRKiByzQRMrVZA7g6fDDKVOssZJc2OrUpMWAX0kkKmTFGoHZdLfzpEmxEEjeJ64CVcpVAWk1ZmpU6bKzLCltRDKskaYgCTOwwLocFz7tSpCu6qvnaCfIpMKFcjzl5LaYtYnAq/6G6/gR5qr5zL06ngVA1OtCNVYfeJMgQwuABPSAT3OMsqZnw83rl1ZXlTAsRBFxYx0PtjZeJFcsjGs2vSRum9yQGiwPlO0bdMUji1KkWatl1pVC2kim6lpaYghYe5YwJgmcVxyftEskfxhLg/PddgRV8OqqiTrAG3c2HoARc/LD9LMU80xdRSywQQEZjDF5BM7C/QLv1vjvC+IOdbHIUcudBZtaXZokkal26TPQwDhmlma+YpU5qUCtcimVQEEGR5SbATBvG/XDzfNcRYLg77AvM2VVc3R84JARSonox807Ri4ZqoJ+uKTxrMgtRQlZVVJBs0oSGBPxKbRFrjE6jxt61XSEGmbwZKiL3mDf6gbYpj+MaZOe3oIcQzalHTqUb/APE4yvhOXpudVV1AAYwSRqgSJKqYBPXvYTtjScvRNYu1M6gE8wF4H9np2xm+Vy1So8U1LySdCLqJ3JAAuRF/liknaEXYTSsoKrSYMwZTMGOh+KY2BtptffFn5a5uy+WzYqsGFoOlrFiB5iLSbXFgYBIkYp2UyxRj5GWosyrAq1+hDbdvb54bqZbyO0AG8r2+XywEr7C3RdOduPO/EspmKUsWy9JgQDDTr1AA2IBaPee2NRz7EqAx8z+ZiB+ESEH5zj5/5PpPmM3l8vLFWqDSJsv4mYDpYE+t++N04lmAXYjqYUdgLD+/XBWtsMvxDKUlBJA3w9TSegw0rDYYm5cWxS/ZNLZ8+UaKKdbBfQdB/U+uJ9ZH0iQyq8kFgQGjqO+F52vULlT90i2gGwG4A9IPecFcjWbMmijL4jNUWjTQ9Zg6nMzovEj+U4lKVDRjfYOylGq0v4ZIBEwpIvYSQIE/vjQOAcmZqsFZ9AhQBqGoUwJhR+FmEmdwNvXGi8x5FKPDqqUwECJqGm11IadxMkXvtjM8pzfVI8TWVWkADTLaadiCpsZvcEAWAJxOc32UxwvRccrlKWXg1Voq1MatRpKrW/FIgT2juMN5XiKZj7weC3a2ogEg3g2vc23xRub8vVoV6hFIaMwvkLw8TBYqDeZkDUOvpgrl+Y0oUb0aiZpRC06g0pMABgv4R2U9j3wj3sdKgpzPxrLZNURhSSqQNOlBNJf5gnVjPlHzNhet0HyNYlmowtJgB8Z0g3DVCrHWW0HUABv1N8EOX+Rl4gGr1a6uxPmqqS8vuw0tAGmQPqLROD3D+UKOTcKKtMOwtLEEgBmMqDZbSdxaMCS1aDF26YF4XxHKJ4kTL2LLSedP8o0jyqYFh3+icxQyrh/Co5vUxJGlXCg3uATA3jBDh2dq5nUuXzGlqZkq1MBXE9H3AI+YwLWjmfFdXrZrygFaYdNRDFiTKCygRBPf0xPRRWiHl/sypVAHeuRInwyASp30uRYW3EYJUuI18r4hPhxlyqqyMSSCFApksJgzIEm8dsWnhKZepKlYqADX4bOwEgGCwsDbb09cBcnw/IfxWjTpCrUqVYquIClAviS0A6SSe22+Fdy7GXx6LXy/nalen47fCwlJDKek6gdoIjrh3KcXpvGqabNqhXBUkKbkTuOuGV5yyJbStYG8WBgb7kgCLb4H8S50yaMTqLx5TpWYv0YgTNtiRb0w9UTu/RY8xm1Sk1VjCopY+w3/AKYyD/jdTNZpqijzF7DcKotBkwBG82+uDXPH2j01otRy6kvUDIS0EBSCJEMQTjPOXOC5jN+WirH+ZrhRvYtt8t8VS+Nk5OpGzcO43Rpoqrp1E6YjSC5206iJW4wJbijGo2XoVKWtKnnFNINQqWJVVYlQJ3bYawehl/gv2e0Vp0xmPvGXeCYJ6ydyOnTFhocDy1JT4dEL1hd/lfc7TiNVpFeVuyvLXL1xl2y8hkFSzDSANwygm8i3cEzEXJ0ePUTRMudQOgqgZzrW1lUFmBj9cV1snUzmadlmgtLQlRXu5UX0hRsWA7n57CPUzWsLU/6pL6ly9IbRdBVqGwA0r5bbbnAoNokcxVXz1ILTp1aaVIZqlRdI0UtRLBJ1NOodpt1wvMV6FHhtFhRSr4iUgDARX1aYJJMrJvvOo4HDNZ/OkUiy0KdJNNYUgCTAHlS5YtYgrsNr4F8MylRymXpIKaap88CpUEkaQPqdoB64axaCOYo6lYFWQOslQFlfM0KGDEN5Y6XMSBBw7mMj/D5Tw0Vi9JS7QfNrIItA6LqMf5kOJeW4EaVWrUas5WifJl9QValTww3lU2U+YkAE3jaLweKcx0TSqqtZRVgmGsxLMAQvQlQYEHZRhopgk0DeTsgtR3OcyxqCoqstR6ZaCbSH3KtIMgevrgrS5Qy9XOeFQLUhDGaZ2EQb3sdvnGK+CGRSxk6QL9hYfkML5Q5sfKZl2IU04IZTEwImD0veBh1tk+kWuryYuTpVPDr1JK3QrZoPRluV3BkGxO2GOF1cnl21U6SIZi+nVJESKjXNyBNpH5Xbm7iNSiKQp0xUd9ViGaNOnYL74zXmPKV6hD/wr0xql9NJ9JH4pBkC07WPXecZxt0GMqVg7P5nN080q+Ej1KzB0DBWYgai0GCBafpb1YXINmK7ePk2plmEaPKFkEQzAGVLAbCRJnBPhyU2ZDlqNRjSMpUVZALCGgTNyfhLERiw8SpV6qCGalJYeEQwDCCNTuySt7+WAZEEb4V61Wx18gbyny6+VqV8y9Mqop6aJcqzHVYEML2HtY+mCOdpsoVmBCtYGN8Gcnw1qWUp071Dq1EGTuZ97D0xH5io1KrU9CHSgIgrUFzAmApEAD8zi1Nx2RdJ6BuRrSTBmDgzl2tgXkcoyFrtvYMrKIAi0j0wTyy2+Jf/ADUfvhsb1sE40/8AhWMpmqOYdKWW0pTL6nZl1MwXfWgYTY2JPxRAwT4RxjJ0M01QURTp0w/mLg1CzGS3hDzGRNh8I6DbGXcJztSgXOXrNTD/ABUyLHeJ2HU/nfFl5E4ki5h0reGkh2Vj0NoVAdjJLdevpiUsco9DRyRk/ka9S41lc1lalY//AC9wxcC4ABmL97DeemMtTNKOIolA0qtMOAq1GsdUsr7CHUQICkT64f4bD0qtGpnSKdJG0qhUBpIJ3EsJaf8AtPaMK4RkaT5fKorUlfW4eq6aWqeYvKGJ1Ko+KRt8sLPaHhp6ZN4hm6GYzrU65UtTChdXwAi7EJN2PTVIMD5hqHDqOazhStV8QaSy1A8syqLKxHXaZ2g97kebqlQlUy6g0qqARIkMGuSTfYi5v5mwT4VwCshZPLXrUtMOyBKSyPgUQdUACTAtPU4SLraHkk9AfldFQmlRq1qRuyItQAMWnVqYrJAIBAA/mxZ8/wAPdkcu7a69XyqBq0oTcX/yAnsO2LAnBAV+9Zmfw2TXA1KH0zpYQRBW2IWd4XmBUpaGJpoNOo3YjTHnLXaTDGN9I23wXGS2BTi9A/J8R11KtOoyiqi/dU0qCTEzIBsRAtvBwNepmU05cqBUZPLVktqa4LliQxIBiIAmSOgwxx7NJlswarUKpPmVqopwoVwATTYX1gjcnq22E8YCEUaraatMFg4d0Qg2IAll7gncx6xhKr0UtP2GeW8w9BRSUiovmdmVAsbbaQFMmbki0Yqeb1NmczUepTNSrS0gdVRpLExKBkVR5ZNjvIjBbmPj9U5dDSVYZCWRkJBT8MqVPlI9unfFcocBQ/w1TM0KiiqAfIFuIgFkNl2BIt3jB00D6sAcToeCagVpVSvmmJFiJ+f16YEUXVm8QsSs+aCYtcTHyxf34RQdoNJfDp6ko0/8RJaXLLJg6pETJAF8HuG1aSVkFOkE0qwNISkr5SHWmw8xEQTMXNzjPJWqNwv2A/s55UoZnxMzm6bMRU0pTaQoAAgkW1b+1sa1QoIihUUKoFgogD2AxmnB+KZ4OzjLVXYxIZmIEWspMLMza2DXP/FnGTptRFZZfS6gEMZEAW3BNrGMZNt7Fkkui4q4MwQYMGDt6HscVnj3HaCA0larUqN5QlF21Sf84MD88ZxyZxHOutagmXqNRq1FDkD4WkAyxgKYF5nYYtWejKZynVTKWQaE82ktqA8wBJ11PiEASdXoMFqmBdCaNLNZTL+I1SjSUSdDS9ViWmDBC7EmxP52Q9ZKNGpmFqRl6kHw4IIfVOkqCpIJkEGIH5jOPZTMZ2u+Zqnw6dKqtOnRqG58usmJhbdx+hwW+1upTb+H8MjQysYXbdblduoF+4wVG/ZnJorvBOacoGr1qj6WqABMtTRtMqANRNwC0aY23JmRAzgVDL5jOPnMzXQLQcVPBpyCSDKgSAFQQNpPtc4o2WqearEfCYnAvxWuNR824nf374r4/wAJc/0vnGObXzWZqMtgSSL7iw6RYAD3AGBud43UVYQ0j66BP6RiqKN/7+mHEY9L4dRQrYf4JxtpZHY3+E9jeR6f+sa59nvCMhmKFas9AO9EgFtTeYimrkxIAkmNunXGO8s8H/ic1Qo6xTFSoF1kSBMxa0k7b7kY3DhPK68PetRp13KVE0ssAC4iQL3F8LNUGOzQqVDXUSqwAKowUAk2fSTNh/KMVOvUqkk+K8HaGNh/XFj4VnFK01LDUo0RquQAPMR7jf1OKVx7jaUKj0SGOmDqHqARabC4xOTKRRI5IzaCrUks2o6SCQ11MAhQJQCNyTMzhfNtdqVWlRRoSrEBRLSWgyR+G8knckziBwXlx2QVaecdRV+8GmlSMapMamBaBqiJ6bDALM1czT4ilM1qlVaTD4miRp1HyLYAr6b4aNMWVo09QAY6YeBHsMQqS1NIJCzF/Nt6bYURUj4T8iD++OkiTJvviXQFt8BablbFX/8AEn9MTqGbX+wcZmR8sLmaK2LNE7MDb26Y69NdX3bXPRpA9Im++JWbrgD8Gmdybe0dcIy1ekzAapO1p297QMHRJNjf8WyNN1i7X6RG3S+CVLi3kktcaSAwlQoPnt0MXHTy4Zr0aY3G4jbp74ZTIgg6bg2N+nUYEoWGM6LpwbjeRXUCxdajandqbaSfKYFKdKiRGxJmbQMX3l/m2nTQHX4lLYBR5kiBeSJGw27d8YYaKp5fDdVPUST/ALYtGQ5n0ZL+DULBbUW1HVOoMsLHlgqO8374i8FO0W89qmbdkObstVYKCysTYMsT/wBwlfz6Ym8XrCFIqGNV1T8XoSBKibk2tOMHy/GXFzK9iLH33t8sGOFc+5sVqQrOGoagGbSJjaWKiZ62w+SDS0Ljmr2GebOO5+p5KGXrEabgKQOvxN16EAHAThScUQUwMiiMkhPu4A1RqMFonYkm5jfF3/8AjvJagPEa830NFu5icNv9oGSBPna250+3eJ3/ALjEHGX4X5R/TvCuFZgmc24dBMLTBQm1roRp/P3wjJ8BqaqjOADUXyf4ngxq06S9yfMLxfSLYdb7QMiDHik7XCkiTNjaQRbp1xMoc3ZJxbMIP9Xk/NgMJwY/NEerl8wzAAsqhbsBc2gCx+IGTNxtbCKPBXGpkp0kdiACy6tKrJWJtMEb2EdNsG8rxKi4YpVpsEEtDgwO57D1wunxOiWCh11NMD+aN9J67dMLxG5ldyfAK61alRqhdmommHIQQSVbyxcgXiQO22F0uB1vDJaGq+cAO5VQrWtovJUkzPb5WnWMeLjAqnZnK1QI4Nw+pRp6GNOBMCmGUKb9ZuJMmRfEFuXmNXxWqkPIMqB5SLHSWmAQT/XFk1jCXcDv8hjUC2B63CZjSR5JZQV3dp85cyZudu5xkX2g8TzJzQytO+nw/F0CS7bhZidIBFrCSxxu3iDscVrI8s0aeYr5lpZ6rEgsB92DOqD+/QfPDRaTszt6PnnjsKzMthU6D64G5RNZ0EfFOk9jEj67fPFg5vyOg6VkquzRYgmBH9MB+FVVDqHgAEEE2iCDv6xjoXRzvvZCp7TE/wC2/wC+HqRtfC6FCQxXoZH1wh0j2Fr4YBbvs0yAr56khmPMxi0FVJBHs0H3GN4zPBxVcu86juQzA2mIgiN/bGS/YVw1nzNWtB006emf8zkfspxuK0+hviM9srDSBlDgyLcAk7gsztBteGYjoMOf8NUEsAodhDOFuQOhbcj59B2wUt6RjzKOsYnxH5AgcOUCB5REaVJUbzstp9d8RM/w1ADWKK1SmjaWNyPK0w5uN8WEKvSBhjiKhqbqSBqUj6iP3wVGujXbpgnO5epVpPSVtD1FIRrmJsCdu+Ms5io8TyZFOrUfVMhlYsGG0iLx73xrGTouAha7KqgwZuImPnhfNHA8tmaqtUr+HUVLDUvwyxkqwneb+mOvk0jlqzJ8lz3mqaOC9xsGJLSd9/3jGvcrcUavlqdRxpZkVo9xv88VjNfZ25LEV1MgGGQ23kWJ7fPFj4PkylGnTJBNNdJjaVJFvpgJtjUj5qoU/KKYKEjvv1j1/sY6KDqPhnuVEz226Rh1suCxuRGxET+nrhrwiDOtj7x/TFKIWTkIIpwTMQQO++28/TEjTInY+v8AQ4ioIg9e+3T0xLpUxt74KFY2UgRZv/ftb8sOUsurCCATvdRtbr1xDNclypAgf+8TcvlgzAS0TsDjMKFZZ0j4FA7T+0YdRaX4kMH+UgfnBxeeUOT8s7IWDkTOnVAMTuAAemCWU4Rl1zFSmKFPSsxIJOyHqT/MfoMR86L+BlIyuVy9Q2eoD1Hhh/nIYT9MFRyjTcqPEqDuTl6gmT62GL/l6C7BQJA2AGHaFzVH8lh9Jv8AXEnmb6KLCl2UVfs4jauBv/hkE+41DCcz9mZaD487T8Q/QnFs4Dn3r0KbvAZ5mPl3nB2nTn6Yn5ZFPFEpnCuS/ATTTrEEkFiRIYCRpZSbi+HMry7mErCqcwH0zA0ARNrHUdgSNjucWkQV2Fz+mEZZi25PXb5/0wKk4uXoPxUlEjUFrqPMyG/VYtPoevthytVqsNKqoGpb6mmAZawUQSB364Q1QqYB/Ee17xhOfzLUyoXrTqNfugBHyxBSvoq1QQWobzv6Y95vb3wzljqF+8YcrOQpPYH9JwEzUKAPf88Jr3UzOxsBPfEbKVywBPVQ0epn+mJWgWwyZmqMd+0Dhq0Wpv5kFfUpojfSpBJLE31E9v3xnFfJ/ewJ7n2xqP2vvOYyo7B/zdf6YpmZyqxVa8hTjqg/iiElbF8v5JXLgn8AKgdbjpiJxHhpVm1grpUsViG099O5Hrti1fYvllfNMzSSlPy/pgv9oeQQ52rUvP8ADVVjpCrQI/8A3N+WNKTUmaMU0ixfZFlwnDlZRBqu7xaYnQs/JPzxeNf9zgRyfQVcllVUQBRT81E/rg14Q9friTt7H0jwe+PGp/c4QEGPaBgWw6OhrRgJmuaMiHKPmKIZSQQxEgg3BnaCMEq2SVifiBIgkGDEzv8AtjB+eskq8QzKiY1g9PxKrHYdzimJcnTEyyUFaNby3GqTk+FUWooMalII/LriZnquXzFWnUdT4qL5WBB+Eg3U2NzOMu+yXKhsxWUk6fD1RbcGxuPXF0r5gm4ABR1AIn8RCmZPYnHZRy3YZz2T8TT4NZcu0zNNGTV6GGi3t1OCvC6hppociowkl9tRJJJ/PFZOaYGLED0wRyVU3+X74VtLY0b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5240" name="Picture 8" descr="http://thealternative.in/wp-content/uploads/2012/03/Bhuj_gbgm-umc1.jpg"/>
          <p:cNvPicPr>
            <a:picLocks noChangeAspect="1" noChangeArrowheads="1"/>
          </p:cNvPicPr>
          <p:nvPr/>
        </p:nvPicPr>
        <p:blipFill>
          <a:blip r:embed="rId3" cstate="print"/>
          <a:srcRect/>
          <a:stretch>
            <a:fillRect/>
          </a:stretch>
        </p:blipFill>
        <p:spPr bwMode="auto">
          <a:xfrm>
            <a:off x="4648200" y="2438400"/>
            <a:ext cx="4146444" cy="304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7467600" cy="639762"/>
          </a:xfrm>
        </p:spPr>
        <p:txBody>
          <a:bodyPr>
            <a:normAutofit fontScale="90000"/>
          </a:bodyPr>
          <a:lstStyle/>
          <a:p>
            <a:r>
              <a:rPr lang="en-IN" b="1" dirty="0" smtClean="0"/>
              <a:t>Earthquake</a:t>
            </a:r>
            <a:endParaRPr lang="en-IN" dirty="0"/>
          </a:p>
        </p:txBody>
      </p:sp>
      <p:sp>
        <p:nvSpPr>
          <p:cNvPr id="4" name="Content Placeholder 3"/>
          <p:cNvSpPr>
            <a:spLocks noGrp="1"/>
          </p:cNvSpPr>
          <p:nvPr>
            <p:ph sz="half" idx="1"/>
          </p:nvPr>
        </p:nvSpPr>
        <p:spPr>
          <a:xfrm>
            <a:off x="533400" y="533400"/>
            <a:ext cx="8610600" cy="5791200"/>
          </a:xfrm>
        </p:spPr>
        <p:txBody>
          <a:bodyPr>
            <a:normAutofit fontScale="32500" lnSpcReduction="20000"/>
          </a:bodyPr>
          <a:lstStyle/>
          <a:p>
            <a:endParaRPr lang="en-IN" sz="7200" dirty="0" smtClean="0">
              <a:latin typeface="Arial" pitchFamily="34" charset="0"/>
              <a:cs typeface="Arial" pitchFamily="34" charset="0"/>
            </a:endParaRPr>
          </a:p>
          <a:p>
            <a:endParaRPr lang="en-IN" sz="7200" dirty="0" smtClean="0">
              <a:latin typeface="Arial" pitchFamily="34" charset="0"/>
              <a:cs typeface="Arial" pitchFamily="34" charset="0"/>
            </a:endParaRPr>
          </a:p>
          <a:p>
            <a:endParaRPr lang="en-IN" sz="7200" dirty="0" smtClean="0">
              <a:latin typeface="Arial" pitchFamily="34" charset="0"/>
              <a:cs typeface="Arial" pitchFamily="34" charset="0"/>
            </a:endParaRPr>
          </a:p>
          <a:p>
            <a:endParaRPr lang="en-IN" sz="7200" dirty="0" smtClean="0">
              <a:latin typeface="Arial" pitchFamily="34" charset="0"/>
              <a:cs typeface="Arial" pitchFamily="34" charset="0"/>
            </a:endParaRPr>
          </a:p>
          <a:p>
            <a:endParaRPr lang="en-IN" sz="7200" b="1" i="1" dirty="0" smtClean="0">
              <a:latin typeface="Arial" pitchFamily="34" charset="0"/>
              <a:cs typeface="Arial" pitchFamily="34" charset="0"/>
            </a:endParaRPr>
          </a:p>
          <a:p>
            <a:endParaRPr lang="en-IN" sz="7200" b="1" i="1" dirty="0" smtClean="0">
              <a:latin typeface="Arial" pitchFamily="34" charset="0"/>
              <a:cs typeface="Arial" pitchFamily="34" charset="0"/>
            </a:endParaRPr>
          </a:p>
          <a:p>
            <a:endParaRPr lang="en-IN" sz="7200" b="1" i="1" dirty="0" smtClean="0">
              <a:latin typeface="Arial" pitchFamily="34" charset="0"/>
              <a:cs typeface="Arial" pitchFamily="34" charset="0"/>
            </a:endParaRPr>
          </a:p>
          <a:p>
            <a:endParaRPr lang="en-IN" sz="7200" b="1" i="1" dirty="0" smtClean="0">
              <a:latin typeface="Arial" pitchFamily="34" charset="0"/>
              <a:cs typeface="Arial" pitchFamily="34" charset="0"/>
            </a:endParaRPr>
          </a:p>
          <a:p>
            <a:pPr>
              <a:buNone/>
            </a:pPr>
            <a:r>
              <a:rPr lang="en-IN" sz="7200" b="1" i="1" dirty="0" smtClean="0">
                <a:latin typeface="Arial" pitchFamily="34" charset="0"/>
                <a:cs typeface="Arial" pitchFamily="34" charset="0"/>
              </a:rPr>
              <a:t> </a:t>
            </a:r>
          </a:p>
          <a:p>
            <a:pPr hangingPunct="0"/>
            <a:r>
              <a:rPr lang="en-IN" sz="7200" dirty="0" smtClean="0">
                <a:latin typeface="Arial" pitchFamily="34" charset="0"/>
                <a:cs typeface="Arial" pitchFamily="34" charset="0"/>
              </a:rPr>
              <a:t>Damage to human settlement, buildings, structures and infrastructure, e.g. bridges, elevated roads, railways, water towers, pipelines, electrical generating facilities will continue if structure safety / sustainability is not ensured.</a:t>
            </a:r>
          </a:p>
          <a:p>
            <a:pPr hangingPunct="0"/>
            <a:r>
              <a:rPr lang="en-IN" sz="7200" dirty="0" smtClean="0">
                <a:latin typeface="Arial" pitchFamily="34" charset="0"/>
                <a:cs typeface="Arial" pitchFamily="34" charset="0"/>
              </a:rPr>
              <a:t>Aftershocks of an earthquake can cause much greater damage to already weakened structures. </a:t>
            </a:r>
          </a:p>
          <a:p>
            <a:pPr hangingPunct="0"/>
            <a:r>
              <a:rPr lang="en-IN" sz="7200" i="1" dirty="0" smtClean="0">
                <a:latin typeface="Arial" pitchFamily="34" charset="0"/>
                <a:cs typeface="Arial" pitchFamily="34" charset="0"/>
              </a:rPr>
              <a:t>Earthquakes also trigger other disasters like landslides, fire and floods etc.</a:t>
            </a:r>
          </a:p>
          <a:p>
            <a:r>
              <a:rPr lang="en-IN" dirty="0" smtClean="0"/>
              <a:t> </a:t>
            </a:r>
          </a:p>
          <a:p>
            <a:pPr hangingPunct="0"/>
            <a:endParaRPr lang="en-IN" dirty="0"/>
          </a:p>
        </p:txBody>
      </p:sp>
      <p:pic>
        <p:nvPicPr>
          <p:cNvPr id="7170" name="Picture 2"/>
          <p:cNvPicPr>
            <a:picLocks noChangeAspect="1" noChangeArrowheads="1"/>
          </p:cNvPicPr>
          <p:nvPr/>
        </p:nvPicPr>
        <p:blipFill>
          <a:blip r:embed="rId2" cstate="print"/>
          <a:srcRect/>
          <a:stretch>
            <a:fillRect/>
          </a:stretch>
        </p:blipFill>
        <p:spPr bwMode="auto">
          <a:xfrm>
            <a:off x="2438400" y="990600"/>
            <a:ext cx="4495800" cy="2514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TotalTime>
  <Words>1273</Words>
  <Application>Microsoft Office PowerPoint</Application>
  <PresentationFormat>On-screen Show (4:3)</PresentationFormat>
  <Paragraphs>217</Paragraphs>
  <Slides>26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Clip</vt:lpstr>
      <vt:lpstr>WORKSHOP ON SUSTAINABLE AND DISASTER RESILIENT URBAN DEVELOPMENT</vt:lpstr>
      <vt:lpstr>INTRODUCTION</vt:lpstr>
      <vt:lpstr>SUSTAINABLE DEVELOPMENT </vt:lpstr>
      <vt:lpstr>Why build sustainable structures?</vt:lpstr>
      <vt:lpstr>Slide 5</vt:lpstr>
      <vt:lpstr>DISASTER RESILIENCE</vt:lpstr>
      <vt:lpstr>Earthquake</vt:lpstr>
      <vt:lpstr>EARTHQUAKES </vt:lpstr>
      <vt:lpstr>Earthquake</vt:lpstr>
      <vt:lpstr>collapsed load bearing masonry buildings</vt:lpstr>
      <vt:lpstr>Damaged reinforced concrete frame buildings in Ahmedabad with open first storey and brick masonry infills.</vt:lpstr>
      <vt:lpstr>POUNDING AND OTHER FAILURES DURING EARTHQUAKES</vt:lpstr>
      <vt:lpstr>SOME FAILURES DURING EARTHQUAKES</vt:lpstr>
      <vt:lpstr>BUILDINGS FAILURE DURING THE 2001 BHUJ EARTHQUAKE DUE TO  NON-PROVISIONS OF EARTHQUAKE RESISTANT</vt:lpstr>
      <vt:lpstr>Architectural Features of earthquake- safety</vt:lpstr>
      <vt:lpstr>Slide 16</vt:lpstr>
      <vt:lpstr>Slide 17</vt:lpstr>
      <vt:lpstr>BASIC PRINCIPLES FOR EARTHQUAKE RESISTANT DESIGN</vt:lpstr>
      <vt:lpstr>CONTD.</vt:lpstr>
      <vt:lpstr>Retrofitting</vt:lpstr>
      <vt:lpstr>Slide 21</vt:lpstr>
      <vt:lpstr>Slide 22</vt:lpstr>
      <vt:lpstr>SIX PILLARS OF EARTHQUAKE MANAGEMENT.</vt:lpstr>
      <vt:lpstr>Disaster Risk Reduction</vt:lpstr>
      <vt:lpstr>Slide 25</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cpwd</dc:creator>
  <cp:lastModifiedBy>lenovo</cp:lastModifiedBy>
  <cp:revision>171</cp:revision>
  <dcterms:created xsi:type="dcterms:W3CDTF">2014-08-31T07:43:19Z</dcterms:created>
  <dcterms:modified xsi:type="dcterms:W3CDTF">2014-09-09T01:36:51Z</dcterms:modified>
</cp:coreProperties>
</file>