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7" r:id="rId2"/>
    <p:sldMasterId id="2147483751" r:id="rId3"/>
    <p:sldMasterId id="2147483753" r:id="rId4"/>
    <p:sldMasterId id="2147483755" r:id="rId5"/>
    <p:sldMasterId id="2147483757" r:id="rId6"/>
    <p:sldMasterId id="2147483759" r:id="rId7"/>
    <p:sldMasterId id="2147483761" r:id="rId8"/>
    <p:sldMasterId id="2147483763" r:id="rId9"/>
    <p:sldMasterId id="2147483765" r:id="rId10"/>
  </p:sldMasterIdLst>
  <p:notesMasterIdLst>
    <p:notesMasterId r:id="rId40"/>
  </p:notesMasterIdLst>
  <p:sldIdLst>
    <p:sldId id="257" r:id="rId11"/>
    <p:sldId id="503" r:id="rId12"/>
    <p:sldId id="323" r:id="rId13"/>
    <p:sldId id="504" r:id="rId14"/>
    <p:sldId id="508" r:id="rId15"/>
    <p:sldId id="509" r:id="rId16"/>
    <p:sldId id="520" r:id="rId17"/>
    <p:sldId id="515" r:id="rId18"/>
    <p:sldId id="511" r:id="rId19"/>
    <p:sldId id="521" r:id="rId20"/>
    <p:sldId id="512" r:id="rId21"/>
    <p:sldId id="513" r:id="rId22"/>
    <p:sldId id="517" r:id="rId23"/>
    <p:sldId id="522" r:id="rId24"/>
    <p:sldId id="523" r:id="rId25"/>
    <p:sldId id="518" r:id="rId26"/>
    <p:sldId id="525" r:id="rId27"/>
    <p:sldId id="526" r:id="rId28"/>
    <p:sldId id="527" r:id="rId29"/>
    <p:sldId id="528" r:id="rId30"/>
    <p:sldId id="529" r:id="rId31"/>
    <p:sldId id="530" r:id="rId32"/>
    <p:sldId id="531" r:id="rId33"/>
    <p:sldId id="532" r:id="rId34"/>
    <p:sldId id="533" r:id="rId35"/>
    <p:sldId id="534" r:id="rId36"/>
    <p:sldId id="535" r:id="rId37"/>
    <p:sldId id="536" r:id="rId38"/>
    <p:sldId id="321" r:id="rId39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41"/>
    </p:embeddedFont>
    <p:embeddedFont>
      <p:font typeface="Palatino Linotype" panose="02040502050505030304" pitchFamily="18" charset="0"/>
      <p:regular r:id="rId42"/>
      <p:bold r:id="rId43"/>
      <p:italic r:id="rId44"/>
      <p:boldItalic r:id="rId45"/>
    </p:embeddedFont>
    <p:embeddedFont>
      <p:font typeface="Arial Unicode MS" panose="020B0604020202020204" pitchFamily="34" charset="-128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3" autoAdjust="0"/>
    <p:restoredTop sz="90231" autoAdjust="0"/>
  </p:normalViewPr>
  <p:slideViewPr>
    <p:cSldViewPr>
      <p:cViewPr>
        <p:scale>
          <a:sx n="60" d="100"/>
          <a:sy n="60" d="100"/>
        </p:scale>
        <p:origin x="-197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font" Target="fonts/font9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8B17-EC05-4877-9939-78C27FCFD9C2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0919F-1311-49CE-8769-6173CC5F6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0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1E8F-8D34-48DB-AFD6-08B0063D97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0919F-1311-49CE-8769-6173CC5F68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1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DMP facilitates response and short-term recovery (which set the stage for successful long-term recovery)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0919F-1311-49CE-8769-6173CC5F689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1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0919F-1311-49CE-8769-6173CC5F689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4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FD1C-4677-431D-A230-3BE34A17AF4C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2BC1-2C83-4958-9B51-6A79970A0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8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FD1C-4677-431D-A230-3BE34A17AF4C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2BC1-2C83-4958-9B51-6A79970A0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FD1C-4677-431D-A230-3BE34A17AF4C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2BC1-2C83-4958-9B51-6A79970A0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33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B33E-8287-405B-968F-E10BD9F8B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86A2-21F8-4196-9080-5ABE573E9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FD1C-4677-431D-A230-3BE34A17AF4C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2BC1-2C83-4958-9B51-6A79970A0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2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FD1C-4677-431D-A230-3BE34A17AF4C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2BC1-2C83-4958-9B51-6A79970A0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97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FD1C-4677-431D-A230-3BE34A17AF4C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2BC1-2C83-4958-9B51-6A79970A0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9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FD1C-4677-431D-A230-3BE34A17AF4C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2BC1-2C83-4958-9B51-6A79970A0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86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FD1C-4677-431D-A230-3BE34A17AF4C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2BC1-2C83-4958-9B51-6A79970A0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0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FD1C-4677-431D-A230-3BE34A17AF4C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2BC1-2C83-4958-9B51-6A79970A0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FD1C-4677-431D-A230-3BE34A17AF4C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2BC1-2C83-4958-9B51-6A79970A0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6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FD1C-4677-431D-A230-3BE34A17AF4C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2BC1-2C83-4958-9B51-6A79970A0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0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2FD1C-4677-431D-A230-3BE34A17AF4C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2BC1-2C83-4958-9B51-6A79970A0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53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-3500"/>
          <a:stretch>
            <a:fillRect/>
          </a:stretch>
        </p:blipFill>
        <p:spPr bwMode="auto">
          <a:xfrm>
            <a:off x="0" y="0"/>
            <a:ext cx="9144000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537325"/>
            <a:ext cx="9144000" cy="33655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FF"/>
                </a:solidFill>
              </a:rPr>
              <a:t>ICMA-South Asia, Ahmedabad          	</a:t>
            </a: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 flipH="1">
            <a:off x="1752600" y="781050"/>
            <a:ext cx="7391400" cy="0"/>
          </a:xfrm>
          <a:prstGeom prst="line">
            <a:avLst/>
          </a:prstGeom>
          <a:noFill/>
          <a:ln w="95250" cmpd="thinThick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7B33E-8287-405B-968F-E10BD9F8B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186A2-21F8-4196-9080-5ABE573E9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-3500"/>
          <a:stretch>
            <a:fillRect/>
          </a:stretch>
        </p:blipFill>
        <p:spPr bwMode="auto">
          <a:xfrm>
            <a:off x="0" y="0"/>
            <a:ext cx="9144000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537325"/>
            <a:ext cx="9144000" cy="33655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FF"/>
                </a:solidFill>
              </a:rPr>
              <a:t>ICMA-South Asia, Ahmedabad          	</a:t>
            </a: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 flipH="1">
            <a:off x="1752600" y="781050"/>
            <a:ext cx="7391400" cy="0"/>
          </a:xfrm>
          <a:prstGeom prst="line">
            <a:avLst/>
          </a:prstGeom>
          <a:noFill/>
          <a:ln w="95250" cmpd="thinThick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-3500"/>
          <a:stretch>
            <a:fillRect/>
          </a:stretch>
        </p:blipFill>
        <p:spPr bwMode="auto">
          <a:xfrm>
            <a:off x="0" y="0"/>
            <a:ext cx="9144000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537325"/>
            <a:ext cx="9144000" cy="33655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FF"/>
                </a:solidFill>
              </a:rPr>
              <a:t>ICMA-South Asia, Ahmedabad          	</a:t>
            </a: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 flipH="1">
            <a:off x="1752600" y="781050"/>
            <a:ext cx="7391400" cy="0"/>
          </a:xfrm>
          <a:prstGeom prst="line">
            <a:avLst/>
          </a:prstGeom>
          <a:noFill/>
          <a:ln w="95250" cmpd="thinThick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-3500"/>
          <a:stretch>
            <a:fillRect/>
          </a:stretch>
        </p:blipFill>
        <p:spPr bwMode="auto">
          <a:xfrm>
            <a:off x="0" y="0"/>
            <a:ext cx="9144000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537325"/>
            <a:ext cx="9144000" cy="33655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FF"/>
                </a:solidFill>
              </a:rPr>
              <a:t>ICMA-South Asia, Ahmedabad          	</a:t>
            </a: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 flipH="1">
            <a:off x="1752600" y="781050"/>
            <a:ext cx="7391400" cy="0"/>
          </a:xfrm>
          <a:prstGeom prst="line">
            <a:avLst/>
          </a:prstGeom>
          <a:noFill/>
          <a:ln w="95250" cmpd="thinThick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-3500"/>
          <a:stretch>
            <a:fillRect/>
          </a:stretch>
        </p:blipFill>
        <p:spPr bwMode="auto">
          <a:xfrm>
            <a:off x="0" y="0"/>
            <a:ext cx="9144000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537325"/>
            <a:ext cx="9144000" cy="33655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FF"/>
                </a:solidFill>
              </a:rPr>
              <a:t>ICMA-South Asia, Ahmedabad          	</a:t>
            </a: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 flipH="1">
            <a:off x="1752600" y="781050"/>
            <a:ext cx="7391400" cy="0"/>
          </a:xfrm>
          <a:prstGeom prst="line">
            <a:avLst/>
          </a:prstGeom>
          <a:noFill/>
          <a:ln w="95250" cmpd="thinThick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-3500"/>
          <a:stretch>
            <a:fillRect/>
          </a:stretch>
        </p:blipFill>
        <p:spPr bwMode="auto">
          <a:xfrm>
            <a:off x="0" y="0"/>
            <a:ext cx="9144000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537325"/>
            <a:ext cx="9144000" cy="33655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FF"/>
                </a:solidFill>
              </a:rPr>
              <a:t>ICMA-South Asia, Ahmedabad          	</a:t>
            </a: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 flipH="1">
            <a:off x="1752600" y="781050"/>
            <a:ext cx="7391400" cy="0"/>
          </a:xfrm>
          <a:prstGeom prst="line">
            <a:avLst/>
          </a:prstGeom>
          <a:noFill/>
          <a:ln w="95250" cmpd="thinThick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-3500"/>
          <a:stretch>
            <a:fillRect/>
          </a:stretch>
        </p:blipFill>
        <p:spPr bwMode="auto">
          <a:xfrm>
            <a:off x="0" y="0"/>
            <a:ext cx="9144000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537325"/>
            <a:ext cx="9144000" cy="33655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FFFFFF"/>
                </a:solidFill>
              </a:rPr>
              <a:t>ICMA-South Asia, Ahmedabad          	</a:t>
            </a: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 flipH="1">
            <a:off x="1752600" y="781050"/>
            <a:ext cx="7391400" cy="0"/>
          </a:xfrm>
          <a:prstGeom prst="line">
            <a:avLst/>
          </a:prstGeom>
          <a:noFill/>
          <a:ln w="95250" cmpd="thinThick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Profile%20of%20the%20City.doc" TargetMode="External"/><Relationship Id="rId7" Type="http://schemas.openxmlformats.org/officeDocument/2006/relationships/hyperlink" Target="Framework%20for%20map%20overlay.doc" TargetMode="External"/><Relationship Id="rId2" Type="http://schemas.openxmlformats.org/officeDocument/2006/relationships/hyperlink" Target="city's%20preamble.doc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vulnerability%20template.doc" TargetMode="External"/><Relationship Id="rId5" Type="http://schemas.openxmlformats.org/officeDocument/2006/relationships/hyperlink" Target="Base%20Information%20and%20Indicators.doc" TargetMode="External"/><Relationship Id="rId4" Type="http://schemas.openxmlformats.org/officeDocument/2006/relationships/hyperlink" Target="Vulnerability%20Assessment%20Templates.doc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Organizational%20structure.doc" TargetMode="External"/><Relationship Id="rId2" Type="http://schemas.openxmlformats.org/officeDocument/2006/relationships/hyperlink" Target="Flow%20of%20Information%20between%20Main%20Control%20Room.do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lead%20and%20supporting%20roles.do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Planning%20of%20Evacuation%20Routes.doc" TargetMode="External"/><Relationship Id="rId2" Type="http://schemas.openxmlformats.org/officeDocument/2006/relationships/hyperlink" Target="Temporary%20Shelters.do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All%20Departments-premonsoon%20contingency%20planning.doc" TargetMode="External"/><Relationship Id="rId4" Type="http://schemas.openxmlformats.org/officeDocument/2006/relationships/hyperlink" Target="Resources%20needed%20for%20Search.doc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initial%20damage%20assessment%20report.doc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daily%20action%20taken%20report.doc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casia.org/content.php?id=5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umasia.or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0" y="0"/>
            <a:ext cx="9144000" cy="558924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lvl="0" algn="ctr"/>
            <a:endParaRPr lang="en-IN" sz="2800" b="1" dirty="0" smtClean="0">
              <a:solidFill>
                <a:schemeClr val="bg1"/>
              </a:solidFill>
              <a:latin typeface="Palatino Linotype" panose="02040502050505030304" pitchFamily="18" charset="0"/>
              <a:ea typeface="Arial Unicode MS" pitchFamily="34" charset="-128"/>
              <a:cs typeface="Calibri" pitchFamily="34" charset="0"/>
            </a:endParaRPr>
          </a:p>
          <a:p>
            <a:pPr lvl="0" algn="ctr"/>
            <a:endParaRPr lang="en-IN" sz="2800" b="1" dirty="0" smtClean="0">
              <a:solidFill>
                <a:schemeClr val="bg1"/>
              </a:solidFill>
              <a:latin typeface="Palatino Linotype" panose="02040502050505030304" pitchFamily="18" charset="0"/>
              <a:ea typeface="Arial Unicode MS" pitchFamily="34" charset="-128"/>
              <a:cs typeface="Calibri" pitchFamily="34" charset="0"/>
            </a:endParaRPr>
          </a:p>
          <a:p>
            <a:pPr lvl="0" algn="ctr"/>
            <a:endParaRPr lang="en-IN" sz="2800" b="1" dirty="0" smtClean="0">
              <a:solidFill>
                <a:schemeClr val="bg1"/>
              </a:solidFill>
              <a:latin typeface="Palatino Linotype" panose="02040502050505030304" pitchFamily="18" charset="0"/>
              <a:ea typeface="Arial Unicode MS" pitchFamily="34" charset="-128"/>
              <a:cs typeface="Calibri" pitchFamily="34" charset="0"/>
            </a:endParaRPr>
          </a:p>
          <a:p>
            <a:pPr lvl="0" algn="ctr"/>
            <a:r>
              <a:rPr lang="en-IN" sz="3600" b="1" dirty="0">
                <a:solidFill>
                  <a:schemeClr val="bg1"/>
                </a:solidFill>
                <a:latin typeface="Palatino Linotype" panose="02040502050505030304" pitchFamily="18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en-IN" sz="36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Arial Unicode MS" pitchFamily="34" charset="-128"/>
                <a:cs typeface="Calibri" pitchFamily="34" charset="0"/>
              </a:rPr>
              <a:t> MANUAL FOR MUNICIPAL DISASTER MANAGEMENT PLANS</a:t>
            </a:r>
          </a:p>
          <a:p>
            <a:pPr lvl="0" algn="ctr"/>
            <a:endParaRPr lang="en-US" sz="36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lvl="0" algn="ctr"/>
            <a:endParaRPr lang="en-US" sz="24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Meghna Malhotra, Urban Management Centre</a:t>
            </a:r>
          </a:p>
          <a:p>
            <a:pPr lvl="0" algn="ctr"/>
            <a:endParaRPr lang="en-US" sz="24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Workshop on </a:t>
            </a: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Sustainable </a:t>
            </a: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and Disaster Resilient Urban Development</a:t>
            </a:r>
            <a:endParaRPr lang="en-IN" sz="2400" b="1" dirty="0" smtClean="0">
              <a:solidFill>
                <a:schemeClr val="bg1"/>
              </a:solidFill>
              <a:latin typeface="Palatino Linotype" panose="02040502050505030304" pitchFamily="18" charset="0"/>
              <a:ea typeface="Arial Unicode MS" pitchFamily="34" charset="-128"/>
              <a:cs typeface="Calibri" pitchFamily="34" charset="0"/>
            </a:endParaRPr>
          </a:p>
          <a:p>
            <a:pPr lvl="0" algn="ctr"/>
            <a:endParaRPr lang="en-IN" sz="3200" b="1" dirty="0">
              <a:solidFill>
                <a:schemeClr val="bg1"/>
              </a:solidFill>
              <a:latin typeface="Palatino Linotype" panose="02040502050505030304" pitchFamily="18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868474"/>
            <a:ext cx="2520280" cy="83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836712"/>
            <a:ext cx="7609656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200" dirty="0" smtClean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dirty="0" smtClean="0">
              <a:latin typeface="Palatino Linotype" panose="0204050205050503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Palatino Linotype" pitchFamily="18" charset="0"/>
              </a:rPr>
              <a:t>Methodology of preparing the manual</a:t>
            </a:r>
            <a:endParaRPr lang="en-US" sz="2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205075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Palatino Linotype" panose="02040502050505030304" pitchFamily="18" charset="0"/>
              </a:rPr>
              <a:t>Reviewed State and ULB  processes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Palatino Linotype" panose="02040502050505030304" pitchFamily="18" charset="0"/>
              </a:rPr>
              <a:t>Reviewed existing guidelines by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Palatino Linotype" panose="02040502050505030304" pitchFamily="18" charset="0"/>
              </a:rPr>
              <a:t>GSDMA </a:t>
            </a:r>
            <a:r>
              <a:rPr lang="en-US" sz="2400" dirty="0" err="1" smtClean="0">
                <a:latin typeface="Palatino Linotype" panose="02040502050505030304" pitchFamily="18" charset="0"/>
              </a:rPr>
              <a:t>etc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Palatino Linotype" panose="02040502050505030304" pitchFamily="18" charset="0"/>
              </a:rPr>
              <a:t>National Emergency Management Network of ICMA, US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Palatino Linotype" panose="02040502050505030304" pitchFamily="18" charset="0"/>
              </a:rPr>
              <a:t>Cities of Florida, US and reviewed their plans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Palatino Linotype" panose="02040502050505030304" pitchFamily="18" charset="0"/>
              </a:rPr>
              <a:t>Validated draft manual with cities of Andhra Pradesh 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196752"/>
            <a:ext cx="83820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 smtClean="0">
                <a:latin typeface="Palatino Linotype" panose="02040502050505030304" pitchFamily="18" charset="0"/>
              </a:rPr>
              <a:t>Section A- 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gives an overview of DM and also highlights the role of various organizations including ULBs in DM. </a:t>
            </a:r>
          </a:p>
          <a:p>
            <a:pPr eaLnBrk="1" hangingPunct="1"/>
            <a:endParaRPr lang="en-US" altLang="en-US" sz="2400" dirty="0" smtClean="0">
              <a:latin typeface="Palatino Linotype" panose="02040502050505030304" pitchFamily="18" charset="0"/>
            </a:endParaRPr>
          </a:p>
          <a:p>
            <a:pPr eaLnBrk="1" hangingPunct="1"/>
            <a:r>
              <a:rPr lang="en-US" altLang="en-US" sz="2400" b="1" dirty="0" smtClean="0">
                <a:latin typeface="Palatino Linotype" panose="02040502050505030304" pitchFamily="18" charset="0"/>
              </a:rPr>
              <a:t>Section B- 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provides step by step methodology to prepare the DMP by an ULB. It provides recommendations on each aspect of the DMP </a:t>
            </a:r>
          </a:p>
          <a:p>
            <a:pPr eaLnBrk="1" hangingPunct="1"/>
            <a:endParaRPr lang="en-US" altLang="en-US" sz="2400" dirty="0" smtClean="0">
              <a:latin typeface="Palatino Linotype" panose="02040502050505030304" pitchFamily="18" charset="0"/>
            </a:endParaRPr>
          </a:p>
          <a:p>
            <a:pPr eaLnBrk="1" hangingPunct="1"/>
            <a:r>
              <a:rPr lang="en-US" altLang="en-US" sz="2400" b="1" dirty="0" smtClean="0">
                <a:latin typeface="Palatino Linotype" panose="02040502050505030304" pitchFamily="18" charset="0"/>
              </a:rPr>
              <a:t>Section C-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 contains the templates where urban local bodies can enter their specific data and information to prepare the DMP.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Palatino Linotype" pitchFamily="18" charset="0"/>
              </a:rPr>
              <a:t>Manual Design</a:t>
            </a:r>
            <a:endParaRPr lang="en-US" sz="2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886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alt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SECTION A	Introduction </a:t>
            </a:r>
            <a:r>
              <a:rPr lang="en-US" altLang="en-US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to Disaster Management </a:t>
            </a:r>
            <a:r>
              <a:rPr lang="en-US" alt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				Environment </a:t>
            </a:r>
            <a:r>
              <a:rPr lang="en-US" altLang="en-US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and Disaster Management Plans </a:t>
            </a: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048" y="800503"/>
            <a:ext cx="4717976" cy="44286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400" dirty="0" smtClean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 smtClean="0">
                <a:latin typeface="Palatino Linotype" panose="02040502050505030304" pitchFamily="18" charset="0"/>
              </a:rPr>
              <a:t>Introduces the disaster management landscape at national, state levels.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What is a Disaster Management Plan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What it is not?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Mitigation plan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Recovery plan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Preparedness plan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Methodology for the ULB to prepare its DMP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908720"/>
            <a:ext cx="4320480" cy="480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b="1" dirty="0" smtClean="0">
                <a:latin typeface="Palatino Linotype" panose="02040502050505030304" pitchFamily="18" charset="0"/>
              </a:rPr>
              <a:t>Don't Reinvent the Wheel</a:t>
            </a:r>
          </a:p>
          <a:p>
            <a:pPr eaLnBrk="1" hangingPunct="1"/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pPr eaLnBrk="1" hangingPunct="1"/>
            <a:r>
              <a:rPr lang="en-US" altLang="en-US" sz="2000" b="1" dirty="0" smtClean="0">
                <a:latin typeface="Palatino Linotype" panose="02040502050505030304" pitchFamily="18" charset="0"/>
              </a:rPr>
              <a:t>Build on What Exists in the Jurisdiction-</a:t>
            </a:r>
            <a:r>
              <a:rPr lang="en-IN" altLang="en-US" sz="2000" dirty="0" smtClean="0">
                <a:latin typeface="Palatino Linotype" panose="02040502050505030304" pitchFamily="18" charset="0"/>
              </a:rPr>
              <a:t>Existing plans can point applicable authorities, perceptions of risk in the community, members of the city’s emergency, response organization, coordination with other jurisdictions, and more.</a:t>
            </a:r>
          </a:p>
          <a:p>
            <a:pPr eaLnBrk="1" hangingPunct="1"/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pPr eaLnBrk="1" hangingPunct="1"/>
            <a:r>
              <a:rPr lang="en-US" altLang="en-US" sz="2000" b="1" dirty="0" smtClean="0">
                <a:latin typeface="Palatino Linotype" panose="02040502050505030304" pitchFamily="18" charset="0"/>
              </a:rPr>
              <a:t>Keep it a team approach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-since emergency response is also a team approach, seek commitment of departments in preparatory phase as well.</a:t>
            </a:r>
          </a:p>
          <a:p>
            <a:pPr eaLnBrk="1" hangingPunct="1"/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pPr eaLnBrk="1" hangingPunct="1"/>
            <a:endParaRPr lang="en-US" altLang="en-US" sz="2000" dirty="0" smtClean="0">
              <a:latin typeface="Palatino Linotype" panose="02040502050505030304" pitchFamily="18" charset="0"/>
            </a:endParaRPr>
          </a:p>
        </p:txBody>
      </p:sp>
      <p:pic>
        <p:nvPicPr>
          <p:cNvPr id="20484" name="Picture 3" descr="200066817-0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47"/>
          <a:stretch/>
        </p:blipFill>
        <p:spPr bwMode="auto">
          <a:xfrm>
            <a:off x="4716016" y="908720"/>
            <a:ext cx="4350114" cy="536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Principles for Developing a </a:t>
            </a:r>
            <a:r>
              <a:rPr lang="en-US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Disaster Management </a:t>
            </a:r>
            <a:r>
              <a:rPr lang="en-US" sz="3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Plan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908720"/>
            <a:ext cx="8640960" cy="5181600"/>
          </a:xfrm>
        </p:spPr>
        <p:txBody>
          <a:bodyPr>
            <a:no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en-US" altLang="en-US" sz="1600" b="1" dirty="0" smtClean="0">
                <a:latin typeface="Palatino Linotype" panose="02040502050505030304" pitchFamily="18" charset="0"/>
              </a:rPr>
              <a:t>A comprehensive indicative list: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Municipal Commissioner/ Chief Officer or equivalent 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Fire/rescue, and emergency medical services, public health and safety, etc.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Existing planning agencies (e.g., urban community development, town planning  </a:t>
            </a:r>
            <a:r>
              <a:rPr lang="en-IN" altLang="en-US" sz="1600" dirty="0" err="1" smtClean="0">
                <a:latin typeface="Palatino Linotype" panose="02040502050505030304" pitchFamily="18" charset="0"/>
              </a:rPr>
              <a:t>dept</a:t>
            </a:r>
            <a:r>
              <a:rPr lang="en-IN" altLang="en-US" sz="1600" dirty="0" smtClean="0">
                <a:latin typeface="Palatino Linotype" panose="02040502050505030304" pitchFamily="18" charset="0"/>
              </a:rPr>
              <a:t>).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Public works department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Engineering Department, any private utility companies.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Chief Financial Officer, auditor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Non-Government Organisations and volunteer organizations 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Area hospitals, emergency medical service agencies,.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Education Department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Public Information Officer (PIO).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Local media.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Industrial and military installations in the area.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State aviation authority and/or others connected with provision of air support.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Port authorities 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Organizations in the animal care and control community, including veterinary services.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Amateur radio groups, 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Representatives from neighbouring jurisdictions, to coordinate mutual aid needs.</a:t>
            </a:r>
          </a:p>
          <a:p>
            <a:pPr eaLnBrk="1" hangingPunct="1"/>
            <a:r>
              <a:rPr lang="en-IN" altLang="en-US" sz="1600" dirty="0" smtClean="0">
                <a:latin typeface="Palatino Linotype" panose="02040502050505030304" pitchFamily="18" charset="0"/>
              </a:rPr>
              <a:t>State and/or Govt. of India representatives, as appropriate.</a:t>
            </a:r>
          </a:p>
          <a:p>
            <a:pPr algn="just" eaLnBrk="1" hangingPunct="1"/>
            <a:endParaRPr lang="en-US" altLang="en-US" sz="1600" dirty="0" smtClean="0">
              <a:latin typeface="Palatino Linotype" panose="02040502050505030304" pitchFamily="18" charset="0"/>
            </a:endParaRPr>
          </a:p>
          <a:p>
            <a:pPr algn="just" eaLnBrk="1" hangingPunct="1"/>
            <a:endParaRPr lang="en-US" altLang="en-US" sz="1600" dirty="0" smtClean="0">
              <a:latin typeface="Palatino Linotype" panose="0204050205050503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Potential Team Members for the DMP preparation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1052736"/>
            <a:ext cx="7632848" cy="525658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latin typeface="Palatino Linotype" panose="02040502050505030304" pitchFamily="18" charset="0"/>
              </a:rPr>
              <a:t>Researc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h-review the city’s planning framework.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latin typeface="Palatino Linotype" panose="02040502050505030304" pitchFamily="18" charset="0"/>
              </a:rPr>
              <a:t>Conduct Hazard and/Risk Vulnerability Analysis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-profile hazards, their consequences, compare and prioritize risks</a:t>
            </a:r>
            <a:endParaRPr lang="en-US" altLang="en-US" sz="2400" i="1" dirty="0" smtClean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Determine the </a:t>
            </a:r>
            <a:r>
              <a:rPr lang="en-US" altLang="en-US" sz="2400" b="1" dirty="0" smtClean="0">
                <a:latin typeface="Palatino Linotype" panose="02040502050505030304" pitchFamily="18" charset="0"/>
              </a:rPr>
              <a:t>Resource Base 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of the city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Note special aspects of the Planning Environment-geographical features, any special groups in city,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latin typeface="Palatino Linotype" panose="02040502050505030304" pitchFamily="18" charset="0"/>
              </a:rPr>
              <a:t>Develop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 the DMP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latin typeface="Palatino Linotype" panose="02040502050505030304" pitchFamily="18" charset="0"/>
              </a:rPr>
              <a:t>Validation-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 check for conformity with state Act and Laws.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Plan </a:t>
            </a:r>
            <a:r>
              <a:rPr lang="en-US" altLang="en-US" sz="2400" b="1" dirty="0" smtClean="0">
                <a:latin typeface="Palatino Linotype" panose="02040502050505030304" pitchFamily="18" charset="0"/>
              </a:rPr>
              <a:t>Review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Plan </a:t>
            </a:r>
            <a:r>
              <a:rPr lang="en-US" altLang="en-US" sz="2400" b="1" dirty="0" smtClean="0">
                <a:latin typeface="Palatino Linotype" panose="02040502050505030304" pitchFamily="18" charset="0"/>
              </a:rPr>
              <a:t>Testing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latin typeface="Palatino Linotype" panose="02040502050505030304" pitchFamily="18" charset="0"/>
              </a:rPr>
              <a:t>Maintenance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Plan Distribution and Approval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i="1" dirty="0" smtClean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latin typeface="Palatino Linotype" panose="0204050205050503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Methodology that the ULB should adopt for preparing the DMP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alt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SECTION B	Step by step process on putting together 			the Disaster </a:t>
            </a:r>
            <a:r>
              <a:rPr lang="en-US" altLang="en-US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Management Plans </a:t>
            </a: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1520" y="980728"/>
            <a:ext cx="7056784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>
                <a:latin typeface="Palatino Linotype" panose="02040502050505030304" pitchFamily="18" charset="0"/>
              </a:rPr>
              <a:t>Chapter 1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- </a:t>
            </a:r>
            <a:r>
              <a:rPr lang="en-US" altLang="en-US" sz="2000" dirty="0" smtClean="0">
                <a:latin typeface="Palatino Linotype" panose="02040502050505030304" pitchFamily="18" charset="0"/>
                <a:hlinkClick r:id="rId2" action="ppaction://hlinkfile"/>
              </a:rPr>
              <a:t>City/Town’s Preamble </a:t>
            </a:r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r>
              <a:rPr lang="en-US" altLang="en-US" sz="2000" b="1" dirty="0" smtClean="0">
                <a:latin typeface="Palatino Linotype" panose="02040502050505030304" pitchFamily="18" charset="0"/>
              </a:rPr>
              <a:t>Chapter 2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- Profile of the City </a:t>
            </a:r>
            <a:r>
              <a:rPr lang="en-US" altLang="en-US" sz="2000" i="1" dirty="0" smtClean="0">
                <a:latin typeface="Palatino Linotype" panose="02040502050505030304" pitchFamily="18" charset="0"/>
                <a:hlinkClick r:id="rId3" action="ppaction://hlinkfile"/>
              </a:rPr>
              <a:t>(Various Segments)</a:t>
            </a:r>
            <a:endParaRPr lang="en-US" altLang="en-US" sz="2000" i="1" dirty="0" smtClean="0">
              <a:latin typeface="Palatino Linotype" panose="02040502050505030304" pitchFamily="18" charset="0"/>
            </a:endParaRPr>
          </a:p>
          <a:p>
            <a:r>
              <a:rPr lang="en-US" altLang="en-US" sz="2000" b="1" dirty="0" smtClean="0">
                <a:latin typeface="Palatino Linotype" panose="02040502050505030304" pitchFamily="18" charset="0"/>
              </a:rPr>
              <a:t>Chapter 3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- Preparation of Disaster History Profile and Vulnerability Assessment </a:t>
            </a:r>
            <a:r>
              <a:rPr lang="en-US" altLang="en-US" sz="2000" i="1" dirty="0" smtClean="0">
                <a:latin typeface="Palatino Linotype" panose="02040502050505030304" pitchFamily="18" charset="0"/>
                <a:hlinkClick r:id="rId4" action="ppaction://hlinkfile"/>
              </a:rPr>
              <a:t>(Templates)</a:t>
            </a:r>
            <a:r>
              <a:rPr lang="en-US" altLang="en-US" sz="2000" dirty="0" smtClean="0">
                <a:latin typeface="Palatino Linotype" panose="02040502050505030304" pitchFamily="18" charset="0"/>
                <a:hlinkClick r:id="rId4" action="ppaction://hlinkfile"/>
              </a:rPr>
              <a:t> </a:t>
            </a:r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pPr lvl="1"/>
            <a:r>
              <a:rPr lang="en-US" altLang="en-US" sz="2000" dirty="0" smtClean="0">
                <a:latin typeface="Palatino Linotype" panose="02040502050505030304" pitchFamily="18" charset="0"/>
                <a:hlinkClick r:id="rId5" action="ppaction://hlinkfile"/>
              </a:rPr>
              <a:t>Base Information and Indicators 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; </a:t>
            </a:r>
            <a:r>
              <a:rPr lang="en-US" altLang="en-US" sz="2000" dirty="0" smtClean="0">
                <a:latin typeface="Palatino Linotype" panose="02040502050505030304" pitchFamily="18" charset="0"/>
                <a:hlinkClick r:id="rId6" action="ppaction://hlinkfile"/>
              </a:rPr>
              <a:t>excel based template</a:t>
            </a:r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pPr lvl="1"/>
            <a:r>
              <a:rPr lang="en-US" altLang="en-US" sz="2000" dirty="0" smtClean="0">
                <a:latin typeface="Palatino Linotype" panose="02040502050505030304" pitchFamily="18" charset="0"/>
              </a:rPr>
              <a:t>Sorting of all parameters  </a:t>
            </a:r>
          </a:p>
          <a:p>
            <a:pPr lvl="1"/>
            <a:r>
              <a:rPr lang="en-US" altLang="en-US" sz="2000" dirty="0" smtClean="0">
                <a:latin typeface="Palatino Linotype" panose="02040502050505030304" pitchFamily="18" charset="0"/>
              </a:rPr>
              <a:t>Ranks</a:t>
            </a:r>
          </a:p>
          <a:p>
            <a:pPr lvl="1"/>
            <a:r>
              <a:rPr lang="en-US" altLang="en-US" sz="2000" dirty="0" smtClean="0">
                <a:latin typeface="Palatino Linotype" panose="02040502050505030304" pitchFamily="18" charset="0"/>
              </a:rPr>
              <a:t>Final Vulnerability Result </a:t>
            </a:r>
          </a:p>
          <a:p>
            <a:pPr lvl="1"/>
            <a:r>
              <a:rPr lang="en-US" altLang="en-US" sz="2000" dirty="0" smtClean="0">
                <a:latin typeface="Palatino Linotype" panose="02040502050505030304" pitchFamily="18" charset="0"/>
              </a:rPr>
              <a:t>Mapping of the result of the analysis </a:t>
            </a:r>
          </a:p>
          <a:p>
            <a:pPr lvl="1"/>
            <a:r>
              <a:rPr lang="en-US" altLang="en-US" sz="2000" dirty="0" smtClean="0">
                <a:latin typeface="Palatino Linotype" panose="02040502050505030304" pitchFamily="18" charset="0"/>
                <a:hlinkClick r:id="rId7" action="ppaction://hlinkfile"/>
              </a:rPr>
              <a:t>Overlay of Maps </a:t>
            </a:r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endParaRPr lang="en-US" altLang="en-US" sz="2000" i="1" dirty="0" smtClean="0">
              <a:latin typeface="Palatino Linotype" panose="02040502050505030304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pPr lvl="1"/>
            <a:endParaRPr lang="en-US" altLang="en-US" sz="2000" dirty="0" smtClean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alt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SECTION B	Step by step process on putting together 			the Disaster </a:t>
            </a:r>
            <a:r>
              <a:rPr lang="en-US" altLang="en-US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Management Plans </a:t>
            </a: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1520" y="980728"/>
            <a:ext cx="7056784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 smtClean="0">
                <a:latin typeface="Palatino Linotype" panose="02040502050505030304" pitchFamily="18" charset="0"/>
              </a:rPr>
              <a:t>Chapter 4</a:t>
            </a:r>
            <a:r>
              <a:rPr lang="en-US" altLang="en-US" sz="2400" dirty="0" smtClean="0">
                <a:latin typeface="Palatino Linotype" panose="02040502050505030304" pitchFamily="18" charset="0"/>
              </a:rPr>
              <a:t>- Institutional Structure </a:t>
            </a:r>
          </a:p>
          <a:p>
            <a:pPr lvl="1"/>
            <a:r>
              <a:rPr lang="en-US" altLang="en-US" sz="2400" dirty="0" smtClean="0">
                <a:latin typeface="Palatino Linotype" panose="02040502050505030304" pitchFamily="18" charset="0"/>
              </a:rPr>
              <a:t>Disaster </a:t>
            </a:r>
            <a:r>
              <a:rPr lang="en-US" altLang="en-US" sz="2400" dirty="0">
                <a:latin typeface="Palatino Linotype" panose="02040502050505030304" pitchFamily="18" charset="0"/>
              </a:rPr>
              <a:t>Management Facilities </a:t>
            </a:r>
          </a:p>
          <a:p>
            <a:pPr lvl="1"/>
            <a:r>
              <a:rPr lang="en-US" altLang="en-US" sz="2400" dirty="0">
                <a:latin typeface="Palatino Linotype" panose="02040502050505030304" pitchFamily="18" charset="0"/>
              </a:rPr>
              <a:t>Organization and staffing </a:t>
            </a:r>
          </a:p>
          <a:p>
            <a:pPr lvl="1"/>
            <a:r>
              <a:rPr lang="en-US" altLang="en-US" sz="2400" dirty="0">
                <a:latin typeface="Palatino Linotype" panose="02040502050505030304" pitchFamily="18" charset="0"/>
              </a:rPr>
              <a:t>Roles and responsibilities </a:t>
            </a:r>
          </a:p>
          <a:p>
            <a:pPr lvl="1"/>
            <a:r>
              <a:rPr lang="en-US" altLang="en-US" sz="2400" dirty="0">
                <a:latin typeface="Palatino Linotype" panose="02040502050505030304" pitchFamily="18" charset="0"/>
              </a:rPr>
              <a:t>Preparedness actions </a:t>
            </a:r>
          </a:p>
          <a:p>
            <a:pPr lvl="1"/>
            <a:r>
              <a:rPr lang="en-US" altLang="en-US" sz="2400" dirty="0">
                <a:latin typeface="Palatino Linotype" panose="02040502050505030304" pitchFamily="18" charset="0"/>
              </a:rPr>
              <a:t>Operational actions </a:t>
            </a:r>
          </a:p>
          <a:p>
            <a:pPr lvl="1"/>
            <a:r>
              <a:rPr lang="en-US" altLang="en-US" sz="2400" dirty="0">
                <a:latin typeface="Palatino Linotype" panose="02040502050505030304" pitchFamily="18" charset="0"/>
              </a:rPr>
              <a:t>Communications plans and protocols </a:t>
            </a:r>
          </a:p>
          <a:p>
            <a:pPr lvl="1"/>
            <a:r>
              <a:rPr lang="en-US" altLang="en-US" sz="2400" dirty="0">
                <a:latin typeface="Palatino Linotype" panose="02040502050505030304" pitchFamily="18" charset="0"/>
              </a:rPr>
              <a:t>Coordination with other jurisdictions and levels of government </a:t>
            </a:r>
          </a:p>
          <a:p>
            <a:pPr lvl="1"/>
            <a:r>
              <a:rPr lang="en-US" altLang="en-US" sz="2400" dirty="0">
                <a:latin typeface="Palatino Linotype" panose="02040502050505030304" pitchFamily="18" charset="0"/>
              </a:rPr>
              <a:t>Public information </a:t>
            </a:r>
          </a:p>
          <a:p>
            <a:pPr lvl="1">
              <a:buFont typeface="Wingdings" pitchFamily="2" charset="2"/>
              <a:buNone/>
            </a:pPr>
            <a:endParaRPr lang="en-US" altLang="en-US" sz="2400" dirty="0" smtClean="0">
              <a:latin typeface="Palatino Linotype" panose="02040502050505030304" pitchFamily="18" charset="0"/>
            </a:endParaRPr>
          </a:p>
          <a:p>
            <a:pPr lvl="1"/>
            <a:endParaRPr lang="en-US" altLang="en-US" sz="2400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9326" y="548680"/>
            <a:ext cx="8382000" cy="5943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Disaster Management Facilities </a:t>
            </a:r>
          </a:p>
          <a:p>
            <a:pPr marL="736092" lvl="1" indent="-342900">
              <a:buFontTx/>
              <a:buChar char="-"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Setting up of a Control Room </a:t>
            </a:r>
          </a:p>
          <a:p>
            <a:pPr marL="736092" lvl="1" indent="-342900">
              <a:buFontTx/>
              <a:buChar char="-"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Facilities </a:t>
            </a:r>
            <a:r>
              <a:rPr lang="en-US" sz="2400" dirty="0">
                <a:latin typeface="Palatino Linotype" panose="02040502050505030304" pitchFamily="18" charset="0"/>
              </a:rPr>
              <a:t>at the control Room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 marL="736092" lvl="1" indent="-342900">
              <a:buFontTx/>
              <a:buChar char="-"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Setting </a:t>
            </a:r>
            <a:r>
              <a:rPr lang="en-US" sz="2400" dirty="0">
                <a:latin typeface="Palatino Linotype" panose="02040502050505030304" pitchFamily="18" charset="0"/>
              </a:rPr>
              <a:t>Branch Control </a:t>
            </a:r>
            <a:r>
              <a:rPr lang="en-US" sz="2400" dirty="0" smtClean="0">
                <a:latin typeface="Palatino Linotype" panose="02040502050505030304" pitchFamily="18" charset="0"/>
              </a:rPr>
              <a:t>Room</a:t>
            </a:r>
          </a:p>
          <a:p>
            <a:pPr marL="736092" lvl="1" indent="-342900">
              <a:buFontTx/>
              <a:buChar char="-"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Transport</a:t>
            </a:r>
          </a:p>
          <a:p>
            <a:pPr marL="736092" lvl="1" indent="-342900">
              <a:buFontTx/>
              <a:buChar char="-"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Staffing </a:t>
            </a:r>
            <a:r>
              <a:rPr lang="en-US" sz="2400" dirty="0">
                <a:latin typeface="Palatino Linotype" panose="02040502050505030304" pitchFamily="18" charset="0"/>
              </a:rPr>
              <a:t>at Con</a:t>
            </a:r>
            <a:r>
              <a:rPr lang="en-US" sz="2400" dirty="0" smtClean="0">
                <a:latin typeface="Palatino Linotype" panose="02040502050505030304" pitchFamily="18" charset="0"/>
              </a:rPr>
              <a:t>trol Rooms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Information Flow  from Control Room </a:t>
            </a:r>
            <a:r>
              <a:rPr lang="en-US" sz="2400" i="1" dirty="0" smtClean="0">
                <a:latin typeface="Palatino Linotype" panose="02040502050505030304" pitchFamily="18" charset="0"/>
                <a:hlinkClick r:id="rId2" action="ppaction://hlinkfile"/>
              </a:rPr>
              <a:t>(Flow Chart) </a:t>
            </a:r>
            <a:endParaRPr lang="en-US" sz="2400" i="1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Organizing and Staffing </a:t>
            </a:r>
          </a:p>
          <a:p>
            <a:pPr marL="990600" lvl="1" indent="-598488">
              <a:buNone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-	Prepare a Normal Staffing chart </a:t>
            </a:r>
          </a:p>
          <a:p>
            <a:pPr marL="990600" lvl="1" indent="-598488">
              <a:buNone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-	Disaster Preparedness </a:t>
            </a:r>
            <a:r>
              <a:rPr lang="en-US" sz="2400" dirty="0">
                <a:latin typeface="Palatino Linotype" panose="02040502050505030304" pitchFamily="18" charset="0"/>
              </a:rPr>
              <a:t>Team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i="1" dirty="0" smtClean="0">
                <a:latin typeface="Palatino Linotype" panose="02040502050505030304" pitchFamily="18" charset="0"/>
              </a:rPr>
              <a:t>  </a:t>
            </a:r>
          </a:p>
          <a:p>
            <a:pPr marL="990600" lvl="1" indent="-598488">
              <a:buNone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-	Staffing Organization in Disaster Incidence </a:t>
            </a:r>
            <a:r>
              <a:rPr lang="en-US" sz="2400" i="1" dirty="0" smtClean="0">
                <a:latin typeface="Palatino Linotype" panose="02040502050505030304" pitchFamily="18" charset="0"/>
                <a:hlinkClick r:id="rId3" action="ppaction://hlinkfile"/>
              </a:rPr>
              <a:t>(Organizational Structure)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</a:p>
          <a:p>
            <a:pPr marL="990600" lvl="1" indent="-598488">
              <a:buNone/>
              <a:defRPr/>
            </a:pPr>
            <a:r>
              <a:rPr lang="en-US" sz="2400" dirty="0" smtClean="0">
                <a:latin typeface="Palatino Linotype" panose="02040502050505030304" pitchFamily="18" charset="0"/>
                <a:hlinkClick r:id="rId4" action="ppaction://hlinkfile"/>
              </a:rPr>
              <a:t>-	Identify Leads and Supporting Roles across disaster management function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endParaRPr lang="en-US" sz="2400" i="1" dirty="0" smtClean="0">
              <a:latin typeface="Palatino Linotype" panose="02040502050505030304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 marL="274320" indent="-274320">
              <a:buFont typeface="Wingdings" pitchFamily="2" charset="2"/>
              <a:buNone/>
              <a:defRPr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836811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9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-325" r="7586" b="325"/>
          <a:stretch/>
        </p:blipFill>
        <p:spPr>
          <a:xfrm>
            <a:off x="0" y="-36098"/>
            <a:ext cx="9193647" cy="6849474"/>
          </a:xfrm>
          <a:prstGeom prst="rect">
            <a:avLst/>
          </a:prstGeom>
        </p:spPr>
      </p:pic>
      <p:sp>
        <p:nvSpPr>
          <p:cNvPr id="11267" name="Content Placeholder 3"/>
          <p:cNvSpPr txBox="1">
            <a:spLocks/>
          </p:cNvSpPr>
          <p:nvPr/>
        </p:nvSpPr>
        <p:spPr bwMode="auto">
          <a:xfrm>
            <a:off x="-1" y="5197888"/>
            <a:ext cx="9193647" cy="169218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>
                <a:latin typeface="Palatino Linotype" pitchFamily="18" charset="0"/>
              </a:rPr>
              <a:t>Started as ICMA’s Project Office in India and South Asia since 1997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>
                <a:latin typeface="Palatino Linotype" pitchFamily="18" charset="0"/>
              </a:rPr>
              <a:t>Formally registered as a Not for Profit Section 25 Company “ Urban Management Centre” in 2005.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Palatino Linotype" pitchFamily="18" charset="0"/>
              </a:rPr>
              <a:t>Lean </a:t>
            </a:r>
            <a:r>
              <a:rPr lang="en-US" sz="2000" b="1" dirty="0" err="1" smtClean="0">
                <a:latin typeface="Palatino Linotype" pitchFamily="18" charset="0"/>
              </a:rPr>
              <a:t>organisation</a:t>
            </a:r>
            <a:r>
              <a:rPr lang="en-US" sz="2000" b="1" dirty="0" smtClean="0">
                <a:latin typeface="Palatino Linotype" pitchFamily="18" charset="0"/>
              </a:rPr>
              <a:t> with 26 urban planners, architects, urban finance experts</a:t>
            </a:r>
            <a:endParaRPr lang="en-US" sz="2000" b="1" dirty="0">
              <a:latin typeface="Palatino Linotype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2000" b="1" dirty="0">
              <a:latin typeface="Palatino Linotype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20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548680"/>
            <a:ext cx="81724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982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066800"/>
            <a:ext cx="5796136" cy="2590800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Coordination of Preparedness Activities with in the ULB	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Training on the ULB’s DMP and specific roles and responsibilities.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Conduct annual Exercise and After Action Report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Evaluation and Improvement Planning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Public Education and Community Outreach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Resource Classification 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400" dirty="0" smtClean="0">
              <a:latin typeface="Palatino Linotype" panose="02040502050505030304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 smtClean="0">
              <a:latin typeface="Palatino Linotype" panose="0204050205050503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alt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Formation of Disaster Preparedness Team	</a:t>
            </a: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alt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Chapter 5: Disaster Preparedness planning	</a:t>
            </a: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66800"/>
            <a:ext cx="8229600" cy="5602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Palatino Linotype" panose="02040502050505030304" pitchFamily="18" charset="0"/>
                <a:hlinkClick r:id="rId2" action="ppaction://hlinkfile"/>
              </a:rPr>
              <a:t>Identification of Temporary Shelters  </a:t>
            </a:r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latin typeface="Palatino Linotype" panose="02040502050505030304" pitchFamily="18" charset="0"/>
              </a:rPr>
              <a:t>Estimation of needs of temporary Shelters based on Vulnerability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latin typeface="Palatino Linotype" panose="02040502050505030304" pitchFamily="18" charset="0"/>
              </a:rPr>
              <a:t>List of available shelters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latin typeface="Palatino Linotype" panose="02040502050505030304" pitchFamily="18" charset="0"/>
              </a:rPr>
              <a:t>Need for establishing temporary shelters </a:t>
            </a:r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Palatino Linotype" panose="02040502050505030304" pitchFamily="18" charset="0"/>
                <a:hlinkClick r:id="rId3" action="ppaction://hlinkfile"/>
              </a:rPr>
              <a:t>Planning of Evacuation Routes </a:t>
            </a:r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Palatino Linotype" panose="02040502050505030304" pitchFamily="18" charset="0"/>
                <a:hlinkClick r:id="rId4" action="ppaction://hlinkfile"/>
              </a:rPr>
              <a:t>Resources needed for Search and Rescue  </a:t>
            </a:r>
            <a:endParaRPr lang="en-US" altLang="en-US" sz="2000" dirty="0" smtClean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dirty="0" smtClean="0">
                <a:latin typeface="Palatino Linotype" panose="02040502050505030304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latin typeface="Palatino Linotype" panose="02040502050505030304" pitchFamily="18" charset="0"/>
              </a:rPr>
              <a:t>Materials required for search and rescue operations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latin typeface="Palatino Linotype" panose="02040502050505030304" pitchFamily="18" charset="0"/>
              </a:rPr>
              <a:t>Specialized search and rescue materials for flood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latin typeface="Palatino Linotype" panose="02040502050505030304" pitchFamily="18" charset="0"/>
              </a:rPr>
              <a:t>Skilled human resources required for search and rescue operations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Palatino Linotype" panose="02040502050505030304" pitchFamily="18" charset="0"/>
              </a:rPr>
              <a:t>Pre Monsoon Flood/Cyclone Contingency Planning for ULBs     </a:t>
            </a:r>
          </a:p>
          <a:p>
            <a:pPr>
              <a:lnSpc>
                <a:spcPct val="80000"/>
              </a:lnSpc>
              <a:buNone/>
            </a:pPr>
            <a:endParaRPr lang="en-US" altLang="en-US" sz="2000" dirty="0">
              <a:latin typeface="Palatino Linotype" panose="02040502050505030304" pitchFamily="18" charset="0"/>
              <a:hlinkClick r:id="rId5" action="ppaction://hlinkfile"/>
            </a:endParaRP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Palatino Linotype" panose="02040502050505030304" pitchFamily="18" charset="0"/>
                <a:hlinkClick r:id="rId5" action="ppaction://hlinkfile"/>
              </a:rPr>
              <a:t>Role and responsibilities of various departments </a:t>
            </a:r>
            <a:endParaRPr lang="en-US" altLang="en-US" sz="2000" dirty="0">
              <a:latin typeface="Palatino Linotype" panose="02040502050505030304" pitchFamily="18" charset="0"/>
            </a:endParaRPr>
          </a:p>
          <a:p>
            <a:endParaRPr lang="en-IN" altLang="en-US" sz="2000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990600"/>
            <a:ext cx="5562600" cy="5867400"/>
          </a:xfrm>
        </p:spPr>
        <p:txBody>
          <a:bodyPr>
            <a:normAutofit/>
          </a:bodyPr>
          <a:lstStyle/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Palatino Linotype" panose="02040502050505030304" pitchFamily="18" charset="0"/>
              </a:rPr>
              <a:t>Disaster Response activities at the onset of the disaster incident.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Palatino Linotype" panose="02040502050505030304" pitchFamily="18" charset="0"/>
              </a:rPr>
              <a:t>Early warning and Communication for cyclones and flooding for disaster prone areas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Palatino Linotype" panose="02040502050505030304" pitchFamily="18" charset="0"/>
              </a:rPr>
              <a:t>Personnel </a:t>
            </a:r>
            <a:r>
              <a:rPr lang="en-US" sz="2200" dirty="0">
                <a:latin typeface="Palatino Linotype" panose="02040502050505030304" pitchFamily="18" charset="0"/>
              </a:rPr>
              <a:t>Notification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i="1" dirty="0">
                <a:latin typeface="Palatino Linotype" panose="02040502050505030304" pitchFamily="18" charset="0"/>
              </a:rPr>
              <a:t>Initial Actions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Palatino Linotype" panose="02040502050505030304" pitchFamily="18" charset="0"/>
              </a:rPr>
              <a:t>Rapid situation assessment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Palatino Linotype" panose="02040502050505030304" pitchFamily="18" charset="0"/>
              </a:rPr>
              <a:t>Evacuation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Palatino Linotype" panose="02040502050505030304" pitchFamily="18" charset="0"/>
              </a:rPr>
              <a:t>Search and Rescue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Palatino Linotype" panose="02040502050505030304" pitchFamily="18" charset="0"/>
              </a:rPr>
              <a:t>First aid and distribution of relief materials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Palatino Linotype" panose="02040502050505030304" pitchFamily="18" charset="0"/>
              </a:rPr>
              <a:t>Shelter management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>
              <a:latin typeface="Palatino Linotype" panose="02040502050505030304" pitchFamily="18" charset="0"/>
            </a:endParaRP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>
              <a:latin typeface="Palatino Linotype" panose="02040502050505030304" pitchFamily="18" charset="0"/>
            </a:endParaRPr>
          </a:p>
        </p:txBody>
      </p:sp>
      <p:pic>
        <p:nvPicPr>
          <p:cNvPr id="37892" name="Picture 3" descr="cycl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384376" cy="29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alt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Chapter 6: Emergency Operations Procedure </a:t>
            </a: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-36512" y="980728"/>
            <a:ext cx="4968552" cy="5867400"/>
          </a:xfrm>
        </p:spPr>
        <p:txBody>
          <a:bodyPr>
            <a:normAutofit fontScale="92500" lnSpcReduction="20000"/>
          </a:bodyPr>
          <a:lstStyle/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i="1" dirty="0" smtClean="0">
                <a:latin typeface="Palatino Linotype" panose="02040502050505030304" pitchFamily="18" charset="0"/>
              </a:rPr>
              <a:t> </a:t>
            </a:r>
            <a:r>
              <a:rPr lang="en-US" sz="2800" dirty="0" smtClean="0">
                <a:latin typeface="Palatino Linotype" panose="02040502050505030304" pitchFamily="18" charset="0"/>
                <a:hlinkClick r:id="rId2" action="ppaction://hlinkfile"/>
              </a:rPr>
              <a:t>Initial damage assessment </a:t>
            </a:r>
            <a:endParaRPr lang="en-US" sz="2800" dirty="0" smtClean="0">
              <a:latin typeface="Palatino Linotype" panose="02040502050505030304" pitchFamily="18" charset="0"/>
            </a:endParaRPr>
          </a:p>
          <a:p>
            <a:pPr marL="723900" lvl="3" indent="-36195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The damage assessment is done separately for public and private properties </a:t>
            </a:r>
          </a:p>
          <a:p>
            <a:pPr marL="723900" lvl="3" indent="-36195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Assistance for damage to public properties includes Debris clearance, Emergency Protective measures, road system, Water control facilities, Building and equipments, Public utilities system</a:t>
            </a:r>
          </a:p>
          <a:p>
            <a:pPr marL="723900" lvl="3" indent="-36195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Assistance for damage to individual property includes Damage to residences, Damage to business, Debris clearance, Emergency Protective measures, road system, Water control facilities, Building and equipments, Public utilities system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38915" name="Picture 2" descr="eng_india_gbs_BM_Ba_654274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99644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alt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Disaster Recovery	</a:t>
            </a: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51520" y="548680"/>
            <a:ext cx="6466656" cy="5867400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Font typeface="Wingdings" pitchFamily="2" charset="2"/>
              <a:buNone/>
            </a:pPr>
            <a:endParaRPr lang="en-US" altLang="en-US" sz="2800" dirty="0" smtClean="0">
              <a:latin typeface="Palatino Linotype" panose="02040502050505030304" pitchFamily="18" charset="0"/>
            </a:endParaRPr>
          </a:p>
          <a:p>
            <a:pPr lvl="2" eaLnBrk="1" hangingPunct="1"/>
            <a:r>
              <a:rPr lang="en-US" altLang="en-US" sz="2400" dirty="0" smtClean="0">
                <a:latin typeface="Palatino Linotype" panose="02040502050505030304" pitchFamily="18" charset="0"/>
              </a:rPr>
              <a:t>Compensation and relief packages </a:t>
            </a:r>
          </a:p>
          <a:p>
            <a:pPr lvl="2" eaLnBrk="1" hangingPunct="1"/>
            <a:r>
              <a:rPr lang="en-US" altLang="en-US" sz="2400" dirty="0" smtClean="0">
                <a:latin typeface="Palatino Linotype" panose="02040502050505030304" pitchFamily="18" charset="0"/>
              </a:rPr>
              <a:t>Restoration of normalcy at the notified disaster site </a:t>
            </a:r>
          </a:p>
          <a:p>
            <a:pPr lvl="1" eaLnBrk="1" hangingPunct="1"/>
            <a:r>
              <a:rPr lang="en-US" altLang="en-US" dirty="0" smtClean="0">
                <a:latin typeface="Palatino Linotype" panose="02040502050505030304" pitchFamily="18" charset="0"/>
                <a:hlinkClick r:id="rId2" action="ppaction://hlinkfile"/>
              </a:rPr>
              <a:t>Daily action taken report </a:t>
            </a:r>
            <a:endParaRPr lang="en-US" altLang="en-US" dirty="0" smtClean="0">
              <a:latin typeface="Palatino Linotype" panose="02040502050505030304" pitchFamily="18" charset="0"/>
            </a:endParaRPr>
          </a:p>
          <a:p>
            <a:pPr lvl="1" eaLnBrk="1" hangingPunct="1"/>
            <a:r>
              <a:rPr lang="en-US" altLang="en-US" dirty="0" smtClean="0">
                <a:latin typeface="Palatino Linotype" panose="02040502050505030304" pitchFamily="18" charset="0"/>
              </a:rPr>
              <a:t>Financial reporting template </a:t>
            </a:r>
          </a:p>
          <a:p>
            <a:pPr lvl="1" eaLnBrk="1" hangingPunct="1"/>
            <a:r>
              <a:rPr lang="en-US" altLang="en-US" dirty="0" smtClean="0">
                <a:latin typeface="Palatino Linotype" panose="02040502050505030304" pitchFamily="18" charset="0"/>
              </a:rPr>
              <a:t>Deactivation of emergency facilities</a:t>
            </a:r>
          </a:p>
          <a:p>
            <a:pPr lvl="2" eaLnBrk="1" hangingPunct="1"/>
            <a:r>
              <a:rPr lang="en-US" altLang="en-US" sz="2000" dirty="0" smtClean="0">
                <a:latin typeface="Palatino Linotype" panose="02040502050505030304" pitchFamily="18" charset="0"/>
              </a:rPr>
              <a:t>  Defining the procedure and schedule for documentation of  ULB’s response and short-term recovery operations </a:t>
            </a:r>
          </a:p>
          <a:p>
            <a:pPr lvl="2" eaLnBrk="1" hangingPunct="1"/>
            <a:r>
              <a:rPr lang="en-US" altLang="en-US" sz="2000" dirty="0" smtClean="0">
                <a:latin typeface="Palatino Linotype" panose="02040502050505030304" pitchFamily="18" charset="0"/>
              </a:rPr>
              <a:t>Identifying the need for replacement, return, or repair of equipment and supplies utilized during the activation period and assign responsibility</a:t>
            </a:r>
          </a:p>
          <a:p>
            <a:pPr lvl="2" eaLnBrk="1" hangingPunct="1"/>
            <a:r>
              <a:rPr lang="en-US" altLang="en-US" sz="2000" dirty="0" smtClean="0">
                <a:latin typeface="Palatino Linotype" panose="02040502050505030304" pitchFamily="18" charset="0"/>
              </a:rPr>
              <a:t>Indicate extent of long term recovery processes</a:t>
            </a:r>
          </a:p>
          <a:p>
            <a:pPr lvl="2" eaLnBrk="1" hangingPunct="1"/>
            <a:r>
              <a:rPr lang="en-US" altLang="en-US" sz="2000" dirty="0" smtClean="0">
                <a:latin typeface="Palatino Linotype" panose="02040502050505030304" pitchFamily="18" charset="0"/>
              </a:rPr>
              <a:t>Summarize what worked and what did not; incorporate learnings into the DMP</a:t>
            </a:r>
          </a:p>
          <a:p>
            <a:pPr lvl="3" eaLnBrk="1" hangingPunct="1">
              <a:buFont typeface="Wingdings" pitchFamily="2" charset="2"/>
              <a:buNone/>
            </a:pPr>
            <a:endParaRPr lang="en-US" altLang="en-US" sz="2400" dirty="0" smtClean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alt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SECTION C	Templets of the Disaster </a:t>
            </a:r>
            <a:r>
              <a:rPr lang="en-US" altLang="en-US" sz="4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Management </a:t>
            </a:r>
            <a:r>
              <a:rPr lang="en-US" altLang="en-US" sz="4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			Plans </a:t>
            </a:r>
            <a:endParaRPr lang="en-US" altLang="en-US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5514975" cy="395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8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1" y="908720"/>
            <a:ext cx="72580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694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2771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58112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latino Linotype" panose="02040502050505030304" pitchFamily="18" charset="0"/>
              </a:rPr>
              <a:t>The manual can be accessed at:</a:t>
            </a:r>
          </a:p>
          <a:p>
            <a:endParaRPr lang="en-US" b="1" dirty="0">
              <a:latin typeface="Palatino Linotype" panose="02040502050505030304" pitchFamily="18" charset="0"/>
            </a:endParaRPr>
          </a:p>
          <a:p>
            <a:r>
              <a:rPr lang="en-US" b="1" dirty="0">
                <a:latin typeface="Palatino Linotype" panose="02040502050505030304" pitchFamily="18" charset="0"/>
                <a:hlinkClick r:id="rId3"/>
              </a:rPr>
              <a:t>http://</a:t>
            </a:r>
            <a:r>
              <a:rPr lang="en-US" b="1" dirty="0" smtClean="0">
                <a:latin typeface="Palatino Linotype" panose="02040502050505030304" pitchFamily="18" charset="0"/>
                <a:hlinkClick r:id="rId3"/>
              </a:rPr>
              <a:t>www.umcasia.org/content.php?id=55</a:t>
            </a:r>
            <a:r>
              <a:rPr lang="en-US" b="1" dirty="0" smtClean="0">
                <a:latin typeface="Palatino Linotype" panose="02040502050505030304" pitchFamily="18" charset="0"/>
              </a:rPr>
              <a:t> </a:t>
            </a:r>
            <a:endParaRPr 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33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3452816"/>
            <a:ext cx="5943600" cy="230832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r">
              <a:tabLst>
                <a:tab pos="5200650" algn="l"/>
              </a:tabLst>
            </a:pPr>
            <a:r>
              <a:rPr lang="en-US" b="1" dirty="0" smtClean="0"/>
              <a:t>Thank You</a:t>
            </a:r>
          </a:p>
          <a:p>
            <a:pPr algn="r">
              <a:tabLst>
                <a:tab pos="5200650" algn="l"/>
              </a:tabLst>
            </a:pPr>
            <a:endParaRPr lang="en-US" b="1" dirty="0" smtClean="0"/>
          </a:p>
          <a:p>
            <a:pPr algn="r">
              <a:tabLst>
                <a:tab pos="5200650" algn="l"/>
              </a:tabLst>
            </a:pPr>
            <a:r>
              <a:rPr lang="en-US" b="1" dirty="0" smtClean="0"/>
              <a:t>Urban Management Centre</a:t>
            </a:r>
          </a:p>
          <a:p>
            <a:pPr algn="r">
              <a:tabLst>
                <a:tab pos="5200650" algn="l"/>
              </a:tabLst>
            </a:pPr>
            <a:r>
              <a:rPr lang="en-US" b="1" dirty="0" smtClean="0"/>
              <a:t>c/o 3</a:t>
            </a:r>
            <a:r>
              <a:rPr lang="en-US" b="1" baseline="30000" dirty="0" smtClean="0"/>
              <a:t>rd</a:t>
            </a:r>
            <a:r>
              <a:rPr lang="en-US" b="1" dirty="0" smtClean="0"/>
              <a:t> Floor, AUDA, </a:t>
            </a:r>
            <a:r>
              <a:rPr lang="en-US" b="1" dirty="0" err="1" smtClean="0"/>
              <a:t>Usmanpura</a:t>
            </a:r>
            <a:r>
              <a:rPr lang="en-US" b="1" dirty="0" smtClean="0"/>
              <a:t>, Ashram Road</a:t>
            </a:r>
          </a:p>
          <a:p>
            <a:pPr algn="r">
              <a:tabLst>
                <a:tab pos="5200650" algn="l"/>
              </a:tabLst>
            </a:pPr>
            <a:r>
              <a:rPr lang="en-US" b="1" dirty="0" smtClean="0"/>
              <a:t>Ahmedabad</a:t>
            </a:r>
            <a:endParaRPr lang="en-US" b="1" dirty="0" smtClean="0">
              <a:hlinkClick r:id="rId2"/>
            </a:endParaRPr>
          </a:p>
          <a:p>
            <a:pPr algn="r">
              <a:tabLst>
                <a:tab pos="5200650" algn="l"/>
              </a:tabLst>
            </a:pPr>
            <a:r>
              <a:rPr lang="en-US" b="1" dirty="0" smtClean="0">
                <a:hlinkClick r:id="rId2"/>
              </a:rPr>
              <a:t>www.umcasia.org; info@umasia.org</a:t>
            </a:r>
            <a:r>
              <a:rPr lang="en-US" b="1" dirty="0" smtClean="0"/>
              <a:t> </a:t>
            </a:r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53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3"/>
          <p:cNvSpPr txBox="1">
            <a:spLocks/>
          </p:cNvSpPr>
          <p:nvPr/>
        </p:nvSpPr>
        <p:spPr bwMode="auto">
          <a:xfrm>
            <a:off x="245582" y="692696"/>
            <a:ext cx="4038600" cy="52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sz="2400" b="1" dirty="0" smtClean="0">
                <a:latin typeface="Palatino Linotype" pitchFamily="18" charset="0"/>
              </a:rPr>
              <a:t>Have provided urban advisory services to local governments in</a:t>
            </a:r>
          </a:p>
          <a:p>
            <a:pPr marL="0" indent="0">
              <a:spcBef>
                <a:spcPct val="20000"/>
              </a:spcBef>
            </a:pPr>
            <a:r>
              <a:rPr lang="en-US" sz="2400" b="1" dirty="0" smtClean="0">
                <a:latin typeface="Palatino Linotype" pitchFamily="18" charset="0"/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Palatino Linotype" pitchFamily="18" charset="0"/>
              </a:rPr>
              <a:t>India,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Palatino Linotype" pitchFamily="18" charset="0"/>
              </a:rPr>
              <a:t>Afghanistan,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Palatino Linotype" pitchFamily="18" charset="0"/>
              </a:rPr>
              <a:t>Sri Lanka,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Palatino Linotype" pitchFamily="18" charset="0"/>
              </a:rPr>
              <a:t>Indonesia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Palatino Linotype" pitchFamily="18" charset="0"/>
              </a:rPr>
              <a:t>Ethiopia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Palatino Linotype" pitchFamily="18" charset="0"/>
              </a:rPr>
              <a:t>Thailand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Palatino Linotype" pitchFamily="18" charset="0"/>
              </a:rPr>
              <a:t>Nepal</a:t>
            </a:r>
          </a:p>
          <a:p>
            <a:pPr marL="0" indent="0">
              <a:spcBef>
                <a:spcPct val="20000"/>
              </a:spcBef>
            </a:pPr>
            <a:endParaRPr lang="en-US" sz="2400" b="1" dirty="0">
              <a:latin typeface="Palatino Linotype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2400" b="1" dirty="0">
              <a:latin typeface="Palatino Linotype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2400" b="1" dirty="0">
              <a:latin typeface="Palatino Linotyp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1135" y="764704"/>
            <a:ext cx="8870471" cy="6955750"/>
            <a:chOff x="-3795084" y="5624135"/>
            <a:chExt cx="8870471" cy="6955750"/>
          </a:xfrm>
        </p:grpSpPr>
        <p:sp>
          <p:nvSpPr>
            <p:cNvPr id="5" name="TextBox 4"/>
            <p:cNvSpPr txBox="1"/>
            <p:nvPr/>
          </p:nvSpPr>
          <p:spPr>
            <a:xfrm>
              <a:off x="-3795084" y="5624135"/>
              <a:ext cx="4765650" cy="6955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Palatino Linotype" panose="02040502050505030304" pitchFamily="18" charset="0"/>
                </a:rPr>
                <a:t>We are a women promoted </a:t>
              </a:r>
            </a:p>
            <a:p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Palatino Linotype" panose="02040502050505030304" pitchFamily="18" charset="0"/>
                </a:rPr>
                <a:t>not-for-profit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Palatino Linotype" panose="02040502050505030304" pitchFamily="18" charset="0"/>
                </a:rPr>
                <a:t>organisation</a:t>
              </a:r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b="1" dirty="0" smtClean="0">
                  <a:latin typeface="Palatino Linotype" panose="02040502050505030304" pitchFamily="18" charset="0"/>
                </a:rPr>
                <a:t>known as </a:t>
              </a:r>
            </a:p>
            <a:p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  <a:p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Palatino Linotype" panose="02040502050505030304" pitchFamily="18" charset="0"/>
                </a:rPr>
                <a:t>friends </a:t>
              </a:r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Palatino Linotype" panose="02040502050505030304" pitchFamily="18" charset="0"/>
                </a:rPr>
                <a:t>of cities</a:t>
              </a:r>
            </a:p>
            <a:p>
              <a:endParaRPr lang="en-US" sz="2000" b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endParaRPr>
            </a:p>
            <a:p>
              <a:endParaRPr lang="en-US" sz="2000" b="1" dirty="0">
                <a:latin typeface="Palatino Linotype" panose="02040502050505030304" pitchFamily="18" charset="0"/>
              </a:endParaRPr>
            </a:p>
            <a:p>
              <a:r>
                <a:rPr lang="en-US" sz="2000" b="1" dirty="0" smtClean="0">
                  <a:latin typeface="Palatino Linotype" panose="02040502050505030304" pitchFamily="18" charset="0"/>
                </a:rPr>
                <a:t>We bridge gaps between urban local governments and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Palatino Linotype" panose="02040502050505030304" pitchFamily="18" charset="0"/>
                </a:rPr>
                <a:t>latest technology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Palatino Linotype" panose="02040502050505030304" pitchFamily="18" charset="0"/>
                </a:rPr>
                <a:t>Latest trends and innovations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Palatino Linotype" panose="02040502050505030304" pitchFamily="18" charset="0"/>
                </a:rPr>
                <a:t>Policy directives and guidelines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Palatino Linotype" panose="02040502050505030304" pitchFamily="18" charset="0"/>
                </a:rPr>
                <a:t>Information and knowledge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Palatino Linotype" panose="02040502050505030304" pitchFamily="18" charset="0"/>
                </a:rPr>
                <a:t>Resource organizations and solution providers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Palatino Linotype" panose="02040502050505030304" pitchFamily="18" charset="0"/>
                </a:rPr>
                <a:t>Academia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Palatino Linotype" panose="02040502050505030304" pitchFamily="18" charset="0"/>
                </a:rPr>
                <a:t>NGOs/CSOs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dirty="0" smtClean="0">
                <a:latin typeface="Palatino Linotype" panose="0204050205050503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dirty="0" smtClean="0">
                <a:latin typeface="Palatino Linotype" panose="02040502050505030304" pitchFamily="18" charset="0"/>
              </a:endParaRPr>
            </a:p>
            <a:p>
              <a:endParaRPr lang="en-US" sz="2000" dirty="0">
                <a:latin typeface="Palatino Linotype" panose="02040502050505030304" pitchFamily="18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93" y="5810539"/>
              <a:ext cx="4897094" cy="247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175"/>
          <p:cNvSpPr txBox="1">
            <a:spLocks noChangeArrowheads="1"/>
          </p:cNvSpPr>
          <p:nvPr/>
        </p:nvSpPr>
        <p:spPr>
          <a:xfrm>
            <a:off x="36161" y="57944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Palatino Linotype" pitchFamily="18" charset="0"/>
              </a:rPr>
              <a:t>Who are we?</a:t>
            </a:r>
            <a:endParaRPr lang="en-US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5"/>
          <p:cNvSpPr txBox="1">
            <a:spLocks noChangeArrowheads="1"/>
          </p:cNvSpPr>
          <p:nvPr/>
        </p:nvSpPr>
        <p:spPr>
          <a:xfrm>
            <a:off x="36161" y="57944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Palatino Linotype" pitchFamily="18" charset="0"/>
              </a:rPr>
              <a:t>O</a:t>
            </a:r>
            <a:r>
              <a:rPr lang="en-US" sz="3200" b="1" dirty="0" smtClean="0">
                <a:solidFill>
                  <a:schemeClr val="bg1"/>
                </a:solidFill>
                <a:latin typeface="Palatino Linotype" pitchFamily="18" charset="0"/>
              </a:rPr>
              <a:t>ur theory of Change?</a:t>
            </a:r>
            <a:endParaRPr lang="en-US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908720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Palatino Linotype" panose="02040502050505030304" pitchFamily="18" charset="0"/>
            </a:endParaRPr>
          </a:p>
          <a:p>
            <a:r>
              <a:rPr lang="en-US" sz="2000" b="1" dirty="0" smtClean="0">
                <a:latin typeface="Palatino Linotype" panose="02040502050505030304" pitchFamily="18" charset="0"/>
              </a:rPr>
              <a:t>Our theory of change is that if policy reforms are implemented; systems are strengthened;  city managers are  capacitated and empowered then cities would become </a:t>
            </a:r>
            <a:r>
              <a:rPr lang="en-US" sz="2000" b="1" dirty="0">
                <a:latin typeface="Palatino Linotype" panose="02040502050505030304" pitchFamily="18" charset="0"/>
              </a:rPr>
              <a:t>cleaner, livable, </a:t>
            </a:r>
            <a:r>
              <a:rPr lang="en-US" sz="2000" b="1" dirty="0" smtClean="0">
                <a:latin typeface="Palatino Linotype" panose="02040502050505030304" pitchFamily="18" charset="0"/>
              </a:rPr>
              <a:t>productive and equitable</a:t>
            </a:r>
            <a:r>
              <a:rPr lang="en-US" sz="2000" b="1" dirty="0">
                <a:latin typeface="Palatino Linotype" panose="02040502050505030304" pitchFamily="18" charset="0"/>
              </a:rPr>
              <a:t>. </a:t>
            </a:r>
            <a:endParaRPr lang="en-US" sz="2000" b="1" dirty="0" smtClean="0">
              <a:latin typeface="Palatino Linotype" panose="02040502050505030304" pitchFamily="18" charset="0"/>
            </a:endParaRPr>
          </a:p>
          <a:p>
            <a:endParaRPr lang="en-US" sz="2000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r="9138"/>
          <a:stretch/>
        </p:blipFill>
        <p:spPr>
          <a:xfrm>
            <a:off x="4226404" y="1080348"/>
            <a:ext cx="4764139" cy="44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5"/>
          <p:cNvSpPr txBox="1">
            <a:spLocks noChangeArrowheads="1"/>
          </p:cNvSpPr>
          <p:nvPr/>
        </p:nvSpPr>
        <p:spPr>
          <a:xfrm>
            <a:off x="36161" y="57944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Palatino Linotype" pitchFamily="18" charset="0"/>
              </a:rPr>
              <a:t>What we do?</a:t>
            </a:r>
            <a:endParaRPr lang="en-US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60" y="617195"/>
            <a:ext cx="864029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Build Associations of local governments: </a:t>
            </a:r>
            <a:r>
              <a:rPr lang="en-US" b="1" dirty="0" smtClean="0">
                <a:latin typeface="Palatino Linotype" panose="02040502050505030304" pitchFamily="18" charset="0"/>
              </a:rPr>
              <a:t>create platforms for co-learning and sharing local government practices </a:t>
            </a:r>
          </a:p>
          <a:p>
            <a:endParaRPr lang="en-US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Advocacy</a:t>
            </a:r>
            <a:r>
              <a:rPr lang="en-US" b="1" dirty="0" smtClean="0">
                <a:latin typeface="Palatino Linotype" panose="02040502050505030304" pitchFamily="18" charset="0"/>
              </a:rPr>
              <a:t>: represent local government concerns in the public policy arena </a:t>
            </a:r>
          </a:p>
          <a:p>
            <a:endParaRPr lang="en-US" b="1" dirty="0">
              <a:latin typeface="Palatino Linotype" panose="02040502050505030304" pitchFamily="18" charset="0"/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Research and Documentation</a:t>
            </a:r>
            <a:r>
              <a:rPr lang="en-US" b="1" dirty="0" smtClean="0">
                <a:latin typeface="Palatino Linotype" panose="02040502050505030304" pitchFamily="18" charset="0"/>
              </a:rPr>
              <a:t>: policy and action research</a:t>
            </a:r>
          </a:p>
          <a:p>
            <a:endParaRPr lang="en-US" b="1" dirty="0">
              <a:latin typeface="Palatino Linotype" panose="02040502050505030304" pitchFamily="18" charset="0"/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Training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and Capacity Building: </a:t>
            </a:r>
          </a:p>
          <a:p>
            <a:r>
              <a:rPr lang="en-GB" b="1" dirty="0">
                <a:latin typeface="Palatino Linotype" panose="02040502050505030304" pitchFamily="18" charset="0"/>
              </a:rPr>
              <a:t>through focussed trainings, workshops, national and international study tours and programs, hand-holding support and dissemination of best practices </a:t>
            </a:r>
          </a:p>
          <a:p>
            <a:endParaRPr lang="en-GB" b="1" dirty="0">
              <a:latin typeface="Palatino Linotype" panose="02040502050505030304" pitchFamily="18" charset="0"/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Survey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and Technical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Audits: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  <a:r>
              <a:rPr lang="en-GB" b="1" dirty="0">
                <a:latin typeface="Palatino Linotype" panose="02040502050505030304" pitchFamily="18" charset="0"/>
              </a:rPr>
              <a:t>of urban infrastructure, facilities and buildings using mobile technology. Have developed frameworks for listing and grading of heritage properties and other public assets </a:t>
            </a:r>
          </a:p>
          <a:p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Data Visualization and Mapping </a:t>
            </a:r>
          </a:p>
          <a:p>
            <a:r>
              <a:rPr lang="en-GB" b="1" dirty="0" smtClean="0">
                <a:latin typeface="Palatino Linotype" panose="02040502050505030304" pitchFamily="18" charset="0"/>
              </a:rPr>
              <a:t>Of urban </a:t>
            </a:r>
            <a:r>
              <a:rPr lang="en-GB" b="1" dirty="0">
                <a:latin typeface="Palatino Linotype" panose="02040502050505030304" pitchFamily="18" charset="0"/>
              </a:rPr>
              <a:t>data for better understanding </a:t>
            </a:r>
            <a:r>
              <a:rPr lang="en-GB" b="1" dirty="0" smtClean="0">
                <a:latin typeface="Palatino Linotype" panose="02040502050505030304" pitchFamily="18" charset="0"/>
              </a:rPr>
              <a:t>and </a:t>
            </a:r>
            <a:r>
              <a:rPr lang="en-GB" b="1" dirty="0">
                <a:latin typeface="Palatino Linotype" panose="02040502050505030304" pitchFamily="18" charset="0"/>
              </a:rPr>
              <a:t>improved decision making. 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5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Palatino Linotype" pitchFamily="18" charset="0"/>
              </a:rPr>
              <a:t>Manual for Preparing Disaster Management Plans</a:t>
            </a:r>
            <a:endParaRPr lang="en-US" sz="2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4824536" cy="5400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Palatino Linotype" panose="02040502050505030304" pitchFamily="18" charset="0"/>
              </a:rPr>
              <a:t>To help  </a:t>
            </a:r>
            <a:r>
              <a:rPr lang="en-US" sz="2400" dirty="0" err="1" smtClean="0">
                <a:latin typeface="Palatino Linotype" panose="02040502050505030304" pitchFamily="18" charset="0"/>
              </a:rPr>
              <a:t>ULBs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to prepare customize management plans to handle flood, cyclone, earthquake and fire hazards, as per their vulnerability.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Palatino Linotype" panose="0204050205050503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latin typeface="Palatino Linotype" panose="02040502050505030304" pitchFamily="18" charset="0"/>
              </a:rPr>
              <a:t>Objective</a:t>
            </a:r>
            <a:r>
              <a:rPr lang="en-US" sz="2400" dirty="0" smtClean="0">
                <a:latin typeface="Palatino Linotype" panose="02040502050505030304" pitchFamily="18" charset="0"/>
              </a:rPr>
              <a:t> : to </a:t>
            </a:r>
            <a:r>
              <a:rPr lang="en-US" sz="2400" dirty="0">
                <a:latin typeface="Palatino Linotype" panose="02040502050505030304" pitchFamily="18" charset="0"/>
              </a:rPr>
              <a:t>build resilient cities by initiating capacity building of their staff and identifying physical resources and linkages in the cities.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dirty="0" smtClean="0">
              <a:latin typeface="Palatino Linotype" panose="0204050205050503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Palatino Linotype" panose="02040502050505030304" pitchFamily="18" charset="0"/>
              </a:rPr>
              <a:t>DMP</a:t>
            </a:r>
            <a:r>
              <a:rPr lang="en-US" sz="2400" dirty="0" smtClean="0">
                <a:latin typeface="Palatino Linotype" panose="02040502050505030304" pitchFamily="18" charset="0"/>
              </a:rPr>
              <a:t> would include </a:t>
            </a:r>
            <a:r>
              <a:rPr lang="en-US" sz="2400" b="1" dirty="0">
                <a:latin typeface="Palatino Linotype" panose="02040502050505030304" pitchFamily="18" charset="0"/>
              </a:rPr>
              <a:t>preparedness planning </a:t>
            </a:r>
            <a:r>
              <a:rPr lang="en-US" sz="2400" b="1" dirty="0" smtClean="0">
                <a:latin typeface="Palatino Linotype" panose="02040502050505030304" pitchFamily="18" charset="0"/>
              </a:rPr>
              <a:t>, implementation </a:t>
            </a:r>
            <a:r>
              <a:rPr lang="en-US" sz="2400" b="1" dirty="0">
                <a:latin typeface="Palatino Linotype" panose="02040502050505030304" pitchFamily="18" charset="0"/>
              </a:rPr>
              <a:t>of response and recovery activities</a:t>
            </a:r>
            <a:r>
              <a:rPr lang="en-US" sz="2800" b="1" dirty="0"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r="12241"/>
          <a:stretch/>
        </p:blipFill>
        <p:spPr>
          <a:xfrm>
            <a:off x="5148065" y="1052736"/>
            <a:ext cx="3886824" cy="39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3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052736"/>
            <a:ext cx="5760640" cy="5112568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IN" altLang="en-US" sz="2400" b="1" dirty="0" smtClean="0">
                <a:latin typeface="Palatino Linotype" panose="02040502050505030304" pitchFamily="18" charset="0"/>
              </a:rPr>
              <a:t> </a:t>
            </a:r>
            <a:endParaRPr lang="en-IN" altLang="en-US" sz="2400" dirty="0" smtClean="0">
              <a:latin typeface="Palatino Linotype" panose="02040502050505030304" pitchFamily="18" charset="0"/>
            </a:endParaRPr>
          </a:p>
          <a:p>
            <a:pPr eaLnBrk="1" hangingPunct="1"/>
            <a:r>
              <a:rPr lang="en-IN" altLang="en-US" sz="2400" dirty="0" smtClean="0">
                <a:latin typeface="Palatino Linotype" panose="02040502050505030304" pitchFamily="18" charset="0"/>
              </a:rPr>
              <a:t>In times of disasters, people expect elected leaders and city officials to take immediate action to deal with the problem. </a:t>
            </a:r>
          </a:p>
          <a:p>
            <a:pPr eaLnBrk="1" hangingPunct="1"/>
            <a:endParaRPr lang="en-IN" altLang="en-US" sz="2400" dirty="0" smtClean="0">
              <a:latin typeface="Palatino Linotype" panose="02040502050505030304" pitchFamily="18" charset="0"/>
            </a:endParaRPr>
          </a:p>
          <a:p>
            <a:pPr eaLnBrk="1" hangingPunct="1"/>
            <a:r>
              <a:rPr lang="en-IN" altLang="en-US" sz="2400" dirty="0" smtClean="0">
                <a:latin typeface="Palatino Linotype" panose="02040502050505030304" pitchFamily="18" charset="0"/>
              </a:rPr>
              <a:t>ULB is expected to marshal its resources, obtain and </a:t>
            </a:r>
            <a:r>
              <a:rPr lang="en-IN" altLang="en-US" sz="2400" dirty="0" err="1" smtClean="0">
                <a:latin typeface="Palatino Linotype" panose="02040502050505030304" pitchFamily="18" charset="0"/>
              </a:rPr>
              <a:t>channelise</a:t>
            </a:r>
            <a:r>
              <a:rPr lang="en-IN" altLang="en-US" sz="2400" dirty="0" smtClean="0">
                <a:latin typeface="Palatino Linotype" panose="02040502050505030304" pitchFamily="18" charset="0"/>
              </a:rPr>
              <a:t> the efforts of voluntary organisations and private sector organisations in the city, and solicit assistance from outside of the jurisdiction if necessary.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012160" y="6165304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4617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Why each city Should Have a Disaster Management </a:t>
            </a:r>
            <a:r>
              <a:rPr lang="en-US" sz="2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Plan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836712"/>
            <a:ext cx="7609656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200" dirty="0" smtClean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 smtClean="0">
                <a:latin typeface="Palatino Linotype" panose="02040502050505030304" pitchFamily="18" charset="0"/>
              </a:rPr>
              <a:t>Identifying their city’s vulnerability</a:t>
            </a:r>
            <a:r>
              <a:rPr lang="en-US" altLang="en-US" sz="2200" dirty="0" smtClean="0">
                <a:latin typeface="Palatino Linotype" panose="02040502050505030304" pitchFamily="18" charset="0"/>
              </a:rPr>
              <a:t> to cyclone, flooding, earthquake, fire hazards and will be able to identify the most vulnerable populations within their jurisdictions.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 smtClean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 smtClean="0">
                <a:latin typeface="Palatino Linotype" panose="02040502050505030304" pitchFamily="18" charset="0"/>
              </a:rPr>
              <a:t>Preparedness planning </a:t>
            </a:r>
            <a:r>
              <a:rPr lang="en-US" altLang="en-US" sz="2200" dirty="0" smtClean="0">
                <a:latin typeface="Palatino Linotype" panose="02040502050505030304" pitchFamily="18" charset="0"/>
              </a:rPr>
              <a:t>to face cyclone, flooding, earthquake, fire hazards.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 smtClean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 smtClean="0">
                <a:latin typeface="Palatino Linotype" panose="02040502050505030304" pitchFamily="18" charset="0"/>
              </a:rPr>
              <a:t>preparation of resource requirements</a:t>
            </a:r>
            <a:r>
              <a:rPr lang="en-US" altLang="en-US" sz="2200" dirty="0" smtClean="0">
                <a:latin typeface="Palatino Linotype" panose="02040502050505030304" pitchFamily="18" charset="0"/>
              </a:rPr>
              <a:t>-both in terms of human and material, identification of sources for mobilization 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 smtClean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 smtClean="0">
                <a:latin typeface="Palatino Linotype" panose="02040502050505030304" pitchFamily="18" charset="0"/>
              </a:rPr>
              <a:t>charting out roles and responsibilities </a:t>
            </a:r>
            <a:r>
              <a:rPr lang="en-US" altLang="en-US" sz="2200" dirty="0" smtClean="0">
                <a:latin typeface="Palatino Linotype" panose="02040502050505030304" pitchFamily="18" charset="0"/>
              </a:rPr>
              <a:t>of their staffs to be able to manage incidence of a hazard- cyclone, flooding, earthquake, fire.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 smtClean="0">
              <a:latin typeface="Palatino Linotype" panose="0204050205050503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6312"/>
            <a:ext cx="91440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Palatino Linotype" pitchFamily="18" charset="0"/>
              </a:rPr>
              <a:t>Manual aims to help ULBs in</a:t>
            </a:r>
            <a:endParaRPr lang="en-US" sz="2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1352</Words>
  <Application>Microsoft Office PowerPoint</Application>
  <PresentationFormat>On-screen Show (4:3)</PresentationFormat>
  <Paragraphs>238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Arial</vt:lpstr>
      <vt:lpstr>Wingdings</vt:lpstr>
      <vt:lpstr>Wingdings 2</vt:lpstr>
      <vt:lpstr>Palatino Linotype</vt:lpstr>
      <vt:lpstr>Arial Unicode MS</vt:lpstr>
      <vt:lpstr>Calibri</vt:lpstr>
      <vt:lpstr>Courier New</vt:lpstr>
      <vt:lpstr>Office Theme</vt:lpstr>
      <vt:lpstr>9_Office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Water Footprints in Cities</dc:title>
  <dc:creator>Meghna</dc:creator>
  <cp:lastModifiedBy>Meghna</cp:lastModifiedBy>
  <cp:revision>240</cp:revision>
  <dcterms:created xsi:type="dcterms:W3CDTF">2013-04-15T08:48:31Z</dcterms:created>
  <dcterms:modified xsi:type="dcterms:W3CDTF">2014-09-09T03:16:50Z</dcterms:modified>
</cp:coreProperties>
</file>