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3"/>
  </p:notesMasterIdLst>
  <p:sldIdLst>
    <p:sldId id="256" r:id="rId2"/>
    <p:sldId id="280" r:id="rId3"/>
    <p:sldId id="320" r:id="rId4"/>
    <p:sldId id="288" r:id="rId5"/>
    <p:sldId id="329" r:id="rId6"/>
    <p:sldId id="331" r:id="rId7"/>
    <p:sldId id="330" r:id="rId8"/>
    <p:sldId id="336" r:id="rId9"/>
    <p:sldId id="334" r:id="rId10"/>
    <p:sldId id="337" r:id="rId11"/>
    <p:sldId id="338" r:id="rId12"/>
    <p:sldId id="335" r:id="rId13"/>
    <p:sldId id="339" r:id="rId14"/>
    <p:sldId id="324" r:id="rId15"/>
    <p:sldId id="302" r:id="rId16"/>
    <p:sldId id="325" r:id="rId17"/>
    <p:sldId id="285" r:id="rId18"/>
    <p:sldId id="303" r:id="rId19"/>
    <p:sldId id="291" r:id="rId20"/>
    <p:sldId id="292" r:id="rId21"/>
    <p:sldId id="283" r:id="rId22"/>
    <p:sldId id="293" r:id="rId23"/>
    <p:sldId id="304" r:id="rId24"/>
    <p:sldId id="296" r:id="rId25"/>
    <p:sldId id="313" r:id="rId26"/>
    <p:sldId id="314" r:id="rId27"/>
    <p:sldId id="317" r:id="rId28"/>
    <p:sldId id="298" r:id="rId29"/>
    <p:sldId id="333" r:id="rId30"/>
    <p:sldId id="332" r:id="rId31"/>
    <p:sldId id="34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sus" initia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559" autoAdjust="0"/>
  </p:normalViewPr>
  <p:slideViewPr>
    <p:cSldViewPr>
      <p:cViewPr>
        <p:scale>
          <a:sx n="70" d="100"/>
          <a:sy n="70" d="100"/>
        </p:scale>
        <p:origin x="-1302" y="13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A600FE-C647-43F8-B037-8FBCF3436850}" type="datetimeFigureOut">
              <a:rPr lang="en-US" smtClean="0"/>
              <a:pPr/>
              <a:t>9/8/2014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E21B1D-4533-41E9-8281-1BE351D80D9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25F95B-D86C-4D08-9440-58C274A066AE}"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EA023-6F5E-455F-B80D-DCF5273D336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25F95B-D86C-4D08-9440-58C274A066AE}"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EA023-6F5E-455F-B80D-DCF5273D336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25F95B-D86C-4D08-9440-58C274A066AE}"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EA023-6F5E-455F-B80D-DCF5273D336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25F95B-D86C-4D08-9440-58C274A066AE}"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EA023-6F5E-455F-B80D-DCF5273D336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25F95B-D86C-4D08-9440-58C274A066AE}"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EA023-6F5E-455F-B80D-DCF5273D336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25F95B-D86C-4D08-9440-58C274A066AE}"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BEA023-6F5E-455F-B80D-DCF5273D336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25F95B-D86C-4D08-9440-58C274A066AE}" type="datetimeFigureOut">
              <a:rPr lang="en-US" smtClean="0"/>
              <a:pPr/>
              <a:t>9/8/2014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BEA023-6F5E-455F-B80D-DCF5273D336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25F95B-D86C-4D08-9440-58C274A066AE}" type="datetimeFigureOut">
              <a:rPr lang="en-US" smtClean="0"/>
              <a:pPr/>
              <a:t>9/8/2014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BEA023-6F5E-455F-B80D-DCF5273D336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5F95B-D86C-4D08-9440-58C274A066AE}" type="datetimeFigureOut">
              <a:rPr lang="en-US" smtClean="0"/>
              <a:pPr/>
              <a:t>9/8/2014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BEA023-6F5E-455F-B80D-DCF5273D336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25F95B-D86C-4D08-9440-58C274A066AE}"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BEA023-6F5E-455F-B80D-DCF5273D336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25F95B-D86C-4D08-9440-58C274A066AE}"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BEA023-6F5E-455F-B80D-DCF5273D336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25F95B-D86C-4D08-9440-58C274A066AE}" type="datetimeFigureOut">
              <a:rPr lang="en-US" smtClean="0"/>
              <a:pPr/>
              <a:t>9/8/2014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BEA023-6F5E-455F-B80D-DCF5273D336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hyperlink" Target="Status-TCP-BBL%20amendments%2008-14.xls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esus\Desktop\D\Thunder_Wallpaper.jpg"/>
          <p:cNvPicPr>
            <a:picLocks noChangeAspect="1" noChangeArrowheads="1"/>
          </p:cNvPicPr>
          <p:nvPr/>
        </p:nvPicPr>
        <p:blipFill>
          <a:blip r:embed="rId2">
            <a:lum bright="17000" contrast="4000"/>
          </a:blip>
          <a:srcRect/>
          <a:stretch>
            <a:fillRect/>
          </a:stretch>
        </p:blipFill>
        <p:spPr bwMode="auto">
          <a:xfrm>
            <a:off x="-304800" y="-228600"/>
            <a:ext cx="9448800" cy="7086600"/>
          </a:xfrm>
          <a:prstGeom prst="rect">
            <a:avLst/>
          </a:prstGeom>
          <a:noFill/>
        </p:spPr>
      </p:pic>
      <p:sp>
        <p:nvSpPr>
          <p:cNvPr id="4" name="TextBox 3"/>
          <p:cNvSpPr txBox="1"/>
          <p:nvPr/>
        </p:nvSpPr>
        <p:spPr>
          <a:xfrm>
            <a:off x="-152400" y="457200"/>
            <a:ext cx="9296400" cy="1200329"/>
          </a:xfrm>
          <a:prstGeom prst="rect">
            <a:avLst/>
          </a:prstGeom>
          <a:noFill/>
        </p:spPr>
        <p:txBody>
          <a:bodyPr wrap="square" rtlCol="0">
            <a:spAutoFit/>
          </a:bodyPr>
          <a:lstStyle/>
          <a:p>
            <a:pPr algn="ctr"/>
            <a:r>
              <a:rPr lang="en-US" sz="3600" b="1" dirty="0" smtClean="0">
                <a:solidFill>
                  <a:schemeClr val="bg1"/>
                </a:solidFill>
                <a:latin typeface="Algerian" pitchFamily="82" charset="0"/>
              </a:rPr>
              <a:t>SUSTAINABLE  AND DISASTER RESILIENT URBAN DEVELOPMENT</a:t>
            </a:r>
            <a:endParaRPr lang="en-US" sz="3600" dirty="0">
              <a:solidFill>
                <a:schemeClr val="bg1"/>
              </a:solidFill>
              <a:latin typeface="Algerian" pitchFamily="82" charset="0"/>
            </a:endParaRPr>
          </a:p>
        </p:txBody>
      </p:sp>
      <p:sp>
        <p:nvSpPr>
          <p:cNvPr id="6" name="Rectangle 5"/>
          <p:cNvSpPr/>
          <p:nvPr/>
        </p:nvSpPr>
        <p:spPr>
          <a:xfrm>
            <a:off x="2133600" y="5934670"/>
            <a:ext cx="4572000" cy="923330"/>
          </a:xfrm>
          <a:prstGeom prst="rect">
            <a:avLst/>
          </a:prstGeom>
        </p:spPr>
        <p:txBody>
          <a:bodyPr>
            <a:spAutoFit/>
          </a:bodyPr>
          <a:lstStyle/>
          <a:p>
            <a:pPr algn="ctr"/>
            <a:r>
              <a:rPr lang="en-US" b="1" dirty="0" smtClean="0">
                <a:solidFill>
                  <a:schemeClr val="bg1"/>
                </a:solidFill>
              </a:rPr>
              <a:t>Town and Country Planning Organization</a:t>
            </a:r>
          </a:p>
          <a:p>
            <a:pPr algn="ctr"/>
            <a:r>
              <a:rPr lang="en-US" b="1" dirty="0" smtClean="0">
                <a:solidFill>
                  <a:schemeClr val="bg1"/>
                </a:solidFill>
              </a:rPr>
              <a:t>Ministry of Urban Development</a:t>
            </a:r>
          </a:p>
          <a:p>
            <a:pPr algn="ctr"/>
            <a:r>
              <a:rPr lang="en-US" b="1" dirty="0" smtClean="0">
                <a:solidFill>
                  <a:schemeClr val="bg1"/>
                </a:solidFill>
              </a:rPr>
              <a:t>9</a:t>
            </a:r>
            <a:r>
              <a:rPr lang="en-US" b="1" baseline="30000" dirty="0" smtClean="0">
                <a:solidFill>
                  <a:schemeClr val="bg1"/>
                </a:solidFill>
              </a:rPr>
              <a:t>th</a:t>
            </a:r>
            <a:r>
              <a:rPr lang="en-US" b="1" dirty="0" smtClean="0">
                <a:solidFill>
                  <a:schemeClr val="bg1"/>
                </a:solidFill>
              </a:rPr>
              <a:t> September,2014</a:t>
            </a:r>
          </a:p>
        </p:txBody>
      </p:sp>
      <p:pic>
        <p:nvPicPr>
          <p:cNvPr id="8" name="Picture 7" descr="White emblem.png"/>
          <p:cNvPicPr>
            <a:picLocks noChangeAspect="1"/>
          </p:cNvPicPr>
          <p:nvPr/>
        </p:nvPicPr>
        <p:blipFill>
          <a:blip r:embed="rId3" cstate="print"/>
          <a:stretch>
            <a:fillRect/>
          </a:stretch>
        </p:blipFill>
        <p:spPr>
          <a:xfrm>
            <a:off x="4114800" y="5257800"/>
            <a:ext cx="468056" cy="724733"/>
          </a:xfrm>
          <a:prstGeom prst="rect">
            <a:avLst/>
          </a:prstGeom>
        </p:spPr>
      </p:pic>
      <p:sp>
        <p:nvSpPr>
          <p:cNvPr id="9" name="Rectangle 8"/>
          <p:cNvSpPr/>
          <p:nvPr/>
        </p:nvSpPr>
        <p:spPr>
          <a:xfrm>
            <a:off x="2133600" y="2819400"/>
            <a:ext cx="4572000" cy="830997"/>
          </a:xfrm>
          <a:prstGeom prst="rect">
            <a:avLst/>
          </a:prstGeom>
        </p:spPr>
        <p:txBody>
          <a:bodyPr>
            <a:spAutoFit/>
          </a:bodyPr>
          <a:lstStyle/>
          <a:p>
            <a:pPr algn="ctr"/>
            <a:r>
              <a:rPr lang="en-US" sz="2400" b="1" dirty="0" err="1" smtClean="0">
                <a:solidFill>
                  <a:schemeClr val="bg1"/>
                </a:solidFill>
              </a:rPr>
              <a:t>J.B.Kshirsagar</a:t>
            </a:r>
            <a:endParaRPr lang="en-US" sz="2400" b="1" dirty="0" smtClean="0">
              <a:solidFill>
                <a:schemeClr val="bg1"/>
              </a:solidFill>
            </a:endParaRPr>
          </a:p>
          <a:p>
            <a:pPr algn="ctr"/>
            <a:r>
              <a:rPr lang="en-US" sz="2400" b="1" dirty="0" smtClean="0">
                <a:solidFill>
                  <a:schemeClr val="bg1"/>
                </a:solidFill>
              </a:rPr>
              <a:t>Chief Planner</a:t>
            </a:r>
          </a:p>
        </p:txBody>
      </p:sp>
      <p:pic>
        <p:nvPicPr>
          <p:cNvPr id="10" name="Picture 9" descr="white.png"/>
          <p:cNvPicPr>
            <a:picLocks noChangeAspect="1"/>
          </p:cNvPicPr>
          <p:nvPr/>
        </p:nvPicPr>
        <p:blipFill>
          <a:blip r:embed="rId4" cstate="print"/>
          <a:stretch>
            <a:fillRect/>
          </a:stretch>
        </p:blipFill>
        <p:spPr>
          <a:xfrm>
            <a:off x="2819400" y="3733800"/>
            <a:ext cx="1143000" cy="869854"/>
          </a:xfrm>
          <a:prstGeom prst="rect">
            <a:avLst/>
          </a:prstGeom>
        </p:spPr>
      </p:pic>
      <p:pic>
        <p:nvPicPr>
          <p:cNvPr id="1028" name="Picture 4" descr="C:\Users\Jesus\Desktop\D\E.png"/>
          <p:cNvPicPr>
            <a:picLocks noChangeAspect="1" noChangeArrowheads="1"/>
          </p:cNvPicPr>
          <p:nvPr/>
        </p:nvPicPr>
        <p:blipFill>
          <a:blip r:embed="rId5" cstate="print"/>
          <a:srcRect/>
          <a:stretch>
            <a:fillRect/>
          </a:stretch>
        </p:blipFill>
        <p:spPr bwMode="auto">
          <a:xfrm>
            <a:off x="1143000" y="3657600"/>
            <a:ext cx="1247775" cy="1030771"/>
          </a:xfrm>
          <a:prstGeom prst="rect">
            <a:avLst/>
          </a:prstGeom>
          <a:noFill/>
        </p:spPr>
      </p:pic>
      <p:pic>
        <p:nvPicPr>
          <p:cNvPr id="2" name="Picture 2" descr="C:\Users\Jesus\Desktop\D\st.png"/>
          <p:cNvPicPr>
            <a:picLocks noChangeAspect="1" noChangeArrowheads="1"/>
          </p:cNvPicPr>
          <p:nvPr/>
        </p:nvPicPr>
        <p:blipFill>
          <a:blip r:embed="rId6" cstate="print"/>
          <a:srcRect/>
          <a:stretch>
            <a:fillRect/>
          </a:stretch>
        </p:blipFill>
        <p:spPr bwMode="auto">
          <a:xfrm>
            <a:off x="4343400" y="3657600"/>
            <a:ext cx="1447800" cy="923569"/>
          </a:xfrm>
          <a:prstGeom prst="rect">
            <a:avLst/>
          </a:prstGeom>
          <a:noFill/>
        </p:spPr>
      </p:pic>
      <p:pic>
        <p:nvPicPr>
          <p:cNvPr id="3" name="Picture 3" descr="C:\Users\Jesus\Desktop\D\c.png"/>
          <p:cNvPicPr>
            <a:picLocks noChangeAspect="1" noChangeArrowheads="1"/>
          </p:cNvPicPr>
          <p:nvPr/>
        </p:nvPicPr>
        <p:blipFill>
          <a:blip r:embed="rId7" cstate="print"/>
          <a:srcRect/>
          <a:stretch>
            <a:fillRect/>
          </a:stretch>
        </p:blipFill>
        <p:spPr bwMode="auto">
          <a:xfrm>
            <a:off x="6248400" y="3200400"/>
            <a:ext cx="1766887" cy="1549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ystalxp.net/galerie/img/img-wallpapers-blue-jsdu19-19426.jpg"/>
          <p:cNvPicPr>
            <a:picLocks noChangeAspect="1" noChangeArrowheads="1"/>
          </p:cNvPicPr>
          <p:nvPr/>
        </p:nvPicPr>
        <p:blipFill>
          <a:blip r:embed="rId2"/>
          <a:srcRect b="78670"/>
          <a:stretch>
            <a:fillRect/>
          </a:stretch>
        </p:blipFill>
        <p:spPr bwMode="auto">
          <a:xfrm>
            <a:off x="0" y="-1"/>
            <a:ext cx="9144000" cy="1219201"/>
          </a:xfrm>
          <a:prstGeom prst="rect">
            <a:avLst/>
          </a:prstGeom>
          <a:noFill/>
          <a:ln>
            <a:solidFill>
              <a:schemeClr val="tx2">
                <a:lumMod val="60000"/>
                <a:lumOff val="40000"/>
              </a:schemeClr>
            </a:solidFill>
          </a:ln>
        </p:spPr>
      </p:pic>
      <p:pic>
        <p:nvPicPr>
          <p:cNvPr id="1032" name="Picture 8" descr="Cool Light Blue Backgrounds"/>
          <p:cNvPicPr>
            <a:picLocks noChangeAspect="1" noChangeArrowheads="1"/>
          </p:cNvPicPr>
          <p:nvPr/>
        </p:nvPicPr>
        <p:blipFill>
          <a:blip r:embed="rId3">
            <a:lum bright="32000"/>
          </a:blip>
          <a:srcRect b="22917"/>
          <a:stretch>
            <a:fillRect/>
          </a:stretch>
        </p:blipFill>
        <p:spPr bwMode="auto">
          <a:xfrm>
            <a:off x="0" y="1219200"/>
            <a:ext cx="9144000" cy="5638800"/>
          </a:xfrm>
          <a:prstGeom prst="rect">
            <a:avLst/>
          </a:prstGeom>
          <a:noFill/>
        </p:spPr>
      </p:pic>
      <p:sp>
        <p:nvSpPr>
          <p:cNvPr id="5" name="Rectangle 4"/>
          <p:cNvSpPr/>
          <p:nvPr/>
        </p:nvSpPr>
        <p:spPr>
          <a:xfrm>
            <a:off x="0" y="152400"/>
            <a:ext cx="7624908" cy="625428"/>
          </a:xfrm>
          <a:prstGeom prst="rect">
            <a:avLst/>
          </a:prstGeom>
        </p:spPr>
        <p:txBody>
          <a:bodyPr wrap="none">
            <a:spAutoFit/>
          </a:bodyPr>
          <a:lstStyle/>
          <a:p>
            <a:pPr>
              <a:lnSpc>
                <a:spcPct val="115000"/>
              </a:lnSpc>
              <a:tabLst>
                <a:tab pos="683895" algn="l"/>
              </a:tabLst>
            </a:pPr>
            <a:r>
              <a:rPr lang="en-US" sz="3200" b="1" dirty="0" smtClean="0">
                <a:solidFill>
                  <a:schemeClr val="bg1"/>
                </a:solidFill>
                <a:ea typeface="Calibri"/>
                <a:cs typeface="Arial"/>
              </a:rPr>
              <a:t>MEASURES TO MITIGATE URBAN FLOODIND</a:t>
            </a:r>
          </a:p>
        </p:txBody>
      </p:sp>
      <p:sp>
        <p:nvSpPr>
          <p:cNvPr id="6" name="TextBox 5"/>
          <p:cNvSpPr txBox="1"/>
          <p:nvPr/>
        </p:nvSpPr>
        <p:spPr>
          <a:xfrm>
            <a:off x="0" y="1219201"/>
            <a:ext cx="9144000" cy="5755422"/>
          </a:xfrm>
          <a:prstGeom prst="rect">
            <a:avLst/>
          </a:prstGeom>
          <a:noFill/>
        </p:spPr>
        <p:txBody>
          <a:bodyPr wrap="square" rtlCol="0">
            <a:spAutoFit/>
          </a:bodyPr>
          <a:lstStyle/>
          <a:p>
            <a:pPr marL="225425" lvl="0" indent="-225425" algn="just">
              <a:buFont typeface="Wingdings" pitchFamily="2" charset="2"/>
              <a:buChar char="Ø"/>
            </a:pPr>
            <a:r>
              <a:rPr lang="en-US" sz="2400" dirty="0" smtClean="0"/>
              <a:t>Master Plan of a town, areas vulnerable to flooding are to be delineated for which </a:t>
            </a:r>
            <a:r>
              <a:rPr lang="en-US" sz="2400" b="1" i="1" dirty="0" smtClean="0"/>
              <a:t>Flood zoning Maps</a:t>
            </a:r>
            <a:r>
              <a:rPr lang="en-US" sz="2400" dirty="0" smtClean="0"/>
              <a:t> are to be prepared and appropriate development control is to be prescribed based on the degree of risk associated. </a:t>
            </a:r>
          </a:p>
          <a:p>
            <a:pPr marL="225425" lvl="0" indent="-225425" algn="just"/>
            <a:endParaRPr lang="en-US" sz="800" dirty="0" smtClean="0"/>
          </a:p>
          <a:p>
            <a:pPr marL="225425" lvl="0" indent="-225425" algn="just">
              <a:buFont typeface="Wingdings" pitchFamily="2" charset="2"/>
              <a:buChar char="Ø"/>
            </a:pPr>
            <a:r>
              <a:rPr lang="en-US" sz="2400" dirty="0" smtClean="0"/>
              <a:t>An </a:t>
            </a:r>
            <a:r>
              <a:rPr lang="en-US" sz="2400" b="1" i="1" dirty="0" smtClean="0"/>
              <a:t>inventory of drainage and sewerage system</a:t>
            </a:r>
            <a:r>
              <a:rPr lang="en-US" sz="2400" dirty="0" smtClean="0"/>
              <a:t> for the entire city is to be prepared and mapped into Utility maps. Water logging, Sewerage and Drainage improvement /augmentation needs can be addressed.</a:t>
            </a:r>
          </a:p>
          <a:p>
            <a:pPr marL="225425" indent="-225425" algn="just"/>
            <a:endParaRPr lang="en-US" sz="1200" dirty="0" smtClean="0"/>
          </a:p>
          <a:p>
            <a:pPr marL="225425" lvl="0" indent="-225425" algn="just">
              <a:buFont typeface="Wingdings" pitchFamily="2" charset="2"/>
              <a:buChar char="Ø"/>
            </a:pPr>
            <a:r>
              <a:rPr lang="en-US" sz="2400" b="1" i="1" dirty="0" smtClean="0"/>
              <a:t>Water Resource Management Plan</a:t>
            </a:r>
            <a:r>
              <a:rPr lang="en-US" sz="2400" dirty="0" smtClean="0"/>
              <a:t> is needed for identifying areas receiving high rainfall and low rainfall along with coefficient of runoff. </a:t>
            </a:r>
          </a:p>
          <a:p>
            <a:pPr marL="225425" lvl="0" indent="-225425" algn="just"/>
            <a:endParaRPr lang="en-US" sz="800" dirty="0" smtClean="0"/>
          </a:p>
          <a:p>
            <a:pPr marL="225425" lvl="0" indent="-225425" algn="just">
              <a:buFont typeface="Wingdings" pitchFamily="2" charset="2"/>
              <a:buChar char="Ø"/>
            </a:pPr>
            <a:r>
              <a:rPr lang="en-US" sz="2400" dirty="0" smtClean="0"/>
              <a:t>Action plan for preventive measures like raising the height of river embankment, </a:t>
            </a:r>
            <a:r>
              <a:rPr lang="en-US" sz="2400" dirty="0" err="1" smtClean="0"/>
              <a:t>afforestation</a:t>
            </a:r>
            <a:r>
              <a:rPr lang="en-US" sz="2400" dirty="0" smtClean="0"/>
              <a:t> in the catchment areas of river, periodic review of water flow from the barrages and  information on the water discharge so that steps may be taken in advance to rehabilitate people likely to be affected by floods.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ystalxp.net/galerie/img/img-wallpapers-blue-jsdu19-19426.jpg"/>
          <p:cNvPicPr>
            <a:picLocks noChangeAspect="1" noChangeArrowheads="1"/>
          </p:cNvPicPr>
          <p:nvPr/>
        </p:nvPicPr>
        <p:blipFill>
          <a:blip r:embed="rId2"/>
          <a:srcRect b="78670"/>
          <a:stretch>
            <a:fillRect/>
          </a:stretch>
        </p:blipFill>
        <p:spPr bwMode="auto">
          <a:xfrm>
            <a:off x="0" y="-1"/>
            <a:ext cx="9144000" cy="1219201"/>
          </a:xfrm>
          <a:prstGeom prst="rect">
            <a:avLst/>
          </a:prstGeom>
          <a:noFill/>
          <a:ln>
            <a:solidFill>
              <a:schemeClr val="tx2">
                <a:lumMod val="60000"/>
                <a:lumOff val="40000"/>
              </a:schemeClr>
            </a:solidFill>
          </a:ln>
        </p:spPr>
      </p:pic>
      <p:pic>
        <p:nvPicPr>
          <p:cNvPr id="1032" name="Picture 8" descr="Cool Light Blue Backgrounds"/>
          <p:cNvPicPr>
            <a:picLocks noChangeAspect="1" noChangeArrowheads="1"/>
          </p:cNvPicPr>
          <p:nvPr/>
        </p:nvPicPr>
        <p:blipFill>
          <a:blip r:embed="rId3">
            <a:lum bright="32000"/>
          </a:blip>
          <a:srcRect b="22917"/>
          <a:stretch>
            <a:fillRect/>
          </a:stretch>
        </p:blipFill>
        <p:spPr bwMode="auto">
          <a:xfrm>
            <a:off x="0" y="1219200"/>
            <a:ext cx="9144000" cy="5638800"/>
          </a:xfrm>
          <a:prstGeom prst="rect">
            <a:avLst/>
          </a:prstGeom>
          <a:noFill/>
        </p:spPr>
      </p:pic>
      <p:sp>
        <p:nvSpPr>
          <p:cNvPr id="5" name="Rectangle 4"/>
          <p:cNvSpPr/>
          <p:nvPr/>
        </p:nvSpPr>
        <p:spPr>
          <a:xfrm>
            <a:off x="0" y="152400"/>
            <a:ext cx="7628114" cy="658642"/>
          </a:xfrm>
          <a:prstGeom prst="rect">
            <a:avLst/>
          </a:prstGeom>
        </p:spPr>
        <p:txBody>
          <a:bodyPr wrap="none">
            <a:spAutoFit/>
          </a:bodyPr>
          <a:lstStyle/>
          <a:p>
            <a:pPr>
              <a:lnSpc>
                <a:spcPct val="115000"/>
              </a:lnSpc>
              <a:tabLst>
                <a:tab pos="683895" algn="l"/>
              </a:tabLst>
            </a:pPr>
            <a:r>
              <a:rPr lang="en-US" sz="3200" b="1" dirty="0" smtClean="0">
                <a:solidFill>
                  <a:schemeClr val="bg1"/>
                </a:solidFill>
                <a:ea typeface="Calibri"/>
                <a:cs typeface="Arial"/>
              </a:rPr>
              <a:t>MEASURES TO MITIGATE URBAN FLOODING</a:t>
            </a:r>
          </a:p>
        </p:txBody>
      </p:sp>
      <p:sp>
        <p:nvSpPr>
          <p:cNvPr id="6" name="TextBox 5"/>
          <p:cNvSpPr txBox="1"/>
          <p:nvPr/>
        </p:nvSpPr>
        <p:spPr>
          <a:xfrm>
            <a:off x="0" y="1219200"/>
            <a:ext cx="9144000" cy="6617196"/>
          </a:xfrm>
          <a:prstGeom prst="rect">
            <a:avLst/>
          </a:prstGeom>
          <a:noFill/>
        </p:spPr>
        <p:txBody>
          <a:bodyPr wrap="square" rtlCol="0">
            <a:spAutoFit/>
          </a:bodyPr>
          <a:lstStyle/>
          <a:p>
            <a:pPr marL="344488" lvl="0" indent="-344488" algn="just">
              <a:buFont typeface="Wingdings" pitchFamily="2" charset="2"/>
              <a:buChar char="Ø"/>
            </a:pPr>
            <a:r>
              <a:rPr lang="en-US" sz="2400" dirty="0" smtClean="0"/>
              <a:t>Strict enforcement of </a:t>
            </a:r>
            <a:r>
              <a:rPr lang="en-US" sz="2400" b="1" i="1" dirty="0" smtClean="0"/>
              <a:t>Zoning regulations and Building Bye-Laws</a:t>
            </a:r>
            <a:r>
              <a:rPr lang="en-US" sz="2400" dirty="0" smtClean="0"/>
              <a:t> is needed in flood prone areas.  In Master Plans, the </a:t>
            </a:r>
            <a:r>
              <a:rPr lang="en-US" sz="2400" b="1" i="1" dirty="0" smtClean="0"/>
              <a:t>Flood plains</a:t>
            </a:r>
            <a:r>
              <a:rPr lang="en-US" sz="2400" dirty="0" smtClean="0"/>
              <a:t> need to be declared </a:t>
            </a:r>
            <a:r>
              <a:rPr lang="en-US" sz="2400" b="1" i="1" dirty="0" smtClean="0"/>
              <a:t>as litter free and no construction zone</a:t>
            </a:r>
            <a:r>
              <a:rPr lang="en-US" sz="2400" dirty="0" smtClean="0"/>
              <a:t> and may be designated for intensive agriculture/horticulture.</a:t>
            </a:r>
          </a:p>
          <a:p>
            <a:pPr marL="344488" lvl="0" indent="-344488" algn="just">
              <a:buFont typeface="Wingdings" pitchFamily="2" charset="2"/>
              <a:buChar char="Ø"/>
            </a:pPr>
            <a:endParaRPr lang="en-US" sz="1000" dirty="0" smtClean="0"/>
          </a:p>
          <a:p>
            <a:pPr marL="344488" lvl="0" indent="-344488" algn="just">
              <a:buFont typeface="Wingdings" pitchFamily="2" charset="2"/>
              <a:buChar char="Ø"/>
            </a:pPr>
            <a:r>
              <a:rPr lang="en-US" sz="2400" dirty="0" smtClean="0"/>
              <a:t>For major land use changes, </a:t>
            </a:r>
            <a:r>
              <a:rPr lang="en-US" sz="2400" b="1" i="1" dirty="0" smtClean="0"/>
              <a:t>impact assessment</a:t>
            </a:r>
            <a:r>
              <a:rPr lang="en-US" sz="2400" dirty="0" smtClean="0"/>
              <a:t> should be made mandatory for the towns with sparse open spaces / green or are vulnerable to encroachment / development to reduce the chances of flooding.</a:t>
            </a:r>
          </a:p>
          <a:p>
            <a:pPr marL="344488" indent="-344488" algn="just"/>
            <a:endParaRPr lang="en-US" sz="1000" dirty="0" smtClean="0"/>
          </a:p>
          <a:p>
            <a:pPr marL="344488" lvl="0" indent="-344488" algn="just">
              <a:buFont typeface="Wingdings" pitchFamily="2" charset="2"/>
              <a:buChar char="Ø"/>
            </a:pPr>
            <a:r>
              <a:rPr lang="en-US" sz="2400" b="1" i="1" dirty="0" smtClean="0"/>
              <a:t>Slope analysis and runoffs </a:t>
            </a:r>
            <a:r>
              <a:rPr lang="en-US" sz="2400" dirty="0" smtClean="0"/>
              <a:t>need to be assessed with areas of natural vegetation and plans must take these aspects into account.</a:t>
            </a:r>
          </a:p>
          <a:p>
            <a:pPr marL="344488" indent="-344488" algn="just"/>
            <a:endParaRPr lang="en-US" sz="800" dirty="0" smtClean="0"/>
          </a:p>
          <a:p>
            <a:pPr marL="344488" lvl="0" indent="-344488" algn="just">
              <a:buFont typeface="Wingdings" pitchFamily="2" charset="2"/>
              <a:buChar char="Ø"/>
            </a:pPr>
            <a:r>
              <a:rPr lang="en-US" sz="2400" dirty="0" smtClean="0"/>
              <a:t>Strict </a:t>
            </a:r>
            <a:r>
              <a:rPr lang="en-US" sz="2400" b="1" i="1" dirty="0" smtClean="0"/>
              <a:t>periodic cleaning of urban drains and sewer </a:t>
            </a:r>
            <a:r>
              <a:rPr lang="en-US" sz="2400" dirty="0" smtClean="0"/>
              <a:t>lines is to be carried out by the ULBs and Development Authorities including screening chambers to reduce the chances of flooding during monsoons.</a:t>
            </a:r>
          </a:p>
          <a:p>
            <a:r>
              <a:rPr lang="en-US" sz="2000" dirty="0" smtClean="0"/>
              <a:t> </a:t>
            </a:r>
          </a:p>
          <a:p>
            <a:pPr lvl="0"/>
            <a:endParaRPr lang="en-US" sz="2000" dirty="0" smtClean="0"/>
          </a:p>
          <a:p>
            <a:r>
              <a:rPr lang="en-US" sz="2000" dirty="0" smtClean="0"/>
              <a:t> </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ystalxp.net/galerie/img/img-wallpapers-blue-jsdu19-19426.jpg"/>
          <p:cNvPicPr>
            <a:picLocks noChangeAspect="1" noChangeArrowheads="1"/>
          </p:cNvPicPr>
          <p:nvPr/>
        </p:nvPicPr>
        <p:blipFill>
          <a:blip r:embed="rId2"/>
          <a:srcRect b="78670"/>
          <a:stretch>
            <a:fillRect/>
          </a:stretch>
        </p:blipFill>
        <p:spPr bwMode="auto">
          <a:xfrm>
            <a:off x="0" y="-1"/>
            <a:ext cx="9144000" cy="1219201"/>
          </a:xfrm>
          <a:prstGeom prst="rect">
            <a:avLst/>
          </a:prstGeom>
          <a:noFill/>
          <a:ln>
            <a:solidFill>
              <a:schemeClr val="tx2">
                <a:lumMod val="60000"/>
                <a:lumOff val="40000"/>
              </a:schemeClr>
            </a:solidFill>
          </a:ln>
        </p:spPr>
      </p:pic>
      <p:pic>
        <p:nvPicPr>
          <p:cNvPr id="1032" name="Picture 8" descr="Cool Light Blue Backgrounds"/>
          <p:cNvPicPr>
            <a:picLocks noChangeAspect="1" noChangeArrowheads="1"/>
          </p:cNvPicPr>
          <p:nvPr/>
        </p:nvPicPr>
        <p:blipFill>
          <a:blip r:embed="rId3">
            <a:lum bright="33000"/>
          </a:blip>
          <a:srcRect b="22917"/>
          <a:stretch>
            <a:fillRect/>
          </a:stretch>
        </p:blipFill>
        <p:spPr bwMode="auto">
          <a:xfrm>
            <a:off x="0" y="1219200"/>
            <a:ext cx="9144000" cy="5638800"/>
          </a:xfrm>
          <a:prstGeom prst="rect">
            <a:avLst/>
          </a:prstGeom>
          <a:noFill/>
        </p:spPr>
      </p:pic>
      <p:sp>
        <p:nvSpPr>
          <p:cNvPr id="9" name="TextBox 8"/>
          <p:cNvSpPr txBox="1"/>
          <p:nvPr/>
        </p:nvSpPr>
        <p:spPr>
          <a:xfrm>
            <a:off x="0" y="76200"/>
            <a:ext cx="9144000" cy="1077218"/>
          </a:xfrm>
          <a:prstGeom prst="rect">
            <a:avLst/>
          </a:prstGeom>
          <a:noFill/>
        </p:spPr>
        <p:txBody>
          <a:bodyPr wrap="square" rtlCol="0">
            <a:spAutoFit/>
          </a:bodyPr>
          <a:lstStyle/>
          <a:p>
            <a:r>
              <a:rPr lang="en-US" sz="3200" b="1" dirty="0" smtClean="0">
                <a:solidFill>
                  <a:schemeClr val="bg1"/>
                </a:solidFill>
              </a:rPr>
              <a:t>CITIES/TOWNS /DISTRICTS FALLING IN TSUNAMI VULNERABLE ZONES</a:t>
            </a:r>
            <a:endParaRPr lang="en-US" sz="3200" b="1" dirty="0">
              <a:solidFill>
                <a:schemeClr val="bg1"/>
              </a:solidFill>
            </a:endParaRPr>
          </a:p>
        </p:txBody>
      </p:sp>
      <p:sp>
        <p:nvSpPr>
          <p:cNvPr id="11" name="Rectangle 10"/>
          <p:cNvSpPr/>
          <p:nvPr/>
        </p:nvSpPr>
        <p:spPr>
          <a:xfrm>
            <a:off x="0" y="1219200"/>
            <a:ext cx="4343400" cy="5693866"/>
          </a:xfrm>
          <a:prstGeom prst="rect">
            <a:avLst/>
          </a:prstGeom>
          <a:ln w="57150">
            <a:solidFill>
              <a:schemeClr val="accent5">
                <a:lumMod val="75000"/>
              </a:schemeClr>
            </a:solidFill>
          </a:ln>
        </p:spPr>
        <p:txBody>
          <a:bodyPr wrap="square">
            <a:spAutoFit/>
          </a:bodyPr>
          <a:lstStyle/>
          <a:p>
            <a:pPr>
              <a:buFont typeface="Wingdings" pitchFamily="2" charset="2"/>
              <a:buChar char="Ø"/>
            </a:pPr>
            <a:r>
              <a:rPr lang="en-US" sz="2400" b="1" dirty="0" smtClean="0">
                <a:solidFill>
                  <a:srgbClr val="7030A0"/>
                </a:solidFill>
              </a:rPr>
              <a:t>Tsunami (5,700 km coastline is prone to Tsunamis)</a:t>
            </a:r>
          </a:p>
          <a:p>
            <a:r>
              <a:rPr lang="en-US" sz="2000" b="1" i="1" dirty="0" smtClean="0"/>
              <a:t>Tsunami  Zone are defined as:</a:t>
            </a:r>
          </a:p>
          <a:p>
            <a:r>
              <a:rPr lang="en-US" sz="2000" dirty="0" smtClean="0"/>
              <a:t>Zone-1 maximum water depth 0-3m</a:t>
            </a:r>
          </a:p>
          <a:p>
            <a:r>
              <a:rPr lang="en-US" sz="2000" dirty="0" smtClean="0"/>
              <a:t>Zone-2 maximum water depth 3-6m</a:t>
            </a:r>
          </a:p>
          <a:p>
            <a:r>
              <a:rPr lang="en-US" sz="2000" dirty="0" smtClean="0"/>
              <a:t>Zone-3 maximum water depth 6-9m</a:t>
            </a:r>
          </a:p>
          <a:p>
            <a:r>
              <a:rPr lang="en-US" sz="2000" dirty="0" smtClean="0"/>
              <a:t>Zone maximum water depth &gt; 9 m</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900" dirty="0" smtClean="0"/>
          </a:p>
          <a:p>
            <a:endParaRPr lang="en-US" sz="900" dirty="0" smtClean="0"/>
          </a:p>
          <a:p>
            <a:endParaRPr lang="en-US" sz="900" dirty="0" smtClean="0"/>
          </a:p>
          <a:p>
            <a:endParaRPr lang="en-US" sz="900" dirty="0" smtClean="0"/>
          </a:p>
        </p:txBody>
      </p:sp>
      <p:sp>
        <p:nvSpPr>
          <p:cNvPr id="14" name="TextBox 13"/>
          <p:cNvSpPr txBox="1"/>
          <p:nvPr/>
        </p:nvSpPr>
        <p:spPr>
          <a:xfrm>
            <a:off x="0" y="4919008"/>
            <a:ext cx="4343400" cy="1938992"/>
          </a:xfrm>
          <a:prstGeom prst="rect">
            <a:avLst/>
          </a:prstGeom>
          <a:noFill/>
        </p:spPr>
        <p:txBody>
          <a:bodyPr wrap="square" rtlCol="0">
            <a:spAutoFit/>
          </a:bodyPr>
          <a:lstStyle/>
          <a:p>
            <a:pPr algn="just"/>
            <a:r>
              <a:rPr lang="en-US" sz="2000" b="1" i="1" dirty="0" smtClean="0"/>
              <a:t>Coastal State </a:t>
            </a:r>
          </a:p>
          <a:p>
            <a:pPr algn="just"/>
            <a:r>
              <a:rPr lang="en-US" sz="2000" dirty="0" smtClean="0"/>
              <a:t>Tamil Nadu ,</a:t>
            </a:r>
            <a:r>
              <a:rPr lang="en-US" sz="2000" dirty="0" err="1" smtClean="0"/>
              <a:t>Puducherry</a:t>
            </a:r>
            <a:r>
              <a:rPr lang="en-US" sz="2000" dirty="0" smtClean="0"/>
              <a:t>, Andhra Pradesh, Orissa, West Bengal, Andaman &amp; Nicobar, Gujarat, Dadra &amp; Nagar Haveli, Daman &amp; Diu, Maharashtra, Goa, Karnataka ,Kerala </a:t>
            </a:r>
            <a:r>
              <a:rPr lang="en-US" sz="2000" dirty="0" err="1" smtClean="0"/>
              <a:t>Lakhsadweep</a:t>
            </a:r>
            <a:r>
              <a:rPr lang="en-US" sz="2000" dirty="0" smtClean="0"/>
              <a:t>.</a:t>
            </a:r>
            <a:endParaRPr lang="en-US" sz="2000" dirty="0"/>
          </a:p>
        </p:txBody>
      </p:sp>
      <p:pic>
        <p:nvPicPr>
          <p:cNvPr id="13" name="Picture 2"/>
          <p:cNvPicPr>
            <a:picLocks noChangeAspect="1" noChangeArrowheads="1"/>
          </p:cNvPicPr>
          <p:nvPr/>
        </p:nvPicPr>
        <p:blipFill>
          <a:blip r:embed="rId4"/>
          <a:srcRect t="46546" b="22894"/>
          <a:stretch>
            <a:fillRect/>
          </a:stretch>
        </p:blipFill>
        <p:spPr bwMode="auto">
          <a:xfrm>
            <a:off x="0" y="3657599"/>
            <a:ext cx="4281728" cy="1086129"/>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8" name="Picture 1" descr="C:\Users\Jesus\Desktop\D\Disaster\tsunami-india-525x337.jpg"/>
          <p:cNvPicPr>
            <a:picLocks noChangeAspect="1" noChangeArrowheads="1"/>
          </p:cNvPicPr>
          <p:nvPr/>
        </p:nvPicPr>
        <p:blipFill>
          <a:blip r:embed="rId5"/>
          <a:srcRect/>
          <a:stretch>
            <a:fillRect/>
          </a:stretch>
        </p:blipFill>
        <p:spPr bwMode="auto">
          <a:xfrm>
            <a:off x="7007234" y="5486400"/>
            <a:ext cx="2136766" cy="1371600"/>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Picture 4"/>
          <p:cNvPicPr>
            <a:picLocks noChangeAspect="1" noChangeArrowheads="1"/>
          </p:cNvPicPr>
          <p:nvPr/>
        </p:nvPicPr>
        <p:blipFill>
          <a:blip r:embed="rId6"/>
          <a:srcRect/>
          <a:stretch>
            <a:fillRect/>
          </a:stretch>
        </p:blipFill>
        <p:spPr bwMode="auto">
          <a:xfrm>
            <a:off x="4419600" y="1905000"/>
            <a:ext cx="4648200" cy="3253740"/>
          </a:xfrm>
          <a:prstGeom prst="rect">
            <a:avLst/>
          </a:prstGeom>
          <a:noFill/>
          <a:ln w="38100">
            <a:solidFill>
              <a:schemeClr val="accent5">
                <a:lumMod val="75000"/>
              </a:schemeClr>
            </a:solidFill>
            <a:miter lim="800000"/>
            <a:headEnd/>
            <a:tailEnd/>
          </a:ln>
        </p:spPr>
      </p:pic>
      <p:sp>
        <p:nvSpPr>
          <p:cNvPr id="12" name="Rectangle 11"/>
          <p:cNvSpPr/>
          <p:nvPr/>
        </p:nvSpPr>
        <p:spPr>
          <a:xfrm>
            <a:off x="4343400" y="1219200"/>
            <a:ext cx="4572000" cy="674031"/>
          </a:xfrm>
          <a:prstGeom prst="rect">
            <a:avLst/>
          </a:prstGeom>
        </p:spPr>
        <p:txBody>
          <a:bodyPr>
            <a:spAutoFit/>
          </a:bodyPr>
          <a:lstStyle/>
          <a:p>
            <a:pPr algn="ctr">
              <a:spcBef>
                <a:spcPct val="10000"/>
              </a:spcBef>
            </a:pPr>
            <a:r>
              <a:rPr lang="en-US" b="1" dirty="0" smtClean="0">
                <a:latin typeface="Calibri" charset="0"/>
              </a:rPr>
              <a:t>Maximum Storm Surge in meters </a:t>
            </a:r>
          </a:p>
          <a:p>
            <a:pPr algn="ctr">
              <a:spcBef>
                <a:spcPct val="10000"/>
              </a:spcBef>
            </a:pPr>
            <a:r>
              <a:rPr lang="en-US" b="1" dirty="0" smtClean="0">
                <a:latin typeface="Calibri" charset="0"/>
              </a:rPr>
              <a:t>for each coastal District</a:t>
            </a:r>
            <a:endParaRPr lang="en-US" dirty="0">
              <a:latin typeface="Calibri"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ystalxp.net/galerie/img/img-wallpapers-blue-jsdu19-19426.jpg"/>
          <p:cNvPicPr>
            <a:picLocks noChangeAspect="1" noChangeArrowheads="1"/>
          </p:cNvPicPr>
          <p:nvPr/>
        </p:nvPicPr>
        <p:blipFill>
          <a:blip r:embed="rId2"/>
          <a:srcRect b="78670"/>
          <a:stretch>
            <a:fillRect/>
          </a:stretch>
        </p:blipFill>
        <p:spPr bwMode="auto">
          <a:xfrm>
            <a:off x="0" y="-1"/>
            <a:ext cx="9144000" cy="1219201"/>
          </a:xfrm>
          <a:prstGeom prst="rect">
            <a:avLst/>
          </a:prstGeom>
          <a:noFill/>
          <a:ln>
            <a:solidFill>
              <a:schemeClr val="tx2">
                <a:lumMod val="60000"/>
                <a:lumOff val="40000"/>
              </a:schemeClr>
            </a:solidFill>
          </a:ln>
        </p:spPr>
      </p:pic>
      <p:pic>
        <p:nvPicPr>
          <p:cNvPr id="1032" name="Picture 8" descr="Cool Light Blue Backgrounds"/>
          <p:cNvPicPr>
            <a:picLocks noChangeAspect="1" noChangeArrowheads="1"/>
          </p:cNvPicPr>
          <p:nvPr/>
        </p:nvPicPr>
        <p:blipFill>
          <a:blip r:embed="rId3">
            <a:lum bright="32000"/>
          </a:blip>
          <a:srcRect b="22917"/>
          <a:stretch>
            <a:fillRect/>
          </a:stretch>
        </p:blipFill>
        <p:spPr bwMode="auto">
          <a:xfrm>
            <a:off x="0" y="1219200"/>
            <a:ext cx="9144000" cy="5638800"/>
          </a:xfrm>
          <a:prstGeom prst="rect">
            <a:avLst/>
          </a:prstGeom>
          <a:noFill/>
        </p:spPr>
      </p:pic>
      <p:sp>
        <p:nvSpPr>
          <p:cNvPr id="5" name="Rectangle 4"/>
          <p:cNvSpPr/>
          <p:nvPr/>
        </p:nvSpPr>
        <p:spPr>
          <a:xfrm>
            <a:off x="0" y="76200"/>
            <a:ext cx="9144000" cy="1077218"/>
          </a:xfrm>
          <a:prstGeom prst="rect">
            <a:avLst/>
          </a:prstGeom>
        </p:spPr>
        <p:txBody>
          <a:bodyPr wrap="square">
            <a:spAutoFit/>
          </a:bodyPr>
          <a:lstStyle/>
          <a:p>
            <a:pPr algn="ctr">
              <a:tabLst>
                <a:tab pos="683895" algn="l"/>
              </a:tabLst>
            </a:pPr>
            <a:r>
              <a:rPr lang="en-US" sz="3200" b="1" dirty="0" smtClean="0">
                <a:solidFill>
                  <a:schemeClr val="bg1"/>
                </a:solidFill>
                <a:ea typeface="Calibri"/>
                <a:cs typeface="Arial"/>
              </a:rPr>
              <a:t>FACTORS RESPONSIBLE OF TSUNAMI RELATED DISASTERS</a:t>
            </a:r>
          </a:p>
        </p:txBody>
      </p:sp>
      <p:sp>
        <p:nvSpPr>
          <p:cNvPr id="6" name="TextBox 5"/>
          <p:cNvSpPr txBox="1"/>
          <p:nvPr/>
        </p:nvSpPr>
        <p:spPr>
          <a:xfrm>
            <a:off x="0" y="1219200"/>
            <a:ext cx="9144000" cy="3785652"/>
          </a:xfrm>
          <a:prstGeom prst="rect">
            <a:avLst/>
          </a:prstGeom>
          <a:noFill/>
        </p:spPr>
        <p:txBody>
          <a:bodyPr wrap="square" rtlCol="0">
            <a:spAutoFit/>
          </a:bodyPr>
          <a:lstStyle/>
          <a:p>
            <a:pPr algn="just"/>
            <a:r>
              <a:rPr lang="en-US" sz="2400" b="1" i="1" dirty="0" smtClean="0">
                <a:cs typeface="Arial" pitchFamily="34" charset="0"/>
              </a:rPr>
              <a:t>Tsunami</a:t>
            </a:r>
            <a:r>
              <a:rPr lang="en-US" sz="2400" dirty="0" smtClean="0">
                <a:cs typeface="Arial" pitchFamily="34" charset="0"/>
              </a:rPr>
              <a:t> are ocean waves caused by under sea </a:t>
            </a:r>
            <a:r>
              <a:rPr lang="en-US" sz="2400" i="1" dirty="0" smtClean="0">
                <a:cs typeface="Arial" pitchFamily="34" charset="0"/>
              </a:rPr>
              <a:t>Volcanic Eruptions, Earthquakes and Landslides with</a:t>
            </a:r>
            <a:r>
              <a:rPr lang="en-US" sz="2400" dirty="0" smtClean="0">
                <a:cs typeface="Arial" pitchFamily="34" charset="0"/>
              </a:rPr>
              <a:t> waves travelling at high speeds.</a:t>
            </a:r>
          </a:p>
          <a:p>
            <a:pPr algn="just"/>
            <a:endParaRPr lang="en-US" sz="2400" dirty="0" smtClean="0">
              <a:cs typeface="Arial" pitchFamily="34" charset="0"/>
            </a:endParaRPr>
          </a:p>
          <a:p>
            <a:pPr algn="just">
              <a:buFont typeface="Arial" pitchFamily="34" charset="0"/>
              <a:buChar char="•"/>
            </a:pPr>
            <a:r>
              <a:rPr lang="en-US" sz="2400" dirty="0" smtClean="0">
                <a:cs typeface="Arial" pitchFamily="34" charset="0"/>
              </a:rPr>
              <a:t> Coastal Towns are prone to Tsunami hazards for their proximity to shores.</a:t>
            </a:r>
          </a:p>
          <a:p>
            <a:pPr algn="just">
              <a:buFont typeface="Arial" pitchFamily="34" charset="0"/>
              <a:buChar char="•"/>
            </a:pPr>
            <a:r>
              <a:rPr lang="en-US" sz="2400" dirty="0" smtClean="0">
                <a:cs typeface="Arial" pitchFamily="34" charset="0"/>
              </a:rPr>
              <a:t> </a:t>
            </a:r>
            <a:r>
              <a:rPr lang="en-US" sz="2400" dirty="0" err="1" smtClean="0">
                <a:cs typeface="Arial" pitchFamily="34" charset="0"/>
              </a:rPr>
              <a:t>Landuse</a:t>
            </a:r>
            <a:r>
              <a:rPr lang="en-US" sz="2400" dirty="0" smtClean="0">
                <a:cs typeface="Arial" pitchFamily="34" charset="0"/>
              </a:rPr>
              <a:t> and habitation density in the Tsunami prone Coastal Zone also determines the extent of damage and loss.</a:t>
            </a:r>
          </a:p>
          <a:p>
            <a:pPr algn="just">
              <a:buFont typeface="Arial" pitchFamily="34" charset="0"/>
              <a:buChar char="•"/>
            </a:pPr>
            <a:r>
              <a:rPr lang="en-US" sz="2400" dirty="0" smtClean="0"/>
              <a:t> Environmental degradation due to urbanization.</a:t>
            </a:r>
          </a:p>
          <a:p>
            <a:pPr algn="just">
              <a:buFont typeface="Arial" pitchFamily="34" charset="0"/>
              <a:buChar char="•"/>
            </a:pPr>
            <a:r>
              <a:rPr lang="en-US" sz="2400" dirty="0" smtClean="0">
                <a:cs typeface="Arial" pitchFamily="34" charset="0"/>
              </a:rPr>
              <a:t> Haphazard urbanization along the coastal areas.</a:t>
            </a:r>
          </a:p>
          <a:p>
            <a:pPr algn="just">
              <a:buFont typeface="Arial" pitchFamily="34" charset="0"/>
              <a:buChar char="•"/>
            </a:pPr>
            <a:r>
              <a:rPr lang="en-US" sz="2400" dirty="0" smtClean="0">
                <a:cs typeface="Arial" pitchFamily="34" charset="0"/>
              </a:rPr>
              <a:t> Preparedness and Early warning systems and their efficiency.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ystalxp.net/galerie/img/img-wallpapers-blue-jsdu19-19426.jpg"/>
          <p:cNvPicPr>
            <a:picLocks noChangeAspect="1" noChangeArrowheads="1"/>
          </p:cNvPicPr>
          <p:nvPr/>
        </p:nvPicPr>
        <p:blipFill>
          <a:blip r:embed="rId2"/>
          <a:srcRect b="78670"/>
          <a:stretch>
            <a:fillRect/>
          </a:stretch>
        </p:blipFill>
        <p:spPr bwMode="auto">
          <a:xfrm>
            <a:off x="0" y="-1"/>
            <a:ext cx="9144000" cy="1219201"/>
          </a:xfrm>
          <a:prstGeom prst="rect">
            <a:avLst/>
          </a:prstGeom>
          <a:noFill/>
          <a:ln>
            <a:solidFill>
              <a:schemeClr val="tx2">
                <a:lumMod val="60000"/>
                <a:lumOff val="40000"/>
              </a:schemeClr>
            </a:solidFill>
          </a:ln>
        </p:spPr>
      </p:pic>
      <p:pic>
        <p:nvPicPr>
          <p:cNvPr id="1032" name="Picture 8" descr="Cool Light Blue Backgrounds"/>
          <p:cNvPicPr>
            <a:picLocks noChangeAspect="1" noChangeArrowheads="1"/>
          </p:cNvPicPr>
          <p:nvPr/>
        </p:nvPicPr>
        <p:blipFill>
          <a:blip r:embed="rId3">
            <a:lum bright="32000"/>
          </a:blip>
          <a:srcRect b="22917"/>
          <a:stretch>
            <a:fillRect/>
          </a:stretch>
        </p:blipFill>
        <p:spPr bwMode="auto">
          <a:xfrm>
            <a:off x="0" y="1219200"/>
            <a:ext cx="9144000" cy="5638800"/>
          </a:xfrm>
          <a:prstGeom prst="rect">
            <a:avLst/>
          </a:prstGeom>
          <a:noFill/>
        </p:spPr>
      </p:pic>
      <p:sp>
        <p:nvSpPr>
          <p:cNvPr id="5" name="Rectangle 4"/>
          <p:cNvSpPr/>
          <p:nvPr/>
        </p:nvSpPr>
        <p:spPr>
          <a:xfrm>
            <a:off x="914400" y="304800"/>
            <a:ext cx="7081041" cy="587853"/>
          </a:xfrm>
          <a:prstGeom prst="rect">
            <a:avLst/>
          </a:prstGeom>
        </p:spPr>
        <p:txBody>
          <a:bodyPr wrap="none">
            <a:spAutoFit/>
          </a:bodyPr>
          <a:lstStyle/>
          <a:p>
            <a:pPr>
              <a:lnSpc>
                <a:spcPct val="115000"/>
              </a:lnSpc>
              <a:tabLst>
                <a:tab pos="683895" algn="l"/>
              </a:tabLst>
            </a:pPr>
            <a:r>
              <a:rPr lang="en-US" sz="2800" b="1" dirty="0" smtClean="0">
                <a:solidFill>
                  <a:schemeClr val="bg1"/>
                </a:solidFill>
                <a:ea typeface="Calibri"/>
                <a:cs typeface="Arial"/>
              </a:rPr>
              <a:t>MEASURES to MITIGATE- TSUNAMI DISASTERS</a:t>
            </a:r>
          </a:p>
        </p:txBody>
      </p:sp>
      <p:sp>
        <p:nvSpPr>
          <p:cNvPr id="6" name="TextBox 5"/>
          <p:cNvSpPr txBox="1"/>
          <p:nvPr/>
        </p:nvSpPr>
        <p:spPr>
          <a:xfrm>
            <a:off x="0" y="1219200"/>
            <a:ext cx="9144000" cy="4247317"/>
          </a:xfrm>
          <a:prstGeom prst="rect">
            <a:avLst/>
          </a:prstGeom>
          <a:noFill/>
        </p:spPr>
        <p:txBody>
          <a:bodyPr wrap="square" rtlCol="0">
            <a:spAutoFit/>
          </a:bodyPr>
          <a:lstStyle/>
          <a:p>
            <a:pPr marL="511175" indent="-511175">
              <a:spcAft>
                <a:spcPts val="600"/>
              </a:spcAft>
              <a:buFont typeface="Wingdings" pitchFamily="2" charset="2"/>
              <a:buChar char="Ø"/>
            </a:pPr>
            <a:r>
              <a:rPr lang="en-US" sz="2400" dirty="0" smtClean="0">
                <a:cs typeface="Arial" pitchFamily="34" charset="0"/>
              </a:rPr>
              <a:t>Pr</a:t>
            </a:r>
            <a:r>
              <a:rPr lang="en-US" sz="2400" dirty="0" smtClean="0"/>
              <a:t>eparation of coastal land use map on large scale.</a:t>
            </a:r>
          </a:p>
          <a:p>
            <a:pPr marL="511175" indent="-511175">
              <a:spcAft>
                <a:spcPts val="600"/>
              </a:spcAft>
              <a:buFont typeface="Wingdings" pitchFamily="2" charset="2"/>
              <a:buChar char="Ø"/>
            </a:pPr>
            <a:r>
              <a:rPr lang="en-US" sz="2400" dirty="0" smtClean="0"/>
              <a:t>Strict Implementation of the CRZ regulations for planning Costal Towns.</a:t>
            </a:r>
          </a:p>
          <a:p>
            <a:pPr marL="511175" indent="-511175">
              <a:spcAft>
                <a:spcPts val="600"/>
              </a:spcAft>
              <a:buFont typeface="Wingdings" pitchFamily="2" charset="2"/>
              <a:buChar char="Ø"/>
            </a:pPr>
            <a:r>
              <a:rPr lang="en-US" sz="2400" dirty="0" smtClean="0"/>
              <a:t> Planned layouts with easy “Evacuation routes” in case of early  and swift evacuation.</a:t>
            </a:r>
          </a:p>
          <a:p>
            <a:pPr marL="511175" indent="-511175">
              <a:spcAft>
                <a:spcPts val="600"/>
              </a:spcAft>
              <a:buFont typeface="Wingdings" pitchFamily="2" charset="2"/>
              <a:buChar char="Ø"/>
            </a:pPr>
            <a:r>
              <a:rPr lang="en-US" sz="2400" dirty="0" smtClean="0"/>
              <a:t>Low rise, medium density developments beyond the CRZ in prone coastal towns.</a:t>
            </a:r>
          </a:p>
          <a:p>
            <a:pPr marL="511175" indent="-511175">
              <a:spcAft>
                <a:spcPts val="600"/>
              </a:spcAft>
              <a:buFont typeface="Wingdings" pitchFamily="2" charset="2"/>
              <a:buChar char="Ø"/>
            </a:pPr>
            <a:r>
              <a:rPr lang="en-US" sz="2400" dirty="0" smtClean="0"/>
              <a:t> Provisions of Early Warning systems by the Local Authorities</a:t>
            </a:r>
          </a:p>
          <a:p>
            <a:pPr marL="511175" indent="-511175">
              <a:spcAft>
                <a:spcPts val="600"/>
              </a:spcAft>
              <a:buFont typeface="Wingdings" pitchFamily="2" charset="2"/>
              <a:buChar char="Ø"/>
            </a:pPr>
            <a:r>
              <a:rPr lang="en-US" sz="2400" dirty="0" smtClean="0"/>
              <a:t> Community Based- Costal Zone Management and</a:t>
            </a:r>
          </a:p>
          <a:p>
            <a:pPr marL="511175" indent="-511175">
              <a:spcAft>
                <a:spcPts val="600"/>
              </a:spcAft>
              <a:buFont typeface="Wingdings" pitchFamily="2" charset="2"/>
              <a:buChar char="Ø"/>
            </a:pPr>
            <a:r>
              <a:rPr lang="en-US" sz="2400" dirty="0" smtClean="0"/>
              <a:t> Community Based Information Systems.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ystalxp.net/galerie/img/img-wallpapers-blue-jsdu19-19426.jpg"/>
          <p:cNvPicPr>
            <a:picLocks noChangeAspect="1" noChangeArrowheads="1"/>
          </p:cNvPicPr>
          <p:nvPr/>
        </p:nvPicPr>
        <p:blipFill>
          <a:blip r:embed="rId2"/>
          <a:srcRect b="78670"/>
          <a:stretch>
            <a:fillRect/>
          </a:stretch>
        </p:blipFill>
        <p:spPr bwMode="auto">
          <a:xfrm>
            <a:off x="0" y="-1"/>
            <a:ext cx="9144000" cy="1219201"/>
          </a:xfrm>
          <a:prstGeom prst="rect">
            <a:avLst/>
          </a:prstGeom>
          <a:noFill/>
          <a:ln>
            <a:solidFill>
              <a:schemeClr val="tx2">
                <a:lumMod val="60000"/>
                <a:lumOff val="40000"/>
              </a:schemeClr>
            </a:solidFill>
          </a:ln>
        </p:spPr>
      </p:pic>
      <p:pic>
        <p:nvPicPr>
          <p:cNvPr id="1032" name="Picture 8" descr="Cool Light Blue Backgrounds"/>
          <p:cNvPicPr>
            <a:picLocks noChangeAspect="1" noChangeArrowheads="1"/>
          </p:cNvPicPr>
          <p:nvPr/>
        </p:nvPicPr>
        <p:blipFill>
          <a:blip r:embed="rId3">
            <a:lum bright="29000"/>
          </a:blip>
          <a:srcRect b="22917"/>
          <a:stretch>
            <a:fillRect/>
          </a:stretch>
        </p:blipFill>
        <p:spPr bwMode="auto">
          <a:xfrm>
            <a:off x="0" y="1219200"/>
            <a:ext cx="9144000" cy="5638800"/>
          </a:xfrm>
          <a:prstGeom prst="rect">
            <a:avLst/>
          </a:prstGeom>
          <a:noFill/>
        </p:spPr>
      </p:pic>
      <p:sp>
        <p:nvSpPr>
          <p:cNvPr id="9" name="TextBox 8"/>
          <p:cNvSpPr txBox="1"/>
          <p:nvPr/>
        </p:nvSpPr>
        <p:spPr>
          <a:xfrm>
            <a:off x="0" y="76200"/>
            <a:ext cx="9144000" cy="1077218"/>
          </a:xfrm>
          <a:prstGeom prst="rect">
            <a:avLst/>
          </a:prstGeom>
          <a:noFill/>
        </p:spPr>
        <p:txBody>
          <a:bodyPr wrap="square" rtlCol="0">
            <a:spAutoFit/>
          </a:bodyPr>
          <a:lstStyle/>
          <a:p>
            <a:r>
              <a:rPr lang="en-US" sz="3200" b="1" dirty="0" smtClean="0">
                <a:solidFill>
                  <a:schemeClr val="bg1"/>
                </a:solidFill>
              </a:rPr>
              <a:t>CITIES/TOWNS /DISTRICTS FALLING IN VULNERABLE CYCLONE ZONES</a:t>
            </a:r>
            <a:endParaRPr lang="en-US" sz="3200" b="1" dirty="0">
              <a:solidFill>
                <a:schemeClr val="bg1"/>
              </a:solidFill>
            </a:endParaRPr>
          </a:p>
        </p:txBody>
      </p:sp>
      <p:sp>
        <p:nvSpPr>
          <p:cNvPr id="10" name="Rectangle 9"/>
          <p:cNvSpPr/>
          <p:nvPr/>
        </p:nvSpPr>
        <p:spPr>
          <a:xfrm>
            <a:off x="0" y="1219200"/>
            <a:ext cx="4876800" cy="5601533"/>
          </a:xfrm>
          <a:prstGeom prst="rect">
            <a:avLst/>
          </a:prstGeom>
          <a:ln w="57150">
            <a:solidFill>
              <a:schemeClr val="accent5">
                <a:lumMod val="75000"/>
              </a:schemeClr>
            </a:solidFill>
          </a:ln>
        </p:spPr>
        <p:txBody>
          <a:bodyPr wrap="square">
            <a:spAutoFit/>
          </a:bodyPr>
          <a:lstStyle/>
          <a:p>
            <a:pPr>
              <a:buFont typeface="Wingdings" pitchFamily="2" charset="2"/>
              <a:buChar char="Ø"/>
            </a:pPr>
            <a:r>
              <a:rPr lang="en-US" sz="2400" b="1" dirty="0" smtClean="0">
                <a:solidFill>
                  <a:srgbClr val="7030A0"/>
                </a:solidFill>
              </a:rPr>
              <a:t>Cyclone</a:t>
            </a:r>
          </a:p>
          <a:p>
            <a:r>
              <a:rPr lang="en-US" sz="2200" b="1" dirty="0" smtClean="0">
                <a:solidFill>
                  <a:srgbClr val="7030A0"/>
                </a:solidFill>
              </a:rPr>
              <a:t>(5,700 km coastline is prone to cyclones)</a:t>
            </a:r>
          </a:p>
          <a:p>
            <a:endParaRPr lang="en-US" sz="2400" b="1" dirty="0" smtClean="0">
              <a:solidFill>
                <a:srgbClr val="7030A0"/>
              </a:solidFill>
            </a:endParaRPr>
          </a:p>
          <a:p>
            <a:pPr>
              <a:buFont typeface="Wingdings" pitchFamily="2" charset="2"/>
              <a:buChar char="Ø"/>
            </a:pPr>
            <a:endParaRPr lang="en-US" sz="2400" b="1" dirty="0" smtClean="0">
              <a:solidFill>
                <a:srgbClr val="7030A0"/>
              </a:solidFill>
            </a:endParaRPr>
          </a:p>
          <a:p>
            <a:pPr>
              <a:buFont typeface="Wingdings" pitchFamily="2" charset="2"/>
              <a:buChar char="Ø"/>
            </a:pPr>
            <a:endParaRPr lang="en-US" sz="2400" b="1" dirty="0" smtClean="0">
              <a:solidFill>
                <a:srgbClr val="7030A0"/>
              </a:solidFill>
            </a:endParaRPr>
          </a:p>
          <a:p>
            <a:pPr>
              <a:buFont typeface="Wingdings" pitchFamily="2" charset="2"/>
              <a:buChar char="Ø"/>
            </a:pPr>
            <a:endParaRPr lang="en-US" sz="2400" b="1" dirty="0" smtClean="0">
              <a:solidFill>
                <a:srgbClr val="7030A0"/>
              </a:solidFill>
            </a:endParaRPr>
          </a:p>
          <a:p>
            <a:endParaRPr lang="en-US" sz="2400" b="1" dirty="0" smtClean="0">
              <a:solidFill>
                <a:srgbClr val="7030A0"/>
              </a:solidFill>
            </a:endParaRPr>
          </a:p>
          <a:p>
            <a:pPr>
              <a:buFont typeface="Wingdings" pitchFamily="2" charset="2"/>
              <a:buChar char="Ø"/>
            </a:pPr>
            <a:endParaRPr lang="en-US" sz="2400" b="1" dirty="0" smtClean="0">
              <a:solidFill>
                <a:srgbClr val="7030A0"/>
              </a:solidFill>
            </a:endParaRPr>
          </a:p>
          <a:p>
            <a:pPr>
              <a:buFont typeface="Wingdings" pitchFamily="2" charset="2"/>
              <a:buChar char="Ø"/>
            </a:pPr>
            <a:endParaRPr lang="en-US" sz="2400" b="1" dirty="0" smtClean="0">
              <a:solidFill>
                <a:srgbClr val="7030A0"/>
              </a:solidFill>
            </a:endParaRPr>
          </a:p>
          <a:p>
            <a:pPr>
              <a:buFont typeface="Wingdings" pitchFamily="2" charset="2"/>
              <a:buChar char="Ø"/>
            </a:pPr>
            <a:endParaRPr lang="en-US" sz="2400" b="1" dirty="0" smtClean="0">
              <a:solidFill>
                <a:srgbClr val="7030A0"/>
              </a:solidFill>
            </a:endParaRPr>
          </a:p>
          <a:p>
            <a:pPr>
              <a:buFont typeface="Wingdings" pitchFamily="2" charset="2"/>
              <a:buChar char="Ø"/>
            </a:pPr>
            <a:endParaRPr lang="en-US" sz="2400" b="1" dirty="0" smtClean="0">
              <a:solidFill>
                <a:srgbClr val="7030A0"/>
              </a:solidFill>
            </a:endParaRPr>
          </a:p>
          <a:p>
            <a:pPr>
              <a:buFont typeface="Wingdings" pitchFamily="2" charset="2"/>
              <a:buChar char="Ø"/>
            </a:pPr>
            <a:endParaRPr lang="en-US" sz="2400" b="1" dirty="0" smtClean="0">
              <a:solidFill>
                <a:srgbClr val="7030A0"/>
              </a:solidFill>
            </a:endParaRPr>
          </a:p>
          <a:p>
            <a:pPr>
              <a:buFont typeface="Wingdings" pitchFamily="2" charset="2"/>
              <a:buChar char="Ø"/>
            </a:pPr>
            <a:endParaRPr lang="en-US" sz="2400" b="1" dirty="0" smtClean="0">
              <a:solidFill>
                <a:srgbClr val="7030A0"/>
              </a:solidFill>
            </a:endParaRPr>
          </a:p>
          <a:p>
            <a:pPr>
              <a:buFont typeface="Wingdings" pitchFamily="2" charset="2"/>
              <a:buChar char="Ø"/>
            </a:pPr>
            <a:endParaRPr lang="en-US" sz="2400" b="1" dirty="0" smtClean="0">
              <a:solidFill>
                <a:srgbClr val="7030A0"/>
              </a:solidFill>
            </a:endParaRPr>
          </a:p>
          <a:p>
            <a:pPr>
              <a:buFont typeface="Wingdings" pitchFamily="2" charset="2"/>
              <a:buChar char="Ø"/>
            </a:pPr>
            <a:endParaRPr lang="en-US" sz="2400" b="1" dirty="0" smtClean="0">
              <a:solidFill>
                <a:srgbClr val="7030A0"/>
              </a:solidFill>
            </a:endParaRPr>
          </a:p>
        </p:txBody>
      </p:sp>
      <p:sp>
        <p:nvSpPr>
          <p:cNvPr id="11" name="TextBox 10"/>
          <p:cNvSpPr txBox="1"/>
          <p:nvPr/>
        </p:nvSpPr>
        <p:spPr>
          <a:xfrm>
            <a:off x="0" y="2133600"/>
            <a:ext cx="4876800" cy="4401205"/>
          </a:xfrm>
          <a:prstGeom prst="rect">
            <a:avLst/>
          </a:prstGeom>
          <a:noFill/>
        </p:spPr>
        <p:txBody>
          <a:bodyPr wrap="square" rtlCol="0">
            <a:spAutoFit/>
          </a:bodyPr>
          <a:lstStyle/>
          <a:p>
            <a:r>
              <a:rPr lang="en-US" sz="2000" b="1" dirty="0" smtClean="0"/>
              <a:t>Very High Damage Risk Zone –B (</a:t>
            </a:r>
            <a:r>
              <a:rPr lang="en-US" sz="2000" b="1" dirty="0" err="1" smtClean="0"/>
              <a:t>V</a:t>
            </a:r>
            <a:r>
              <a:rPr lang="en-US" sz="2000" b="1" baseline="-25000" dirty="0" err="1" smtClean="0"/>
              <a:t>b</a:t>
            </a:r>
            <a:r>
              <a:rPr lang="en-US" sz="2000" b="1" dirty="0" smtClean="0"/>
              <a:t>= 50 m/s)</a:t>
            </a:r>
          </a:p>
          <a:p>
            <a:r>
              <a:rPr lang="en-US" sz="2000" dirty="0" smtClean="0"/>
              <a:t>East Godavari, Krishna, Guntur, Prakasam, Vizianagaram, Nellore, Visakhapatnam , srikulam,</a:t>
            </a:r>
            <a:r>
              <a:rPr lang="en-US" sz="2000" dirty="0" smtClean="0">
                <a:ea typeface="Calibri"/>
                <a:cs typeface="Times New Roman"/>
              </a:rPr>
              <a:t> Kachchh,Junagadh, Cuttack, Ganjam, Jagatsinghpur, Kendrapara, Khurdha, Puri, Balasore, Bhadrak, Jajpur, Thanjavur, Cuddalore, Kanchipuram,Tiruvallur, Tiruvanamalai,Viluppuram,Ramanathapuram,Nagapattinam,Thoothukudi,Tirunelveli</a:t>
            </a:r>
          </a:p>
          <a:p>
            <a:r>
              <a:rPr lang="en-US" sz="2000" b="1" dirty="0" smtClean="0"/>
              <a:t>High Damage Risk Zone (</a:t>
            </a:r>
            <a:r>
              <a:rPr lang="en-US" sz="2000" b="1" dirty="0" err="1" smtClean="0"/>
              <a:t>V</a:t>
            </a:r>
            <a:r>
              <a:rPr lang="en-US" sz="2000" b="1" baseline="-25000" dirty="0" err="1" smtClean="0"/>
              <a:t>b</a:t>
            </a:r>
            <a:r>
              <a:rPr lang="en-US" sz="2000" b="1" dirty="0" smtClean="0"/>
              <a:t>=47 m/s)</a:t>
            </a:r>
          </a:p>
          <a:p>
            <a:r>
              <a:rPr lang="en-US" sz="2000" b="1" dirty="0" smtClean="0"/>
              <a:t>Moderate Damage Risk Zone-A (</a:t>
            </a:r>
            <a:r>
              <a:rPr lang="en-US" sz="2000" b="1" dirty="0" err="1" smtClean="0"/>
              <a:t>V</a:t>
            </a:r>
            <a:r>
              <a:rPr lang="en-US" sz="2000" b="1" baseline="-25000" dirty="0" err="1" smtClean="0"/>
              <a:t>b</a:t>
            </a:r>
            <a:r>
              <a:rPr lang="en-US" sz="2000" b="1" dirty="0" smtClean="0"/>
              <a:t>=44 m/s)</a:t>
            </a:r>
          </a:p>
          <a:p>
            <a:r>
              <a:rPr lang="en-US" sz="2000" dirty="0" smtClean="0"/>
              <a:t> </a:t>
            </a:r>
            <a:r>
              <a:rPr lang="en-US" sz="2000" b="1" dirty="0" smtClean="0"/>
              <a:t>Moderate Damage Risk Zone-B (</a:t>
            </a:r>
            <a:r>
              <a:rPr lang="en-US" sz="2000" b="1" dirty="0" err="1" smtClean="0"/>
              <a:t>V</a:t>
            </a:r>
            <a:r>
              <a:rPr lang="en-US" sz="2000" b="1" baseline="-25000" dirty="0" err="1" smtClean="0"/>
              <a:t>b</a:t>
            </a:r>
            <a:r>
              <a:rPr lang="en-US" sz="2000" b="1" dirty="0" smtClean="0"/>
              <a:t>=33m/s)</a:t>
            </a:r>
          </a:p>
          <a:p>
            <a:endParaRPr lang="en-US" sz="2000" b="1" dirty="0" smtClean="0"/>
          </a:p>
          <a:p>
            <a:r>
              <a:rPr lang="en-US" sz="2000" dirty="0" smtClean="0"/>
              <a:t>where </a:t>
            </a:r>
            <a:r>
              <a:rPr lang="en-US" sz="2000" b="1" dirty="0" err="1" smtClean="0"/>
              <a:t>V</a:t>
            </a:r>
            <a:r>
              <a:rPr lang="en-US" sz="2000" b="1" baseline="-25000" dirty="0" err="1" smtClean="0"/>
              <a:t>b</a:t>
            </a:r>
            <a:r>
              <a:rPr lang="en-US" sz="2000" baseline="-25000" dirty="0" smtClean="0"/>
              <a:t> </a:t>
            </a:r>
            <a:r>
              <a:rPr lang="en-US" sz="2000" dirty="0" smtClean="0"/>
              <a:t>is – Basic Wind Speed</a:t>
            </a:r>
          </a:p>
        </p:txBody>
      </p:sp>
      <p:pic>
        <p:nvPicPr>
          <p:cNvPr id="2" name="Picture 2" descr="C:\Users\Jesus\Desktop\D\cyclo copy.png"/>
          <p:cNvPicPr>
            <a:picLocks noChangeAspect="1" noChangeArrowheads="1"/>
          </p:cNvPicPr>
          <p:nvPr/>
        </p:nvPicPr>
        <p:blipFill>
          <a:blip r:embed="rId4"/>
          <a:srcRect l="19389"/>
          <a:stretch>
            <a:fillRect/>
          </a:stretch>
        </p:blipFill>
        <p:spPr bwMode="auto">
          <a:xfrm>
            <a:off x="5020765" y="1371600"/>
            <a:ext cx="4123235" cy="3581400"/>
          </a:xfrm>
          <a:prstGeom prst="rect">
            <a:avLst/>
          </a:prstGeom>
          <a:noFill/>
        </p:spPr>
      </p:pic>
      <p:pic>
        <p:nvPicPr>
          <p:cNvPr id="1027" name="Picture 3" descr="C:\Users\Jesus\Desktop\D\phailin-sat.jpg"/>
          <p:cNvPicPr>
            <a:picLocks noChangeAspect="1" noChangeArrowheads="1"/>
          </p:cNvPicPr>
          <p:nvPr/>
        </p:nvPicPr>
        <p:blipFill>
          <a:blip r:embed="rId5"/>
          <a:srcRect/>
          <a:stretch>
            <a:fillRect/>
          </a:stretch>
        </p:blipFill>
        <p:spPr bwMode="auto">
          <a:xfrm>
            <a:off x="6879329" y="4876800"/>
            <a:ext cx="2264671" cy="1931409"/>
          </a:xfrm>
          <a:prstGeom prst="rect">
            <a:avLst/>
          </a:prstGeom>
          <a:noFill/>
          <a:ln w="38100">
            <a:solidFill>
              <a:schemeClr val="accent5">
                <a:lumMod val="75000"/>
              </a:schemeClr>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ystalxp.net/galerie/img/img-wallpapers-blue-jsdu19-19426.jpg"/>
          <p:cNvPicPr>
            <a:picLocks noChangeAspect="1" noChangeArrowheads="1"/>
          </p:cNvPicPr>
          <p:nvPr/>
        </p:nvPicPr>
        <p:blipFill>
          <a:blip r:embed="rId2"/>
          <a:srcRect b="78670"/>
          <a:stretch>
            <a:fillRect/>
          </a:stretch>
        </p:blipFill>
        <p:spPr bwMode="auto">
          <a:xfrm>
            <a:off x="0" y="-1"/>
            <a:ext cx="9144000" cy="1219201"/>
          </a:xfrm>
          <a:prstGeom prst="rect">
            <a:avLst/>
          </a:prstGeom>
          <a:noFill/>
          <a:ln>
            <a:solidFill>
              <a:schemeClr val="tx2">
                <a:lumMod val="60000"/>
                <a:lumOff val="40000"/>
              </a:schemeClr>
            </a:solidFill>
          </a:ln>
        </p:spPr>
      </p:pic>
      <p:pic>
        <p:nvPicPr>
          <p:cNvPr id="1032" name="Picture 8" descr="Cool Light Blue Backgrounds"/>
          <p:cNvPicPr>
            <a:picLocks noChangeAspect="1" noChangeArrowheads="1"/>
          </p:cNvPicPr>
          <p:nvPr/>
        </p:nvPicPr>
        <p:blipFill>
          <a:blip r:embed="rId3">
            <a:lum bright="32000"/>
          </a:blip>
          <a:srcRect b="22917"/>
          <a:stretch>
            <a:fillRect/>
          </a:stretch>
        </p:blipFill>
        <p:spPr bwMode="auto">
          <a:xfrm>
            <a:off x="0" y="1219200"/>
            <a:ext cx="9144000" cy="5638800"/>
          </a:xfrm>
          <a:prstGeom prst="rect">
            <a:avLst/>
          </a:prstGeom>
          <a:noFill/>
        </p:spPr>
      </p:pic>
      <p:sp>
        <p:nvSpPr>
          <p:cNvPr id="5" name="Rectangle 4"/>
          <p:cNvSpPr/>
          <p:nvPr/>
        </p:nvSpPr>
        <p:spPr>
          <a:xfrm>
            <a:off x="1" y="76200"/>
            <a:ext cx="9296400" cy="1077218"/>
          </a:xfrm>
          <a:prstGeom prst="rect">
            <a:avLst/>
          </a:prstGeom>
        </p:spPr>
        <p:txBody>
          <a:bodyPr wrap="square">
            <a:spAutoFit/>
          </a:bodyPr>
          <a:lstStyle/>
          <a:p>
            <a:pPr algn="ctr">
              <a:tabLst>
                <a:tab pos="683895" algn="l"/>
              </a:tabLst>
            </a:pPr>
            <a:r>
              <a:rPr lang="en-US" sz="3200" b="1" dirty="0" smtClean="0">
                <a:solidFill>
                  <a:schemeClr val="bg1"/>
                </a:solidFill>
                <a:ea typeface="Calibri"/>
                <a:cs typeface="Arial"/>
              </a:rPr>
              <a:t>FACTORS  RESPONSIBLE OF CYCLONE RELATED DISASTERS</a:t>
            </a:r>
          </a:p>
        </p:txBody>
      </p:sp>
      <p:sp>
        <p:nvSpPr>
          <p:cNvPr id="6" name="TextBox 5"/>
          <p:cNvSpPr txBox="1"/>
          <p:nvPr/>
        </p:nvSpPr>
        <p:spPr>
          <a:xfrm>
            <a:off x="0" y="1214735"/>
            <a:ext cx="9144000" cy="5262979"/>
          </a:xfrm>
          <a:prstGeom prst="rect">
            <a:avLst/>
          </a:prstGeom>
          <a:noFill/>
        </p:spPr>
        <p:txBody>
          <a:bodyPr wrap="square" rtlCol="0">
            <a:spAutoFit/>
          </a:bodyPr>
          <a:lstStyle/>
          <a:p>
            <a:pPr algn="just"/>
            <a:r>
              <a:rPr lang="en-US" sz="2400" i="1" dirty="0" smtClean="0">
                <a:cs typeface="Arial" pitchFamily="34" charset="0"/>
              </a:rPr>
              <a:t>Cities and towns are prone to</a:t>
            </a:r>
            <a:r>
              <a:rPr lang="en-US" sz="2400" b="1" i="1" dirty="0" smtClean="0">
                <a:cs typeface="Arial" pitchFamily="34" charset="0"/>
              </a:rPr>
              <a:t> Cyclone </a:t>
            </a:r>
            <a:r>
              <a:rPr lang="en-US" sz="2400" dirty="0" smtClean="0">
                <a:cs typeface="Arial" pitchFamily="34" charset="0"/>
              </a:rPr>
              <a:t>hazard due to:</a:t>
            </a:r>
          </a:p>
          <a:p>
            <a:pPr algn="just">
              <a:buFont typeface="Arial" pitchFamily="34" charset="0"/>
              <a:buChar char="•"/>
            </a:pPr>
            <a:r>
              <a:rPr lang="en-US" sz="2400" dirty="0" smtClean="0">
                <a:cs typeface="Arial" pitchFamily="34" charset="0"/>
              </a:rPr>
              <a:t> Climate Change Patterns.</a:t>
            </a:r>
          </a:p>
          <a:p>
            <a:pPr algn="just">
              <a:buFont typeface="Arial" pitchFamily="34" charset="0"/>
              <a:buChar char="•"/>
            </a:pPr>
            <a:r>
              <a:rPr lang="en-US" sz="2400" dirty="0" smtClean="0">
                <a:cs typeface="Arial" pitchFamily="34" charset="0"/>
              </a:rPr>
              <a:t> Environmental changes and degradation.</a:t>
            </a:r>
          </a:p>
          <a:p>
            <a:pPr algn="just">
              <a:buFont typeface="Arial" pitchFamily="34" charset="0"/>
              <a:buChar char="•"/>
            </a:pPr>
            <a:r>
              <a:rPr lang="en-US" sz="2400" dirty="0" smtClean="0">
                <a:cs typeface="Arial" pitchFamily="34" charset="0"/>
              </a:rPr>
              <a:t> Loss of Green Cover and Mangroves along the shoreline.</a:t>
            </a:r>
          </a:p>
          <a:p>
            <a:pPr algn="just"/>
            <a:endParaRPr lang="en-US" sz="2400" b="1" i="1" dirty="0" smtClean="0">
              <a:cs typeface="Arial" pitchFamily="34" charset="0"/>
            </a:endParaRPr>
          </a:p>
          <a:p>
            <a:pPr algn="just"/>
            <a:r>
              <a:rPr lang="en-US" sz="2400" b="1" i="1" dirty="0" smtClean="0">
                <a:cs typeface="Arial" pitchFamily="34" charset="0"/>
              </a:rPr>
              <a:t>Cyclone</a:t>
            </a:r>
            <a:r>
              <a:rPr lang="en-US" sz="2400" dirty="0" smtClean="0">
                <a:cs typeface="Arial" pitchFamily="34" charset="0"/>
              </a:rPr>
              <a:t> related hazards for coastal towns:</a:t>
            </a:r>
          </a:p>
          <a:p>
            <a:pPr algn="just">
              <a:buFont typeface="Arial" pitchFamily="34" charset="0"/>
              <a:buChar char="•"/>
            </a:pPr>
            <a:r>
              <a:rPr lang="en-US" sz="2400" dirty="0" smtClean="0">
                <a:cs typeface="Arial" pitchFamily="34" charset="0"/>
              </a:rPr>
              <a:t> Flooding- Coasts and Inland</a:t>
            </a:r>
          </a:p>
          <a:p>
            <a:pPr algn="just">
              <a:buFont typeface="Arial" pitchFamily="34" charset="0"/>
              <a:buChar char="•"/>
            </a:pPr>
            <a:r>
              <a:rPr lang="en-US" sz="2400" dirty="0" smtClean="0">
                <a:cs typeface="Arial" pitchFamily="34" charset="0"/>
              </a:rPr>
              <a:t> Beach Erosion.</a:t>
            </a:r>
          </a:p>
          <a:p>
            <a:pPr algn="just">
              <a:buFont typeface="Arial" pitchFamily="34" charset="0"/>
              <a:buChar char="•"/>
            </a:pPr>
            <a:r>
              <a:rPr lang="en-US" sz="2400" dirty="0" smtClean="0">
                <a:cs typeface="Arial" pitchFamily="34" charset="0"/>
              </a:rPr>
              <a:t> Damage to Structures.</a:t>
            </a:r>
          </a:p>
          <a:p>
            <a:pPr algn="just">
              <a:buFont typeface="Arial" pitchFamily="34" charset="0"/>
              <a:buChar char="•"/>
            </a:pPr>
            <a:r>
              <a:rPr lang="en-US" sz="2400" dirty="0" smtClean="0">
                <a:cs typeface="Arial" pitchFamily="34" charset="0"/>
              </a:rPr>
              <a:t> Loss of Power and Communication</a:t>
            </a:r>
          </a:p>
          <a:p>
            <a:pPr algn="just">
              <a:buFont typeface="Arial" pitchFamily="34" charset="0"/>
              <a:buChar char="•"/>
            </a:pPr>
            <a:r>
              <a:rPr lang="en-US" sz="2400" dirty="0" smtClean="0">
                <a:cs typeface="Arial" pitchFamily="34" charset="0"/>
              </a:rPr>
              <a:t> Land Subsistence</a:t>
            </a:r>
          </a:p>
          <a:p>
            <a:pPr algn="just">
              <a:buFont typeface="Arial" pitchFamily="34" charset="0"/>
              <a:buChar char="•"/>
            </a:pPr>
            <a:r>
              <a:rPr lang="en-US" sz="2400" dirty="0" smtClean="0">
                <a:cs typeface="Arial" pitchFamily="34" charset="0"/>
              </a:rPr>
              <a:t>Crop Destruction</a:t>
            </a:r>
          </a:p>
          <a:p>
            <a:pPr algn="just">
              <a:buFont typeface="Arial" pitchFamily="34" charset="0"/>
              <a:buChar char="•"/>
            </a:pPr>
            <a:r>
              <a:rPr lang="en-US" sz="2400" dirty="0" smtClean="0">
                <a:cs typeface="Arial" pitchFamily="34" charset="0"/>
              </a:rPr>
              <a:t> Contamination of water and food.</a:t>
            </a:r>
          </a:p>
          <a:p>
            <a:pPr algn="just">
              <a:buFont typeface="Arial" pitchFamily="34" charset="0"/>
              <a:buChar char="•"/>
            </a:pPr>
            <a:r>
              <a:rPr lang="en-US" sz="2400" dirty="0" smtClean="0">
                <a:cs typeface="Arial" pitchFamily="34" charset="0"/>
              </a:rPr>
              <a:t> Injuries and loss of life.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ystalxp.net/galerie/img/img-wallpapers-blue-jsdu19-19426.jpg"/>
          <p:cNvPicPr>
            <a:picLocks noChangeAspect="1" noChangeArrowheads="1"/>
          </p:cNvPicPr>
          <p:nvPr/>
        </p:nvPicPr>
        <p:blipFill>
          <a:blip r:embed="rId2"/>
          <a:srcRect b="78670"/>
          <a:stretch>
            <a:fillRect/>
          </a:stretch>
        </p:blipFill>
        <p:spPr bwMode="auto">
          <a:xfrm>
            <a:off x="0" y="-1"/>
            <a:ext cx="9144000" cy="1219201"/>
          </a:xfrm>
          <a:prstGeom prst="rect">
            <a:avLst/>
          </a:prstGeom>
          <a:noFill/>
          <a:ln>
            <a:solidFill>
              <a:schemeClr val="tx2">
                <a:lumMod val="60000"/>
                <a:lumOff val="40000"/>
              </a:schemeClr>
            </a:solidFill>
          </a:ln>
        </p:spPr>
      </p:pic>
      <p:pic>
        <p:nvPicPr>
          <p:cNvPr id="1032" name="Picture 8" descr="Cool Light Blue Backgrounds"/>
          <p:cNvPicPr>
            <a:picLocks noChangeAspect="1" noChangeArrowheads="1"/>
          </p:cNvPicPr>
          <p:nvPr/>
        </p:nvPicPr>
        <p:blipFill>
          <a:blip r:embed="rId3">
            <a:lum bright="32000"/>
          </a:blip>
          <a:srcRect b="22917"/>
          <a:stretch>
            <a:fillRect/>
          </a:stretch>
        </p:blipFill>
        <p:spPr bwMode="auto">
          <a:xfrm>
            <a:off x="0" y="1219200"/>
            <a:ext cx="9144000" cy="5638800"/>
          </a:xfrm>
          <a:prstGeom prst="rect">
            <a:avLst/>
          </a:prstGeom>
          <a:noFill/>
        </p:spPr>
      </p:pic>
      <p:sp>
        <p:nvSpPr>
          <p:cNvPr id="34817" name="Rectangle 1"/>
          <p:cNvSpPr>
            <a:spLocks noChangeArrowheads="1"/>
          </p:cNvSpPr>
          <p:nvPr/>
        </p:nvSpPr>
        <p:spPr bwMode="auto">
          <a:xfrm>
            <a:off x="0" y="1219201"/>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4488" marR="0" lvl="0" indent="-344488" algn="just" defTabSz="914400" rtl="0" eaLnBrk="1" fontAlgn="base" latinLnBrk="0" hangingPunct="1">
              <a:lnSpc>
                <a:spcPct val="100000"/>
              </a:lnSpc>
              <a:spcBef>
                <a:spcPct val="0"/>
              </a:spcBef>
              <a:spcAft>
                <a:spcPct val="0"/>
              </a:spcAft>
              <a:buClrTx/>
              <a:buSzTx/>
              <a:buFont typeface="Wingdings" pitchFamily="2" charset="2"/>
              <a:buChar char="Ø"/>
              <a:tabLst>
                <a:tab pos="457200" algn="l"/>
              </a:tabLst>
            </a:pPr>
            <a:r>
              <a:rPr kumimoji="0" lang="en-US" sz="2400" b="0" i="0" u="none" strike="noStrike" cap="none" normalizeH="0" baseline="0" dirty="0" smtClean="0">
                <a:ln>
                  <a:noFill/>
                </a:ln>
                <a:solidFill>
                  <a:schemeClr val="tx1"/>
                </a:solidFill>
                <a:effectLst/>
                <a:ea typeface="Times New Roman" pitchFamily="18" charset="0"/>
                <a:cs typeface="Arial" pitchFamily="34" charset="0"/>
              </a:rPr>
              <a:t>Planning is</a:t>
            </a:r>
            <a:r>
              <a:rPr kumimoji="0" lang="en-US" sz="2400" b="1" i="1" u="none" strike="noStrike" cap="none" normalizeH="0" baseline="0" dirty="0" smtClean="0">
                <a:ln>
                  <a:noFill/>
                </a:ln>
                <a:solidFill>
                  <a:schemeClr val="tx1"/>
                </a:solidFill>
                <a:effectLst/>
                <a:ea typeface="Times New Roman" pitchFamily="18" charset="0"/>
                <a:cs typeface="Arial" pitchFamily="34" charset="0"/>
              </a:rPr>
              <a:t> a sequential and continuous process</a:t>
            </a:r>
            <a:r>
              <a:rPr kumimoji="0" lang="en-US" sz="2400" b="0" i="1" u="none" strike="noStrike" cap="none" normalizeH="0" baseline="0" dirty="0" smtClean="0">
                <a:ln>
                  <a:noFill/>
                </a:ln>
                <a:solidFill>
                  <a:schemeClr val="tx1"/>
                </a:solidFill>
                <a:effectLst/>
                <a:ea typeface="Times New Roman" pitchFamily="18" charset="0"/>
                <a:cs typeface="Arial" pitchFamily="34" charset="0"/>
              </a:rPr>
              <a:t>,</a:t>
            </a:r>
            <a:r>
              <a:rPr kumimoji="0" lang="en-US" sz="2400" b="0" i="0" u="none" strike="noStrike" cap="none" normalizeH="0" baseline="0" dirty="0" smtClean="0">
                <a:ln>
                  <a:noFill/>
                </a:ln>
                <a:solidFill>
                  <a:schemeClr val="tx1"/>
                </a:solidFill>
                <a:effectLst/>
                <a:ea typeface="Times New Roman" pitchFamily="18" charset="0"/>
                <a:cs typeface="Arial" pitchFamily="34" charset="0"/>
              </a:rPr>
              <a:t> involving a series of measures and steps at various levels.</a:t>
            </a:r>
            <a:endParaRPr kumimoji="0" lang="en-US" sz="2400" b="0" i="0" u="none" strike="noStrike" cap="none" normalizeH="0" baseline="0" dirty="0" smtClean="0">
              <a:ln>
                <a:noFill/>
              </a:ln>
              <a:solidFill>
                <a:schemeClr val="tx1"/>
              </a:solidFill>
              <a:effectLst/>
              <a:cs typeface="Arial" pitchFamily="34" charset="0"/>
            </a:endParaRPr>
          </a:p>
          <a:p>
            <a:pPr marL="344488" marR="0" lvl="0" indent="-344488" algn="just" defTabSz="914400" rtl="0" eaLnBrk="0" fontAlgn="base" latinLnBrk="0" hangingPunct="0">
              <a:lnSpc>
                <a:spcPct val="100000"/>
              </a:lnSpc>
              <a:spcBef>
                <a:spcPct val="0"/>
              </a:spcBef>
              <a:spcAft>
                <a:spcPct val="0"/>
              </a:spcAft>
              <a:buClrTx/>
              <a:buSzTx/>
              <a:buFont typeface="Wingdings" pitchFamily="2" charset="2"/>
              <a:buChar char="Ø"/>
              <a:tabLst>
                <a:tab pos="457200" algn="l"/>
              </a:tabLst>
            </a:pPr>
            <a:r>
              <a:rPr kumimoji="0" lang="en-US" sz="2400" b="1" i="1" u="none" strike="noStrike" cap="none" normalizeH="0" baseline="0" dirty="0" smtClean="0">
                <a:ln>
                  <a:noFill/>
                </a:ln>
                <a:solidFill>
                  <a:schemeClr val="tx1"/>
                </a:solidFill>
                <a:effectLst/>
                <a:ea typeface="Times New Roman" pitchFamily="18" charset="0"/>
                <a:cs typeface="Arial" pitchFamily="34" charset="0"/>
              </a:rPr>
              <a:t>Formulation of Spatial Master Plan</a:t>
            </a:r>
            <a:r>
              <a:rPr kumimoji="0" lang="en-US" sz="2400" b="0" i="0" u="none" strike="noStrike" cap="none" normalizeH="0" baseline="0" dirty="0" smtClean="0">
                <a:ln>
                  <a:noFill/>
                </a:ln>
                <a:solidFill>
                  <a:schemeClr val="tx1"/>
                </a:solidFill>
                <a:effectLst/>
                <a:ea typeface="Times New Roman" pitchFamily="18" charset="0"/>
                <a:cs typeface="Arial" pitchFamily="34" charset="0"/>
              </a:rPr>
              <a:t> involves coordinated </a:t>
            </a:r>
            <a:r>
              <a:rPr kumimoji="0" lang="en-US" sz="2400" b="1" i="1" u="none" strike="noStrike" cap="none" normalizeH="0" baseline="0" dirty="0" err="1" smtClean="0">
                <a:ln>
                  <a:noFill/>
                </a:ln>
                <a:solidFill>
                  <a:schemeClr val="tx1"/>
                </a:solidFill>
                <a:effectLst/>
                <a:ea typeface="Times New Roman" pitchFamily="18" charset="0"/>
                <a:cs typeface="Arial" pitchFamily="34" charset="0"/>
              </a:rPr>
              <a:t>Sectoral</a:t>
            </a:r>
            <a:r>
              <a:rPr kumimoji="0" lang="en-US" sz="2400" b="1" i="1" u="none" strike="noStrike" cap="none" normalizeH="0" baseline="0" dirty="0" smtClean="0">
                <a:ln>
                  <a:noFill/>
                </a:ln>
                <a:solidFill>
                  <a:schemeClr val="tx1"/>
                </a:solidFill>
                <a:effectLst/>
                <a:ea typeface="Times New Roman" pitchFamily="18" charset="0"/>
                <a:cs typeface="Arial" pitchFamily="34" charset="0"/>
              </a:rPr>
              <a:t> plans</a:t>
            </a:r>
            <a:r>
              <a:rPr kumimoji="0" lang="en-US" sz="2400" b="0" i="0" u="none" strike="noStrike" cap="none" normalizeH="0" baseline="0" dirty="0" smtClean="0">
                <a:ln>
                  <a:noFill/>
                </a:ln>
                <a:solidFill>
                  <a:schemeClr val="tx1"/>
                </a:solidFill>
                <a:effectLst/>
                <a:ea typeface="Times New Roman" pitchFamily="18" charset="0"/>
                <a:cs typeface="Arial" pitchFamily="34" charset="0"/>
              </a:rPr>
              <a:t>, effective management of disaster needs clear-cut priorities and appropriately  coordinated actions between Central and State governments.</a:t>
            </a:r>
            <a:endParaRPr kumimoji="0" lang="en-US" sz="2400" b="0" i="0" u="none" strike="noStrike" cap="none" normalizeH="0" baseline="0" dirty="0" smtClean="0">
              <a:ln>
                <a:noFill/>
              </a:ln>
              <a:solidFill>
                <a:schemeClr val="tx1"/>
              </a:solidFill>
              <a:effectLst/>
              <a:cs typeface="Arial" pitchFamily="34" charset="0"/>
            </a:endParaRPr>
          </a:p>
          <a:p>
            <a:pPr marL="344488" marR="0" lvl="0" indent="-344488" algn="just" defTabSz="914400" rtl="0" eaLnBrk="0" fontAlgn="base" latinLnBrk="0" hangingPunct="0">
              <a:lnSpc>
                <a:spcPct val="100000"/>
              </a:lnSpc>
              <a:spcBef>
                <a:spcPct val="0"/>
              </a:spcBef>
              <a:spcAft>
                <a:spcPct val="0"/>
              </a:spcAft>
              <a:buClrTx/>
              <a:buSzTx/>
              <a:buFont typeface="Wingdings" pitchFamily="2" charset="2"/>
              <a:buChar char="Ø"/>
              <a:tabLst>
                <a:tab pos="457200" algn="l"/>
              </a:tabLst>
            </a:pPr>
            <a:r>
              <a:rPr kumimoji="0" lang="en-US" sz="2400" b="0" i="0" u="none" strike="noStrike" cap="none" normalizeH="0" baseline="0" dirty="0" smtClean="0">
                <a:ln>
                  <a:noFill/>
                </a:ln>
                <a:solidFill>
                  <a:schemeClr val="tx1"/>
                </a:solidFill>
                <a:effectLst/>
                <a:ea typeface="Times New Roman" pitchFamily="18" charset="0"/>
                <a:cs typeface="Arial" pitchFamily="34" charset="0"/>
              </a:rPr>
              <a:t>New buildings approvals to be in consonance with earthquake resistant regulations and all existing buildings to be rigorously checked for structural stability.</a:t>
            </a:r>
            <a:endParaRPr kumimoji="0" lang="en-US" sz="2400" b="0" i="0" u="none" strike="noStrike" cap="none" normalizeH="0" baseline="0" dirty="0" smtClean="0">
              <a:ln>
                <a:noFill/>
              </a:ln>
              <a:solidFill>
                <a:schemeClr val="tx1"/>
              </a:solidFill>
              <a:effectLst/>
              <a:cs typeface="Arial" pitchFamily="34" charset="0"/>
            </a:endParaRPr>
          </a:p>
          <a:p>
            <a:pPr marL="344488" marR="0" lvl="0" indent="-344488" algn="just" defTabSz="914400" rtl="0" eaLnBrk="0" fontAlgn="base" latinLnBrk="0" hangingPunct="0">
              <a:lnSpc>
                <a:spcPct val="100000"/>
              </a:lnSpc>
              <a:spcBef>
                <a:spcPct val="0"/>
              </a:spcBef>
              <a:spcAft>
                <a:spcPct val="0"/>
              </a:spcAft>
              <a:buClrTx/>
              <a:buSzTx/>
              <a:buFont typeface="Wingdings" pitchFamily="2" charset="2"/>
              <a:buChar char="Ø"/>
              <a:tabLst>
                <a:tab pos="457200" algn="l"/>
              </a:tabLst>
            </a:pPr>
            <a:r>
              <a:rPr kumimoji="0" lang="en-US" sz="2400" b="1" i="1" u="none" strike="noStrike" cap="none" normalizeH="0" baseline="0" dirty="0" smtClean="0">
                <a:ln>
                  <a:noFill/>
                </a:ln>
                <a:solidFill>
                  <a:schemeClr val="tx1"/>
                </a:solidFill>
                <a:effectLst/>
                <a:ea typeface="Times New Roman" pitchFamily="18" charset="0"/>
                <a:cs typeface="Arial" pitchFamily="34" charset="0"/>
              </a:rPr>
              <a:t>Disaster Management Plan</a:t>
            </a:r>
            <a:r>
              <a:rPr kumimoji="0" lang="en-US" sz="2400" b="0" i="0" u="none" strike="noStrike" cap="none" normalizeH="0" baseline="0" dirty="0" smtClean="0">
                <a:ln>
                  <a:noFill/>
                </a:ln>
                <a:solidFill>
                  <a:schemeClr val="tx1"/>
                </a:solidFill>
                <a:effectLst/>
                <a:ea typeface="Times New Roman" pitchFamily="18" charset="0"/>
                <a:cs typeface="Arial" pitchFamily="34" charset="0"/>
              </a:rPr>
              <a:t> should be integrated within the context of overall </a:t>
            </a:r>
            <a:r>
              <a:rPr kumimoji="0" lang="en-US" sz="2400" b="1" i="1" u="none" strike="noStrike" cap="none" normalizeH="0" baseline="0" dirty="0" smtClean="0">
                <a:ln>
                  <a:noFill/>
                </a:ln>
                <a:solidFill>
                  <a:schemeClr val="tx1"/>
                </a:solidFill>
                <a:effectLst/>
                <a:ea typeface="Times New Roman" pitchFamily="18" charset="0"/>
                <a:cs typeface="Arial" pitchFamily="34" charset="0"/>
              </a:rPr>
              <a:t>Master Plan</a:t>
            </a:r>
            <a:r>
              <a:rPr kumimoji="0" lang="en-US" sz="2400" b="0" i="0" u="none" strike="noStrike" cap="none" normalizeH="0" baseline="0" dirty="0" smtClean="0">
                <a:ln>
                  <a:noFill/>
                </a:ln>
                <a:solidFill>
                  <a:schemeClr val="tx1"/>
                </a:solidFill>
                <a:effectLst/>
                <a:ea typeface="Times New Roman" pitchFamily="18" charset="0"/>
                <a:cs typeface="Arial" pitchFamily="34" charset="0"/>
              </a:rPr>
              <a:t>. Existing land-use maps needs to indicate </a:t>
            </a:r>
            <a:r>
              <a:rPr kumimoji="0" lang="en-US" sz="2400" u="none" strike="noStrike" cap="none" normalizeH="0" baseline="0" dirty="0" smtClean="0">
                <a:ln>
                  <a:noFill/>
                </a:ln>
                <a:solidFill>
                  <a:schemeClr val="tx1"/>
                </a:solidFill>
                <a:effectLst/>
                <a:ea typeface="Times New Roman" pitchFamily="18" charset="0"/>
                <a:cs typeface="Arial" pitchFamily="34" charset="0"/>
              </a:rPr>
              <a:t>hazard prone areas keeping in view the regulations for </a:t>
            </a:r>
            <a:r>
              <a:rPr kumimoji="0" lang="en-US" sz="2400" b="1" i="1" u="none" strike="noStrike" cap="none" normalizeH="0" baseline="0" dirty="0" smtClean="0">
                <a:ln>
                  <a:noFill/>
                </a:ln>
                <a:solidFill>
                  <a:schemeClr val="tx1"/>
                </a:solidFill>
                <a:effectLst/>
                <a:ea typeface="Times New Roman" pitchFamily="18" charset="0"/>
                <a:cs typeface="Arial" pitchFamily="34" charset="0"/>
              </a:rPr>
              <a:t>Land Use Zoning and regulations for Natural Hazard Prone areas.</a:t>
            </a:r>
            <a:endParaRPr kumimoji="0" lang="en-US" sz="2400" b="0" i="0" u="none" strike="noStrike" cap="none" normalizeH="0" baseline="0" dirty="0" smtClean="0">
              <a:ln>
                <a:noFill/>
              </a:ln>
              <a:solidFill>
                <a:schemeClr val="tx1"/>
              </a:solidFill>
              <a:effectLst/>
              <a:cs typeface="Arial" pitchFamily="34" charset="0"/>
            </a:endParaRPr>
          </a:p>
          <a:p>
            <a:pPr marL="344488" lvl="0" indent="-344488" algn="just" eaLnBrk="0" fontAlgn="base" hangingPunct="0">
              <a:spcBef>
                <a:spcPct val="0"/>
              </a:spcBef>
              <a:spcAft>
                <a:spcPct val="0"/>
              </a:spcAft>
              <a:buFont typeface="Wingdings" pitchFamily="2" charset="2"/>
              <a:buChar char="Ø"/>
              <a:tabLst>
                <a:tab pos="457200" algn="l"/>
              </a:tabLst>
            </a:pPr>
            <a:r>
              <a:rPr kumimoji="0" lang="en-US" sz="2400" b="1" i="1" u="none" strike="noStrike" cap="none" normalizeH="0" baseline="0" dirty="0" smtClean="0">
                <a:ln>
                  <a:noFill/>
                </a:ln>
                <a:solidFill>
                  <a:schemeClr val="tx1"/>
                </a:solidFill>
                <a:effectLst/>
                <a:ea typeface="Times New Roman" pitchFamily="18" charset="0"/>
                <a:cs typeface="Arial" pitchFamily="34" charset="0"/>
              </a:rPr>
              <a:t>Mapping and Mitigation Plan </a:t>
            </a:r>
            <a:r>
              <a:rPr kumimoji="0" lang="en-US" sz="2400" b="0" i="0" u="none" strike="noStrike" cap="none" normalizeH="0" baseline="0" dirty="0" smtClean="0">
                <a:ln>
                  <a:noFill/>
                </a:ln>
                <a:solidFill>
                  <a:schemeClr val="tx1"/>
                </a:solidFill>
                <a:effectLst/>
                <a:ea typeface="Times New Roman" pitchFamily="18" charset="0"/>
                <a:cs typeface="Arial" pitchFamily="34" charset="0"/>
              </a:rPr>
              <a:t>for </a:t>
            </a:r>
            <a:r>
              <a:rPr lang="en-US" sz="2400" dirty="0" smtClean="0">
                <a:ea typeface="Times New Roman" pitchFamily="18" charset="0"/>
                <a:cs typeface="Arial" pitchFamily="34" charset="0"/>
              </a:rPr>
              <a:t>Unregulated mixed land use developments on narrow streets </a:t>
            </a:r>
            <a:r>
              <a:rPr kumimoji="0" lang="en-US" sz="2400" b="0" i="0" u="none" strike="noStrike" cap="none" normalizeH="0" baseline="0" dirty="0" smtClean="0">
                <a:ln>
                  <a:noFill/>
                </a:ln>
                <a:solidFill>
                  <a:schemeClr val="tx1"/>
                </a:solidFill>
                <a:effectLst/>
                <a:ea typeface="Times New Roman" pitchFamily="18" charset="0"/>
                <a:cs typeface="Arial" pitchFamily="34" charset="0"/>
              </a:rPr>
              <a:t>to evacuate in disaster event.</a:t>
            </a:r>
            <a:endParaRPr kumimoji="0" lang="en-US" sz="2400" b="0" i="0" u="none" strike="noStrike" cap="none" normalizeH="0" baseline="0" dirty="0" smtClean="0">
              <a:ln>
                <a:noFill/>
              </a:ln>
              <a:solidFill>
                <a:schemeClr val="tx1"/>
              </a:solidFill>
              <a:effectLst/>
              <a:cs typeface="Arial" pitchFamily="34" charset="0"/>
            </a:endParaRPr>
          </a:p>
        </p:txBody>
      </p:sp>
      <p:sp>
        <p:nvSpPr>
          <p:cNvPr id="6" name="Rectangle 5"/>
          <p:cNvSpPr/>
          <p:nvPr/>
        </p:nvSpPr>
        <p:spPr>
          <a:xfrm>
            <a:off x="0" y="76200"/>
            <a:ext cx="9144000" cy="1077218"/>
          </a:xfrm>
          <a:prstGeom prst="rect">
            <a:avLst/>
          </a:prstGeom>
        </p:spPr>
        <p:txBody>
          <a:bodyPr wrap="square">
            <a:spAutoFit/>
          </a:bodyPr>
          <a:lstStyle/>
          <a:p>
            <a:pPr lvl="0"/>
            <a:r>
              <a:rPr lang="en-US" sz="3200" b="1" dirty="0" smtClean="0">
                <a:solidFill>
                  <a:schemeClr val="bg1"/>
                </a:solidFill>
              </a:rPr>
              <a:t>STEPS NEED TO BE TAKEN FOR PREVENTING DISASTER FROM TOWN PLANNING POINT OF VIEW</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ystalxp.net/galerie/img/img-wallpapers-blue-jsdu19-19426.jpg"/>
          <p:cNvPicPr>
            <a:picLocks noChangeAspect="1" noChangeArrowheads="1"/>
          </p:cNvPicPr>
          <p:nvPr/>
        </p:nvPicPr>
        <p:blipFill>
          <a:blip r:embed="rId2"/>
          <a:srcRect b="78670"/>
          <a:stretch>
            <a:fillRect/>
          </a:stretch>
        </p:blipFill>
        <p:spPr bwMode="auto">
          <a:xfrm>
            <a:off x="0" y="-1"/>
            <a:ext cx="9144000" cy="1219201"/>
          </a:xfrm>
          <a:prstGeom prst="rect">
            <a:avLst/>
          </a:prstGeom>
          <a:noFill/>
          <a:ln>
            <a:solidFill>
              <a:schemeClr val="tx2">
                <a:lumMod val="60000"/>
                <a:lumOff val="40000"/>
              </a:schemeClr>
            </a:solidFill>
          </a:ln>
        </p:spPr>
      </p:pic>
      <p:pic>
        <p:nvPicPr>
          <p:cNvPr id="1032" name="Picture 8" descr="Cool Light Blue Backgrounds"/>
          <p:cNvPicPr>
            <a:picLocks noChangeAspect="1" noChangeArrowheads="1"/>
          </p:cNvPicPr>
          <p:nvPr/>
        </p:nvPicPr>
        <p:blipFill>
          <a:blip r:embed="rId3">
            <a:lum bright="25000"/>
          </a:blip>
          <a:srcRect b="22917"/>
          <a:stretch>
            <a:fillRect/>
          </a:stretch>
        </p:blipFill>
        <p:spPr bwMode="auto">
          <a:xfrm>
            <a:off x="0" y="1219200"/>
            <a:ext cx="9144000" cy="5638800"/>
          </a:xfrm>
          <a:prstGeom prst="rect">
            <a:avLst/>
          </a:prstGeom>
          <a:noFill/>
        </p:spPr>
      </p:pic>
      <p:sp>
        <p:nvSpPr>
          <p:cNvPr id="5" name="Rectangle 4"/>
          <p:cNvSpPr/>
          <p:nvPr/>
        </p:nvSpPr>
        <p:spPr>
          <a:xfrm>
            <a:off x="0" y="76200"/>
            <a:ext cx="9144000" cy="1077218"/>
          </a:xfrm>
          <a:prstGeom prst="rect">
            <a:avLst/>
          </a:prstGeom>
        </p:spPr>
        <p:txBody>
          <a:bodyPr wrap="square">
            <a:spAutoFit/>
          </a:bodyPr>
          <a:lstStyle/>
          <a:p>
            <a:pPr lvl="0"/>
            <a:r>
              <a:rPr lang="en-US" sz="3200" b="1" dirty="0" smtClean="0">
                <a:solidFill>
                  <a:schemeClr val="bg1"/>
                </a:solidFill>
              </a:rPr>
              <a:t>STEPS NEED TO BE TAKEN FOR PREVENTING DISASTER FROM TOWN PLANNING POINT OF VIEW</a:t>
            </a:r>
          </a:p>
        </p:txBody>
      </p:sp>
      <p:sp>
        <p:nvSpPr>
          <p:cNvPr id="34817" name="Rectangle 1"/>
          <p:cNvSpPr>
            <a:spLocks noChangeArrowheads="1"/>
          </p:cNvSpPr>
          <p:nvPr/>
        </p:nvSpPr>
        <p:spPr bwMode="auto">
          <a:xfrm>
            <a:off x="0" y="1219200"/>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4488" marR="0" lvl="0" indent="-344488" algn="just" defTabSz="914400" rtl="0" eaLnBrk="0" fontAlgn="base" latinLnBrk="0" hangingPunct="0">
              <a:lnSpc>
                <a:spcPct val="100000"/>
              </a:lnSpc>
              <a:spcBef>
                <a:spcPct val="0"/>
              </a:spcBef>
              <a:spcAft>
                <a:spcPct val="0"/>
              </a:spcAft>
              <a:buClrTx/>
              <a:buSzTx/>
              <a:buFont typeface="Wingdings" pitchFamily="2" charset="2"/>
              <a:buChar char="Ø"/>
              <a:tabLst>
                <a:tab pos="457200" algn="l"/>
              </a:tabLst>
            </a:pPr>
            <a:r>
              <a:rPr kumimoji="0" lang="en-US" sz="2400" b="0" i="0" u="none" strike="noStrike" cap="none" normalizeH="0" baseline="0" dirty="0" smtClean="0">
                <a:ln>
                  <a:noFill/>
                </a:ln>
                <a:solidFill>
                  <a:schemeClr val="tx1"/>
                </a:solidFill>
                <a:effectLst/>
                <a:ea typeface="Times New Roman" pitchFamily="18" charset="0"/>
                <a:cs typeface="Arial" pitchFamily="34" charset="0"/>
              </a:rPr>
              <a:t>Area / buildings for evacuation purposes and </a:t>
            </a:r>
            <a:r>
              <a:rPr kumimoji="0" lang="en-US" sz="2400" b="1" i="1" u="none" strike="noStrike" cap="none" normalizeH="0" baseline="0" dirty="0" smtClean="0">
                <a:ln>
                  <a:noFill/>
                </a:ln>
                <a:solidFill>
                  <a:schemeClr val="tx1"/>
                </a:solidFill>
                <a:effectLst/>
                <a:ea typeface="Times New Roman" pitchFamily="18" charset="0"/>
                <a:cs typeface="Arial" pitchFamily="34" charset="0"/>
              </a:rPr>
              <a:t>temporary shelter </a:t>
            </a:r>
            <a:r>
              <a:rPr kumimoji="0" lang="en-US" sz="2400" b="0" i="0" u="none" strike="noStrike" cap="none" normalizeH="0" baseline="0" dirty="0" smtClean="0">
                <a:ln>
                  <a:noFill/>
                </a:ln>
                <a:solidFill>
                  <a:schemeClr val="tx1"/>
                </a:solidFill>
                <a:effectLst/>
                <a:ea typeface="Times New Roman" pitchFamily="18" charset="0"/>
                <a:cs typeface="Arial" pitchFamily="34" charset="0"/>
              </a:rPr>
              <a:t>to be earmarked.</a:t>
            </a:r>
            <a:endParaRPr kumimoji="0" lang="en-US" sz="2400" b="0" i="0" u="none" strike="noStrike" cap="none" normalizeH="0" baseline="0" dirty="0" smtClean="0">
              <a:ln>
                <a:noFill/>
              </a:ln>
              <a:solidFill>
                <a:schemeClr val="tx1"/>
              </a:solidFill>
              <a:effectLst/>
              <a:cs typeface="Arial" pitchFamily="34" charset="0"/>
            </a:endParaRPr>
          </a:p>
          <a:p>
            <a:pPr marL="344488" marR="0" lvl="0" indent="-344488" algn="just" defTabSz="914400" rtl="0" eaLnBrk="0" fontAlgn="base" latinLnBrk="0" hangingPunct="0">
              <a:lnSpc>
                <a:spcPct val="100000"/>
              </a:lnSpc>
              <a:spcBef>
                <a:spcPct val="0"/>
              </a:spcBef>
              <a:spcAft>
                <a:spcPct val="0"/>
              </a:spcAft>
              <a:buClrTx/>
              <a:buSzTx/>
              <a:buFont typeface="Wingdings" pitchFamily="2" charset="2"/>
              <a:buChar char="Ø"/>
              <a:tabLst>
                <a:tab pos="457200" algn="l"/>
              </a:tabLst>
            </a:pPr>
            <a:r>
              <a:rPr kumimoji="0" lang="en-US" sz="2400" b="0" i="0" u="none" strike="noStrike" cap="none" normalizeH="0" baseline="0" dirty="0" smtClean="0">
                <a:ln>
                  <a:noFill/>
                </a:ln>
                <a:solidFill>
                  <a:schemeClr val="tx1"/>
                </a:solidFill>
                <a:effectLst/>
                <a:ea typeface="Times New Roman" pitchFamily="18" charset="0"/>
                <a:cs typeface="Arial" pitchFamily="34" charset="0"/>
              </a:rPr>
              <a:t>Detailed GIS and remote sensing based micro-</a:t>
            </a:r>
            <a:r>
              <a:rPr kumimoji="0" lang="en-US" sz="2400" b="0" i="0" u="none" strike="noStrike" cap="none" normalizeH="0" baseline="0" dirty="0" err="1" smtClean="0">
                <a:ln>
                  <a:noFill/>
                </a:ln>
                <a:solidFill>
                  <a:schemeClr val="tx1"/>
                </a:solidFill>
                <a:effectLst/>
                <a:ea typeface="Times New Roman" pitchFamily="18" charset="0"/>
                <a:cs typeface="Arial" pitchFamily="34" charset="0"/>
              </a:rPr>
              <a:t>zonation</a:t>
            </a:r>
            <a:r>
              <a:rPr kumimoji="0" lang="en-US" sz="2400" b="0" i="0" u="none" strike="noStrike" cap="none" normalizeH="0" baseline="0" dirty="0" smtClean="0">
                <a:ln>
                  <a:noFill/>
                </a:ln>
                <a:solidFill>
                  <a:schemeClr val="tx1"/>
                </a:solidFill>
                <a:effectLst/>
                <a:ea typeface="Times New Roman" pitchFamily="18" charset="0"/>
                <a:cs typeface="Arial" pitchFamily="34" charset="0"/>
              </a:rPr>
              <a:t> and </a:t>
            </a:r>
            <a:r>
              <a:rPr kumimoji="0" lang="en-US" sz="2400" b="1" i="1" u="none" strike="noStrike" cap="none" normalizeH="0" baseline="0" dirty="0" smtClean="0">
                <a:ln>
                  <a:noFill/>
                </a:ln>
                <a:solidFill>
                  <a:schemeClr val="tx1"/>
                </a:solidFill>
                <a:effectLst/>
                <a:ea typeface="Times New Roman" pitchFamily="18" charset="0"/>
                <a:cs typeface="Arial" pitchFamily="34" charset="0"/>
              </a:rPr>
              <a:t>hazard maps </a:t>
            </a:r>
            <a:r>
              <a:rPr kumimoji="0" lang="en-US" sz="2400" b="0" i="0" u="none" strike="noStrike" cap="none" normalizeH="0" baseline="0" dirty="0" smtClean="0">
                <a:ln>
                  <a:noFill/>
                </a:ln>
                <a:solidFill>
                  <a:schemeClr val="tx1"/>
                </a:solidFill>
                <a:effectLst/>
                <a:ea typeface="Times New Roman" pitchFamily="18" charset="0"/>
                <a:cs typeface="Arial" pitchFamily="34" charset="0"/>
              </a:rPr>
              <a:t>need to be prepared </a:t>
            </a:r>
            <a:r>
              <a:rPr kumimoji="0" lang="en-US" sz="2400" b="0" u="none" strike="noStrike" cap="none" normalizeH="0" baseline="0" dirty="0" smtClean="0">
                <a:ln>
                  <a:noFill/>
                </a:ln>
                <a:solidFill>
                  <a:schemeClr val="tx1"/>
                </a:solidFill>
                <a:effectLst/>
                <a:ea typeface="Times New Roman" pitchFamily="18" charset="0"/>
                <a:cs typeface="Arial" pitchFamily="34" charset="0"/>
              </a:rPr>
              <a:t>and</a:t>
            </a:r>
            <a:r>
              <a:rPr kumimoji="0" lang="en-US" sz="2400" b="0" i="1" u="none" strike="noStrike" cap="none" normalizeH="0" baseline="0" dirty="0" smtClean="0">
                <a:ln>
                  <a:noFill/>
                </a:ln>
                <a:solidFill>
                  <a:schemeClr val="tx1"/>
                </a:solidFill>
                <a:effectLst/>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ea typeface="Times New Roman" pitchFamily="18" charset="0"/>
                <a:cs typeface="Arial" pitchFamily="34" charset="0"/>
              </a:rPr>
              <a:t>revising and updating the Vulnerability Atlas for all States.</a:t>
            </a:r>
            <a:endParaRPr kumimoji="0" lang="en-US" sz="2400" b="0" i="0" u="none" strike="noStrike" cap="none" normalizeH="0" baseline="0" dirty="0" smtClean="0">
              <a:ln>
                <a:noFill/>
              </a:ln>
              <a:solidFill>
                <a:schemeClr val="tx1"/>
              </a:solidFill>
              <a:effectLst/>
              <a:cs typeface="Arial" pitchFamily="34" charset="0"/>
            </a:endParaRPr>
          </a:p>
          <a:p>
            <a:pPr marL="344488" marR="0" lvl="0" indent="-344488" algn="just" defTabSz="914400" rtl="0" eaLnBrk="0" fontAlgn="base" latinLnBrk="0" hangingPunct="0">
              <a:lnSpc>
                <a:spcPct val="100000"/>
              </a:lnSpc>
              <a:spcBef>
                <a:spcPct val="0"/>
              </a:spcBef>
              <a:spcAft>
                <a:spcPct val="0"/>
              </a:spcAft>
              <a:buClrTx/>
              <a:buSzTx/>
              <a:buFont typeface="Wingdings" pitchFamily="2" charset="2"/>
              <a:buChar char="Ø"/>
              <a:tabLst>
                <a:tab pos="457200" algn="l"/>
              </a:tabLst>
            </a:pPr>
            <a:r>
              <a:rPr kumimoji="0" lang="en-US" sz="2400" b="0" i="0" u="none" strike="noStrike" cap="none" normalizeH="0" baseline="0" dirty="0" smtClean="0">
                <a:ln>
                  <a:noFill/>
                </a:ln>
                <a:solidFill>
                  <a:schemeClr val="tx1"/>
                </a:solidFill>
                <a:effectLst/>
                <a:ea typeface="Times New Roman" pitchFamily="18" charset="0"/>
                <a:cs typeface="Arial" pitchFamily="34" charset="0"/>
              </a:rPr>
              <a:t>The State Town and Country Planning Departments, Development Authorities, ULBs and State Disaster Management Agencies need to work in close coordination.</a:t>
            </a:r>
            <a:endParaRPr kumimoji="0" lang="en-US" sz="2400" b="0" i="0" u="none" strike="noStrike" cap="none" normalizeH="0" baseline="0" dirty="0" smtClean="0">
              <a:ln>
                <a:noFill/>
              </a:ln>
              <a:solidFill>
                <a:schemeClr val="tx1"/>
              </a:solidFill>
              <a:effectLst/>
              <a:cs typeface="Arial" pitchFamily="34" charset="0"/>
            </a:endParaRPr>
          </a:p>
          <a:p>
            <a:pPr marL="344488" marR="0" lvl="0" indent="-344488" algn="just" defTabSz="914400" rtl="0" eaLnBrk="0" fontAlgn="base" latinLnBrk="0" hangingPunct="0">
              <a:lnSpc>
                <a:spcPct val="100000"/>
              </a:lnSpc>
              <a:spcBef>
                <a:spcPct val="0"/>
              </a:spcBef>
              <a:spcAft>
                <a:spcPct val="0"/>
              </a:spcAft>
              <a:buClrTx/>
              <a:buSzTx/>
              <a:buFont typeface="Wingdings" pitchFamily="2" charset="2"/>
              <a:buChar char="Ø"/>
              <a:tabLst>
                <a:tab pos="457200" algn="l"/>
              </a:tabLst>
            </a:pPr>
            <a:r>
              <a:rPr kumimoji="0" lang="en-US" sz="2400" b="0" i="0" u="none" strike="noStrike" cap="none" normalizeH="0" baseline="0" dirty="0" smtClean="0">
                <a:ln>
                  <a:noFill/>
                </a:ln>
                <a:solidFill>
                  <a:schemeClr val="tx1"/>
                </a:solidFill>
                <a:effectLst/>
                <a:ea typeface="Times New Roman" pitchFamily="18" charset="0"/>
                <a:cs typeface="Arial" pitchFamily="34" charset="0"/>
              </a:rPr>
              <a:t>Need for </a:t>
            </a:r>
            <a:r>
              <a:rPr kumimoji="0" lang="en-US" sz="2400" b="1" i="1" u="none" strike="noStrike" cap="none" normalizeH="0" baseline="0" dirty="0" smtClean="0">
                <a:ln>
                  <a:noFill/>
                </a:ln>
                <a:solidFill>
                  <a:schemeClr val="tx1"/>
                </a:solidFill>
                <a:effectLst/>
                <a:ea typeface="Times New Roman" pitchFamily="18" charset="0"/>
                <a:cs typeface="Arial" pitchFamily="34" charset="0"/>
              </a:rPr>
              <a:t>Capacity Building </a:t>
            </a:r>
            <a:r>
              <a:rPr kumimoji="0" lang="en-US" sz="2400" b="0" i="0" u="none" strike="noStrike" cap="none" normalizeH="0" baseline="0" dirty="0" smtClean="0">
                <a:ln>
                  <a:noFill/>
                </a:ln>
                <a:solidFill>
                  <a:schemeClr val="tx1"/>
                </a:solidFill>
                <a:effectLst/>
                <a:ea typeface="Times New Roman" pitchFamily="18" charset="0"/>
                <a:cs typeface="Arial" pitchFamily="34" charset="0"/>
              </a:rPr>
              <a:t>of town planners, engineers and architects in safe design and construction of new buildings and for strengthening of existing unsafe buildings and structures through retrofitting.  </a:t>
            </a:r>
            <a:endParaRPr kumimoji="0" lang="en-US" sz="2400" b="0" i="0" u="none" strike="noStrike" cap="none" normalizeH="0" baseline="0" dirty="0" smtClean="0">
              <a:ln>
                <a:noFill/>
              </a:ln>
              <a:solidFill>
                <a:schemeClr val="tx1"/>
              </a:solidFill>
              <a:effectLst/>
              <a:cs typeface="Arial" pitchFamily="34" charset="0"/>
            </a:endParaRPr>
          </a:p>
          <a:p>
            <a:pPr marL="344488" marR="0" lvl="0" indent="-344488" algn="just" defTabSz="914400" rtl="0" eaLnBrk="0" fontAlgn="base" latinLnBrk="0" hangingPunct="0">
              <a:lnSpc>
                <a:spcPct val="100000"/>
              </a:lnSpc>
              <a:spcBef>
                <a:spcPct val="0"/>
              </a:spcBef>
              <a:spcAft>
                <a:spcPct val="0"/>
              </a:spcAft>
              <a:buClrTx/>
              <a:buSzTx/>
              <a:buFont typeface="Wingdings" pitchFamily="2" charset="2"/>
              <a:buChar char="Ø"/>
              <a:tabLst>
                <a:tab pos="457200" algn="l"/>
              </a:tabLst>
            </a:pPr>
            <a:r>
              <a:rPr kumimoji="0" lang="en-US" sz="2400" b="0" i="0" u="none" strike="noStrike" cap="none" normalizeH="0" baseline="0" dirty="0" smtClean="0">
                <a:ln>
                  <a:noFill/>
                </a:ln>
                <a:solidFill>
                  <a:schemeClr val="tx1"/>
                </a:solidFill>
                <a:effectLst/>
                <a:ea typeface="Times New Roman" pitchFamily="18" charset="0"/>
                <a:cs typeface="Arial" pitchFamily="34" charset="0"/>
              </a:rPr>
              <a:t>Disaster-resistant features specified in </a:t>
            </a:r>
            <a:r>
              <a:rPr kumimoji="0" lang="en-US" sz="2400" b="1" i="1" u="none" strike="noStrike" cap="none" normalizeH="0" baseline="0" dirty="0" smtClean="0">
                <a:ln>
                  <a:noFill/>
                </a:ln>
                <a:solidFill>
                  <a:schemeClr val="tx1"/>
                </a:solidFill>
                <a:effectLst/>
                <a:ea typeface="Times New Roman" pitchFamily="18" charset="0"/>
                <a:cs typeface="Arial" pitchFamily="34" charset="0"/>
              </a:rPr>
              <a:t>National Building Code</a:t>
            </a:r>
            <a:r>
              <a:rPr kumimoji="0" lang="en-US" sz="2400" b="0" i="0" u="none" strike="noStrike" cap="none" normalizeH="0" baseline="0" dirty="0" smtClean="0">
                <a:ln>
                  <a:noFill/>
                </a:ln>
                <a:solidFill>
                  <a:schemeClr val="tx1"/>
                </a:solidFill>
                <a:effectLst/>
                <a:ea typeface="Times New Roman" pitchFamily="18" charset="0"/>
                <a:cs typeface="Arial" pitchFamily="34" charset="0"/>
              </a:rPr>
              <a:t> should be adhered to.</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ystalxp.net/galerie/img/img-wallpapers-blue-jsdu19-19426.jpg"/>
          <p:cNvPicPr>
            <a:picLocks noChangeAspect="1" noChangeArrowheads="1"/>
          </p:cNvPicPr>
          <p:nvPr/>
        </p:nvPicPr>
        <p:blipFill>
          <a:blip r:embed="rId2"/>
          <a:srcRect b="78670"/>
          <a:stretch>
            <a:fillRect/>
          </a:stretch>
        </p:blipFill>
        <p:spPr bwMode="auto">
          <a:xfrm>
            <a:off x="0" y="-1"/>
            <a:ext cx="9144000" cy="1219201"/>
          </a:xfrm>
          <a:prstGeom prst="rect">
            <a:avLst/>
          </a:prstGeom>
          <a:noFill/>
          <a:ln>
            <a:solidFill>
              <a:schemeClr val="tx2">
                <a:lumMod val="60000"/>
                <a:lumOff val="40000"/>
              </a:schemeClr>
            </a:solidFill>
          </a:ln>
        </p:spPr>
      </p:pic>
      <p:pic>
        <p:nvPicPr>
          <p:cNvPr id="1032" name="Picture 8" descr="Cool Light Blue Backgrounds"/>
          <p:cNvPicPr>
            <a:picLocks noChangeAspect="1" noChangeArrowheads="1"/>
          </p:cNvPicPr>
          <p:nvPr/>
        </p:nvPicPr>
        <p:blipFill>
          <a:blip r:embed="rId3"/>
          <a:srcRect b="22917"/>
          <a:stretch>
            <a:fillRect/>
          </a:stretch>
        </p:blipFill>
        <p:spPr bwMode="auto">
          <a:xfrm>
            <a:off x="0" y="1219200"/>
            <a:ext cx="9144000" cy="5638800"/>
          </a:xfrm>
          <a:prstGeom prst="rect">
            <a:avLst/>
          </a:prstGeom>
          <a:noFill/>
        </p:spPr>
      </p:pic>
      <p:sp>
        <p:nvSpPr>
          <p:cNvPr id="5" name="Rectangle 4"/>
          <p:cNvSpPr/>
          <p:nvPr/>
        </p:nvSpPr>
        <p:spPr>
          <a:xfrm>
            <a:off x="1" y="76200"/>
            <a:ext cx="9144000" cy="1077218"/>
          </a:xfrm>
          <a:prstGeom prst="rect">
            <a:avLst/>
          </a:prstGeom>
        </p:spPr>
        <p:txBody>
          <a:bodyPr wrap="square">
            <a:spAutoFit/>
          </a:bodyPr>
          <a:lstStyle/>
          <a:p>
            <a:pPr lvl="0"/>
            <a:r>
              <a:rPr lang="en-US" sz="3200" b="1" dirty="0" smtClean="0">
                <a:solidFill>
                  <a:prstClr val="white"/>
                </a:solidFill>
              </a:rPr>
              <a:t>DISASTER MITIGATION </a:t>
            </a:r>
            <a:r>
              <a:rPr lang="en-US" sz="3200" b="1" dirty="0" smtClean="0">
                <a:solidFill>
                  <a:schemeClr val="bg1"/>
                </a:solidFill>
              </a:rPr>
              <a:t>PARAMETERS ADDRESSED IN VARIOUS PLAN (as per URDPFI Guidelines,2014)</a:t>
            </a:r>
          </a:p>
        </p:txBody>
      </p:sp>
      <p:graphicFrame>
        <p:nvGraphicFramePr>
          <p:cNvPr id="9" name="Table 8"/>
          <p:cNvGraphicFramePr>
            <a:graphicFrameLocks noGrp="1"/>
          </p:cNvGraphicFramePr>
          <p:nvPr/>
        </p:nvGraphicFramePr>
        <p:xfrm>
          <a:off x="0" y="1143000"/>
          <a:ext cx="9144000" cy="5715001"/>
        </p:xfrm>
        <a:graphic>
          <a:graphicData uri="http://schemas.openxmlformats.org/drawingml/2006/table">
            <a:tbl>
              <a:tblPr firstRow="1" bandRow="1">
                <a:tableStyleId>{7DF18680-E054-41AD-8BC1-D1AEF772440D}</a:tableStyleId>
              </a:tblPr>
              <a:tblGrid>
                <a:gridCol w="1828800"/>
                <a:gridCol w="7315200"/>
              </a:tblGrid>
              <a:tr h="475646">
                <a:tc>
                  <a:txBody>
                    <a:bodyPr/>
                    <a:lstStyle/>
                    <a:p>
                      <a:r>
                        <a:rPr lang="en-US" sz="2400" dirty="0" smtClean="0"/>
                        <a:t>Plans</a:t>
                      </a:r>
                      <a:endParaRPr lang="en-US" sz="2400" b="1" dirty="0"/>
                    </a:p>
                  </a:txBody>
                  <a:tcPr/>
                </a:tc>
                <a:tc>
                  <a:txBody>
                    <a:bodyPr/>
                    <a:lstStyle/>
                    <a:p>
                      <a:r>
                        <a:rPr lang="en-US" sz="2400" dirty="0" smtClean="0"/>
                        <a:t>Parameters</a:t>
                      </a:r>
                      <a:endParaRPr lang="en-US" sz="2400" b="1" dirty="0"/>
                    </a:p>
                  </a:txBody>
                  <a:tcPr/>
                </a:tc>
              </a:tr>
              <a:tr h="10993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rPr>
                        <a:t>Perspective Plan</a:t>
                      </a:r>
                    </a:p>
                  </a:txBody>
                  <a:tcPr/>
                </a:tc>
                <a:tc>
                  <a:txBody>
                    <a:bodyPr/>
                    <a:lstStyle/>
                    <a:p>
                      <a:pPr marL="342900" marR="0" lvl="0" indent="-342900">
                        <a:spcBef>
                          <a:spcPts val="0"/>
                        </a:spcBef>
                        <a:spcAft>
                          <a:spcPts val="0"/>
                        </a:spcAft>
                        <a:buFont typeface="Arial" pitchFamily="34" charset="0"/>
                        <a:buChar char="•"/>
                      </a:pPr>
                      <a:r>
                        <a:rPr lang="en-US" sz="2000" kern="1200" dirty="0" smtClean="0">
                          <a:solidFill>
                            <a:schemeClr val="dk1"/>
                          </a:solidFill>
                          <a:latin typeface="+mn-lt"/>
                          <a:ea typeface="+mn-ea"/>
                          <a:cs typeface="+mn-cs"/>
                        </a:rPr>
                        <a:t>Climatological studies, identification of areas prone to hazards</a:t>
                      </a:r>
                    </a:p>
                    <a:p>
                      <a:pPr marL="342900" marR="0" lvl="0" indent="-342900">
                        <a:spcBef>
                          <a:spcPts val="0"/>
                        </a:spcBef>
                        <a:spcAft>
                          <a:spcPts val="0"/>
                        </a:spcAft>
                        <a:buFont typeface="Arial" pitchFamily="34" charset="0"/>
                        <a:buChar char="•"/>
                      </a:pPr>
                      <a:r>
                        <a:rPr lang="en-US" sz="2000" kern="1200" dirty="0" smtClean="0">
                          <a:solidFill>
                            <a:schemeClr val="dk1"/>
                          </a:solidFill>
                          <a:latin typeface="+mn-lt"/>
                          <a:ea typeface="+mn-ea"/>
                          <a:cs typeface="+mn-cs"/>
                        </a:rPr>
                        <a:t>Transportation-analysis of the existing network</a:t>
                      </a:r>
                    </a:p>
                    <a:p>
                      <a:pPr marL="342900" marR="0" lvl="0" indent="-342900">
                        <a:spcBef>
                          <a:spcPts val="0"/>
                        </a:spcBef>
                        <a:spcAft>
                          <a:spcPts val="0"/>
                        </a:spcAft>
                        <a:buFont typeface="Arial" pitchFamily="34" charset="0"/>
                        <a:buChar char="•"/>
                      </a:pPr>
                      <a:r>
                        <a:rPr lang="en-GB" sz="2000" kern="1200" dirty="0" smtClean="0"/>
                        <a:t>Social and Physical Infrastructure</a:t>
                      </a:r>
                      <a:endParaRPr lang="en-US" sz="2000" kern="1200" dirty="0" smtClean="0">
                        <a:solidFill>
                          <a:schemeClr val="dk1"/>
                        </a:solidFill>
                        <a:latin typeface="+mn-lt"/>
                        <a:ea typeface="+mn-ea"/>
                        <a:cs typeface="+mn-cs"/>
                      </a:endParaRPr>
                    </a:p>
                  </a:txBody>
                  <a:tcPr/>
                </a:tc>
              </a:tr>
              <a:tr h="2068201">
                <a:tc>
                  <a:txBody>
                    <a:bodyPr/>
                    <a:lstStyle/>
                    <a:p>
                      <a:r>
                        <a:rPr lang="en-US" sz="2000" kern="1200" dirty="0" smtClean="0"/>
                        <a:t>Regional Plan</a:t>
                      </a:r>
                      <a:endParaRPr lang="en-US" sz="2000" dirty="0"/>
                    </a:p>
                  </a:txBody>
                  <a:tcPr/>
                </a:tc>
                <a:tc>
                  <a:txBody>
                    <a:bodyPr/>
                    <a:lstStyle/>
                    <a:p>
                      <a:pPr>
                        <a:buFont typeface="Arial" pitchFamily="34" charset="0"/>
                        <a:buChar char="•"/>
                      </a:pPr>
                      <a:r>
                        <a:rPr lang="en-US" sz="2000" kern="1200" dirty="0" smtClean="0"/>
                        <a:t>    Settlement pattern</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kern="1200" dirty="0" smtClean="0"/>
                        <a:t>    Transportation Network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2000" kern="1200" dirty="0" smtClean="0"/>
                        <a:t>    Social and Physical Infrastructure</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2000" kern="1200" dirty="0" smtClean="0"/>
                        <a:t>    </a:t>
                      </a:r>
                      <a:r>
                        <a:rPr lang="en-US" sz="2000" dirty="0" smtClean="0"/>
                        <a:t>Environmentally sensitive areas- Hazard prone zones such as earthquake, floods/ flash floods, high winds, cyclone, fire, land slide, tsunami, vulnerability and risk assessment of the region</a:t>
                      </a:r>
                      <a:endParaRPr lang="en-US" sz="2000" kern="1200" dirty="0" smtClean="0">
                        <a:solidFill>
                          <a:schemeClr val="dk1"/>
                        </a:solidFill>
                        <a:latin typeface="+mn-lt"/>
                        <a:ea typeface="+mn-ea"/>
                        <a:cs typeface="+mn-cs"/>
                      </a:endParaRPr>
                    </a:p>
                  </a:txBody>
                  <a:tcPr/>
                </a:tc>
              </a:tr>
              <a:tr h="20718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t>Development Plan</a:t>
                      </a:r>
                    </a:p>
                    <a:p>
                      <a:endParaRPr lang="en-US" sz="2000" dirty="0"/>
                    </a:p>
                  </a:txBody>
                  <a:tcPr/>
                </a:tc>
                <a:tc>
                  <a:txBody>
                    <a:bodyPr/>
                    <a:lstStyle/>
                    <a:p>
                      <a:pPr marL="119063" indent="-119063" defTabSz="1081088">
                        <a:buFont typeface="Arial" pitchFamily="34" charset="0"/>
                        <a:buChar char="•"/>
                        <a:tabLst>
                          <a:tab pos="457200" algn="l"/>
                        </a:tabLst>
                      </a:pPr>
                      <a:r>
                        <a:rPr lang="en-GB" sz="2000" kern="1200" dirty="0" smtClean="0">
                          <a:solidFill>
                            <a:schemeClr val="dk1"/>
                          </a:solidFill>
                          <a:latin typeface="+mn-lt"/>
                          <a:ea typeface="+mn-ea"/>
                          <a:cs typeface="+mn-cs"/>
                        </a:rPr>
                        <a:t>Hazard prone zones such as earthquake, floods/flash floods, high winds, cyclone, fire, land slide, tsunami</a:t>
                      </a:r>
                      <a:endParaRPr lang="en-US" sz="2000" kern="1200" dirty="0" smtClean="0">
                        <a:solidFill>
                          <a:schemeClr val="dk1"/>
                        </a:solidFill>
                        <a:latin typeface="+mn-lt"/>
                        <a:ea typeface="+mn-ea"/>
                        <a:cs typeface="+mn-cs"/>
                      </a:endParaRPr>
                    </a:p>
                    <a:p>
                      <a:pPr marL="119063" indent="-119063" defTabSz="1081088">
                        <a:buFont typeface="Arial" pitchFamily="34" charset="0"/>
                        <a:buChar char="•"/>
                      </a:pPr>
                      <a:r>
                        <a:rPr lang="en-GB" sz="2000" kern="1200" dirty="0" smtClean="0">
                          <a:solidFill>
                            <a:schemeClr val="dk1"/>
                          </a:solidFill>
                          <a:latin typeface="+mn-lt"/>
                          <a:ea typeface="+mn-ea"/>
                          <a:cs typeface="+mn-cs"/>
                        </a:rPr>
                        <a:t>Disaster mapping - vulnerability and risk assessment of the region</a:t>
                      </a:r>
                      <a:endParaRPr lang="en-US" sz="2000" kern="1200" dirty="0" smtClean="0">
                        <a:solidFill>
                          <a:schemeClr val="dk1"/>
                        </a:solidFill>
                        <a:latin typeface="+mn-lt"/>
                        <a:ea typeface="+mn-ea"/>
                        <a:cs typeface="+mn-cs"/>
                      </a:endParaRPr>
                    </a:p>
                    <a:p>
                      <a:pPr marL="119063" indent="-119063" defTabSz="1081088">
                        <a:buFont typeface="Arial" pitchFamily="34" charset="0"/>
                        <a:buChar char="•"/>
                      </a:pPr>
                      <a:r>
                        <a:rPr lang="en-GB" sz="2000" kern="1200" dirty="0" smtClean="0">
                          <a:solidFill>
                            <a:schemeClr val="dk1"/>
                          </a:solidFill>
                          <a:latin typeface="+mn-lt"/>
                          <a:ea typeface="+mn-ea"/>
                          <a:cs typeface="+mn-cs"/>
                        </a:rPr>
                        <a:t>All environmentally sensitive areas </a:t>
                      </a:r>
                    </a:p>
                    <a:p>
                      <a:pPr marL="119063" marR="0" lvl="0" indent="-119063" algn="l" defTabSz="1081088" rtl="0" eaLnBrk="1" fontAlgn="auto" latinLnBrk="0" hangingPunct="1">
                        <a:lnSpc>
                          <a:spcPct val="100000"/>
                        </a:lnSpc>
                        <a:spcBef>
                          <a:spcPts val="0"/>
                        </a:spcBef>
                        <a:spcAft>
                          <a:spcPts val="0"/>
                        </a:spcAft>
                        <a:buClrTx/>
                        <a:buSzTx/>
                        <a:buFont typeface="Arial" pitchFamily="34" charset="0"/>
                        <a:buChar char="•"/>
                        <a:tabLst/>
                        <a:defRPr/>
                      </a:pPr>
                      <a:r>
                        <a:rPr lang="en-GB" sz="2000" kern="1200" dirty="0" smtClean="0">
                          <a:solidFill>
                            <a:schemeClr val="dk1"/>
                          </a:solidFill>
                          <a:latin typeface="+mn-lt"/>
                          <a:ea typeface="+mn-ea"/>
                          <a:cs typeface="+mn-cs"/>
                        </a:rPr>
                        <a:t>Assessment of Disaster management infrastructure to meet the requirement of prescribed in the District Disaster Management </a:t>
                      </a:r>
                      <a:r>
                        <a:rPr lang="en-GB" sz="2000" kern="1200" dirty="0" smtClean="0"/>
                        <a:t>Plan </a:t>
                      </a:r>
                      <a:endParaRPr lang="en-US" sz="2000" kern="1200" dirty="0" smtClean="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ystalxp.net/galerie/img/img-wallpapers-blue-jsdu19-19426.jpg"/>
          <p:cNvPicPr>
            <a:picLocks noChangeAspect="1" noChangeArrowheads="1"/>
          </p:cNvPicPr>
          <p:nvPr/>
        </p:nvPicPr>
        <p:blipFill>
          <a:blip r:embed="rId2"/>
          <a:srcRect b="78670"/>
          <a:stretch>
            <a:fillRect/>
          </a:stretch>
        </p:blipFill>
        <p:spPr bwMode="auto">
          <a:xfrm>
            <a:off x="0" y="-1"/>
            <a:ext cx="9144000" cy="1219201"/>
          </a:xfrm>
          <a:prstGeom prst="rect">
            <a:avLst/>
          </a:prstGeom>
          <a:noFill/>
          <a:ln>
            <a:solidFill>
              <a:schemeClr val="tx2">
                <a:lumMod val="60000"/>
                <a:lumOff val="40000"/>
              </a:schemeClr>
            </a:solidFill>
          </a:ln>
        </p:spPr>
      </p:pic>
      <p:pic>
        <p:nvPicPr>
          <p:cNvPr id="1032" name="Picture 8" descr="Cool Light Blue Backgrounds"/>
          <p:cNvPicPr>
            <a:picLocks noChangeAspect="1" noChangeArrowheads="1"/>
          </p:cNvPicPr>
          <p:nvPr/>
        </p:nvPicPr>
        <p:blipFill>
          <a:blip r:embed="rId3">
            <a:lum bright="29000"/>
          </a:blip>
          <a:srcRect b="22917"/>
          <a:stretch>
            <a:fillRect/>
          </a:stretch>
        </p:blipFill>
        <p:spPr bwMode="auto">
          <a:xfrm>
            <a:off x="0" y="1219200"/>
            <a:ext cx="9144000" cy="5638800"/>
          </a:xfrm>
          <a:prstGeom prst="rect">
            <a:avLst/>
          </a:prstGeom>
          <a:noFill/>
        </p:spPr>
      </p:pic>
      <p:sp>
        <p:nvSpPr>
          <p:cNvPr id="10" name="TextBox 9"/>
          <p:cNvSpPr txBox="1"/>
          <p:nvPr/>
        </p:nvSpPr>
        <p:spPr>
          <a:xfrm>
            <a:off x="0" y="0"/>
            <a:ext cx="5141920" cy="1292662"/>
          </a:xfrm>
          <a:prstGeom prst="rect">
            <a:avLst/>
          </a:prstGeom>
          <a:noFill/>
        </p:spPr>
        <p:txBody>
          <a:bodyPr wrap="square" rtlCol="0">
            <a:spAutoFit/>
          </a:bodyPr>
          <a:lstStyle/>
          <a:p>
            <a:endParaRPr lang="en-US" sz="1400" b="1" dirty="0" smtClean="0">
              <a:solidFill>
                <a:schemeClr val="bg1"/>
              </a:solidFill>
            </a:endParaRPr>
          </a:p>
          <a:p>
            <a:r>
              <a:rPr lang="en-US" sz="3200" b="1" dirty="0" smtClean="0">
                <a:solidFill>
                  <a:schemeClr val="bg1"/>
                </a:solidFill>
              </a:rPr>
              <a:t>VULNERABILITY TO DISASTER</a:t>
            </a:r>
          </a:p>
          <a:p>
            <a:endParaRPr lang="en-US" sz="3200" b="1" dirty="0">
              <a:solidFill>
                <a:schemeClr val="bg1"/>
              </a:solidFill>
            </a:endParaRPr>
          </a:p>
        </p:txBody>
      </p:sp>
      <p:sp>
        <p:nvSpPr>
          <p:cNvPr id="13" name="Rectangle 12"/>
          <p:cNvSpPr/>
          <p:nvPr/>
        </p:nvSpPr>
        <p:spPr>
          <a:xfrm>
            <a:off x="0" y="1219200"/>
            <a:ext cx="9144000" cy="3970318"/>
          </a:xfrm>
          <a:prstGeom prst="rect">
            <a:avLst/>
          </a:prstGeom>
        </p:spPr>
        <p:txBody>
          <a:bodyPr wrap="square">
            <a:spAutoFit/>
          </a:bodyPr>
          <a:lstStyle/>
          <a:p>
            <a:pPr algn="just">
              <a:buFont typeface="Wingdings" pitchFamily="2" charset="2"/>
              <a:buChar char="Ø"/>
            </a:pPr>
            <a:r>
              <a:rPr lang="en-US" sz="2800" dirty="0" smtClean="0"/>
              <a:t>The Indian Sub continent  is vulnerable to various kinds of disasters. Some of the Natural disasters have been highlighted in the presentation</a:t>
            </a:r>
          </a:p>
          <a:p>
            <a:pPr marL="520700" indent="47625">
              <a:buFont typeface="Wingdings" pitchFamily="2" charset="2"/>
              <a:buChar char="§"/>
            </a:pPr>
            <a:r>
              <a:rPr lang="en-US" sz="2800" dirty="0" smtClean="0"/>
              <a:t>Earth quake </a:t>
            </a:r>
          </a:p>
          <a:p>
            <a:pPr marL="520700" indent="47625">
              <a:buFont typeface="Wingdings" pitchFamily="2" charset="2"/>
              <a:buChar char="§"/>
            </a:pPr>
            <a:r>
              <a:rPr lang="en-US" sz="2800" dirty="0" smtClean="0"/>
              <a:t>Urban Flooding</a:t>
            </a:r>
          </a:p>
          <a:p>
            <a:pPr marL="520700" indent="47625">
              <a:buFont typeface="Wingdings" pitchFamily="2" charset="2"/>
              <a:buChar char="§"/>
            </a:pPr>
            <a:r>
              <a:rPr lang="en-US" sz="2800" dirty="0" smtClean="0"/>
              <a:t>Tsunami</a:t>
            </a:r>
          </a:p>
          <a:p>
            <a:pPr marL="520700" indent="47625">
              <a:buFont typeface="Wingdings" pitchFamily="2" charset="2"/>
              <a:buChar char="§"/>
            </a:pPr>
            <a:r>
              <a:rPr lang="en-US" sz="2800" dirty="0" smtClean="0"/>
              <a:t>Cyclone</a:t>
            </a:r>
          </a:p>
          <a:p>
            <a:pPr algn="just">
              <a:buFont typeface="Wingdings" pitchFamily="2" charset="2"/>
              <a:buChar char="Ø"/>
            </a:pPr>
            <a:r>
              <a:rPr lang="en-US" sz="2800" dirty="0" smtClean="0"/>
              <a:t>Presentation highlights the different types of Natural Disaster  and Efforts towards mitigation of disaster.</a:t>
            </a:r>
          </a:p>
        </p:txBody>
      </p:sp>
      <p:pic>
        <p:nvPicPr>
          <p:cNvPr id="6" name="Picture 3" descr="C:\Users\Jesus\Desktop\disaster_gr copy.png"/>
          <p:cNvPicPr>
            <a:picLocks noChangeAspect="1" noChangeArrowheads="1"/>
          </p:cNvPicPr>
          <p:nvPr/>
        </p:nvPicPr>
        <p:blipFill>
          <a:blip r:embed="rId4" cstate="print"/>
          <a:srcRect t="34461" r="23161"/>
          <a:stretch>
            <a:fillRect/>
          </a:stretch>
        </p:blipFill>
        <p:spPr bwMode="auto">
          <a:xfrm>
            <a:off x="0" y="5623128"/>
            <a:ext cx="1447800" cy="1234872"/>
          </a:xfrm>
          <a:prstGeom prst="rect">
            <a:avLst/>
          </a:prstGeom>
          <a:noFill/>
        </p:spPr>
      </p:pic>
      <p:pic>
        <p:nvPicPr>
          <p:cNvPr id="2050" name="Picture 2" descr="C:\Users\Jesus\Desktop\disaster_gr copy.png"/>
          <p:cNvPicPr>
            <a:picLocks noChangeAspect="1" noChangeArrowheads="1"/>
          </p:cNvPicPr>
          <p:nvPr/>
        </p:nvPicPr>
        <p:blipFill>
          <a:blip r:embed="rId5" cstate="print"/>
          <a:srcRect l="13309" t="16279" r="11275" b="22326"/>
          <a:stretch>
            <a:fillRect/>
          </a:stretch>
        </p:blipFill>
        <p:spPr bwMode="auto">
          <a:xfrm>
            <a:off x="4572000" y="5562600"/>
            <a:ext cx="1766455" cy="1143000"/>
          </a:xfrm>
          <a:prstGeom prst="rect">
            <a:avLst/>
          </a:prstGeom>
          <a:noFill/>
        </p:spPr>
      </p:pic>
      <p:pic>
        <p:nvPicPr>
          <p:cNvPr id="2051" name="Picture 3" descr="C:\Users\Jesus\Desktop\disaster_gr copy.png"/>
          <p:cNvPicPr>
            <a:picLocks noChangeAspect="1" noChangeArrowheads="1"/>
          </p:cNvPicPr>
          <p:nvPr/>
        </p:nvPicPr>
        <p:blipFill>
          <a:blip r:embed="rId6" cstate="print"/>
          <a:srcRect l="4067" t="13359" r="15550" b="13359"/>
          <a:stretch>
            <a:fillRect/>
          </a:stretch>
        </p:blipFill>
        <p:spPr bwMode="auto">
          <a:xfrm>
            <a:off x="2286000" y="5812971"/>
            <a:ext cx="1219200" cy="1045029"/>
          </a:xfrm>
          <a:prstGeom prst="rect">
            <a:avLst/>
          </a:prstGeom>
          <a:noFill/>
        </p:spPr>
      </p:pic>
      <p:pic>
        <p:nvPicPr>
          <p:cNvPr id="2052" name="Picture 4" descr="C:\Users\Jesus\Desktop\disaster_gr copy.png"/>
          <p:cNvPicPr>
            <a:picLocks noChangeAspect="1" noChangeArrowheads="1"/>
          </p:cNvPicPr>
          <p:nvPr/>
        </p:nvPicPr>
        <p:blipFill>
          <a:blip r:embed="rId7" cstate="print"/>
          <a:srcRect t="11521" b="8848"/>
          <a:stretch>
            <a:fillRect/>
          </a:stretch>
        </p:blipFill>
        <p:spPr bwMode="auto">
          <a:xfrm>
            <a:off x="7010400" y="5257800"/>
            <a:ext cx="1839913" cy="13716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ystalxp.net/galerie/img/img-wallpapers-blue-jsdu19-19426.jpg"/>
          <p:cNvPicPr>
            <a:picLocks noChangeAspect="1" noChangeArrowheads="1"/>
          </p:cNvPicPr>
          <p:nvPr/>
        </p:nvPicPr>
        <p:blipFill>
          <a:blip r:embed="rId2"/>
          <a:srcRect b="78670"/>
          <a:stretch>
            <a:fillRect/>
          </a:stretch>
        </p:blipFill>
        <p:spPr bwMode="auto">
          <a:xfrm>
            <a:off x="0" y="-1"/>
            <a:ext cx="9144000" cy="1219201"/>
          </a:xfrm>
          <a:prstGeom prst="rect">
            <a:avLst/>
          </a:prstGeom>
          <a:noFill/>
          <a:ln>
            <a:solidFill>
              <a:schemeClr val="tx2">
                <a:lumMod val="60000"/>
                <a:lumOff val="40000"/>
              </a:schemeClr>
            </a:solidFill>
          </a:ln>
        </p:spPr>
      </p:pic>
      <p:pic>
        <p:nvPicPr>
          <p:cNvPr id="1032" name="Picture 8" descr="Cool Light Blue Backgrounds"/>
          <p:cNvPicPr>
            <a:picLocks noChangeAspect="1" noChangeArrowheads="1"/>
          </p:cNvPicPr>
          <p:nvPr/>
        </p:nvPicPr>
        <p:blipFill>
          <a:blip r:embed="rId3"/>
          <a:srcRect b="22917"/>
          <a:stretch>
            <a:fillRect/>
          </a:stretch>
        </p:blipFill>
        <p:spPr bwMode="auto">
          <a:xfrm>
            <a:off x="0" y="1219200"/>
            <a:ext cx="9144000" cy="5638800"/>
          </a:xfrm>
          <a:prstGeom prst="rect">
            <a:avLst/>
          </a:prstGeom>
          <a:noFill/>
        </p:spPr>
      </p:pic>
      <p:sp>
        <p:nvSpPr>
          <p:cNvPr id="5" name="Rectangle 4"/>
          <p:cNvSpPr/>
          <p:nvPr/>
        </p:nvSpPr>
        <p:spPr>
          <a:xfrm>
            <a:off x="1" y="177225"/>
            <a:ext cx="9144000" cy="1077218"/>
          </a:xfrm>
          <a:prstGeom prst="rect">
            <a:avLst/>
          </a:prstGeom>
        </p:spPr>
        <p:txBody>
          <a:bodyPr wrap="square">
            <a:spAutoFit/>
          </a:bodyPr>
          <a:lstStyle/>
          <a:p>
            <a:pPr lvl="0"/>
            <a:r>
              <a:rPr lang="en-US" sz="3200" b="1" dirty="0" smtClean="0">
                <a:solidFill>
                  <a:prstClr val="white"/>
                </a:solidFill>
              </a:rPr>
              <a:t>DISASTER MITIGATION </a:t>
            </a:r>
            <a:r>
              <a:rPr lang="en-US" sz="3200" b="1" dirty="0" smtClean="0">
                <a:solidFill>
                  <a:schemeClr val="bg1"/>
                </a:solidFill>
              </a:rPr>
              <a:t>PARAMETERS ADDRESSED IN VARIOUS PLAN (as per URDPFI Guidelines,2014)</a:t>
            </a:r>
          </a:p>
        </p:txBody>
      </p:sp>
      <p:graphicFrame>
        <p:nvGraphicFramePr>
          <p:cNvPr id="9" name="Table 8"/>
          <p:cNvGraphicFramePr>
            <a:graphicFrameLocks noGrp="1"/>
          </p:cNvGraphicFramePr>
          <p:nvPr/>
        </p:nvGraphicFramePr>
        <p:xfrm>
          <a:off x="0" y="1295399"/>
          <a:ext cx="9144000" cy="4389120"/>
        </p:xfrm>
        <a:graphic>
          <a:graphicData uri="http://schemas.openxmlformats.org/drawingml/2006/table">
            <a:tbl>
              <a:tblPr firstRow="1" bandRow="1">
                <a:tableStyleId>{7DF18680-E054-41AD-8BC1-D1AEF772440D}</a:tableStyleId>
              </a:tblPr>
              <a:tblGrid>
                <a:gridCol w="2133600"/>
                <a:gridCol w="7010400"/>
              </a:tblGrid>
              <a:tr h="304801">
                <a:tc>
                  <a:txBody>
                    <a:bodyPr/>
                    <a:lstStyle/>
                    <a:p>
                      <a:r>
                        <a:rPr lang="en-US" sz="2400" dirty="0" smtClean="0"/>
                        <a:t>Plans</a:t>
                      </a:r>
                      <a:endParaRPr lang="en-US" sz="2400" b="1" dirty="0"/>
                    </a:p>
                  </a:txBody>
                  <a:tcPr/>
                </a:tc>
                <a:tc>
                  <a:txBody>
                    <a:bodyPr/>
                    <a:lstStyle/>
                    <a:p>
                      <a:r>
                        <a:rPr lang="en-US" sz="2400" dirty="0" smtClean="0"/>
                        <a:t>Parameters</a:t>
                      </a:r>
                      <a:endParaRPr lang="en-US" sz="2400" b="1" dirty="0"/>
                    </a:p>
                  </a:txBody>
                  <a:tcPr/>
                </a:tc>
              </a:tr>
              <a:tr h="4162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mn-lt"/>
                          <a:ea typeface="+mn-ea"/>
                          <a:cs typeface="+mn-cs"/>
                        </a:rPr>
                        <a:t>Local Area Plan</a:t>
                      </a:r>
                      <a:endParaRPr lang="en-US" sz="2400" dirty="0" smtClean="0"/>
                    </a:p>
                  </a:txBody>
                  <a:tcPr/>
                </a:tc>
                <a:tc>
                  <a:txBody>
                    <a:bodyPr/>
                    <a:lstStyle/>
                    <a:p>
                      <a:pPr marL="342900" marR="0" lvl="0" indent="-342900">
                        <a:spcBef>
                          <a:spcPts val="0"/>
                        </a:spcBef>
                        <a:spcAft>
                          <a:spcPts val="0"/>
                        </a:spcAft>
                        <a:buFont typeface="Arial" pitchFamily="34" charset="0"/>
                        <a:buChar char="•"/>
                      </a:pPr>
                      <a:r>
                        <a:rPr lang="en-US" sz="2400" dirty="0" smtClean="0">
                          <a:ea typeface="Calibri"/>
                          <a:cs typeface="Times New Roman"/>
                        </a:rPr>
                        <a:t>Strategy for hazard zone and regulations </a:t>
                      </a:r>
                    </a:p>
                    <a:p>
                      <a:pPr marL="342900" marR="0" lvl="0" indent="-342900">
                        <a:spcBef>
                          <a:spcPts val="0"/>
                        </a:spcBef>
                        <a:spcAft>
                          <a:spcPts val="0"/>
                        </a:spcAft>
                        <a:buFont typeface="Symbol"/>
                        <a:buNone/>
                      </a:pPr>
                      <a:endParaRPr lang="en-US" sz="2400" dirty="0" smtClean="0">
                        <a:ea typeface="Calibri"/>
                        <a:cs typeface="Times New Roman"/>
                      </a:endParaRPr>
                    </a:p>
                  </a:txBody>
                  <a:tcPr/>
                </a:tc>
              </a:tr>
              <a:tr h="5743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mn-lt"/>
                          <a:ea typeface="+mn-ea"/>
                          <a:cs typeface="+mn-cs"/>
                        </a:rPr>
                        <a:t>City Development Plans</a:t>
                      </a:r>
                    </a:p>
                    <a:p>
                      <a:endParaRPr lang="en-US" sz="2400" dirty="0"/>
                    </a:p>
                  </a:txBody>
                  <a:tcPr/>
                </a:tc>
                <a:tc>
                  <a:txBody>
                    <a:bodyPr/>
                    <a:lstStyle/>
                    <a:p>
                      <a:pPr>
                        <a:buFont typeface="Arial" pitchFamily="34" charset="0"/>
                        <a:buChar char="•"/>
                        <a:tabLst>
                          <a:tab pos="520700" algn="l"/>
                        </a:tabLst>
                      </a:pPr>
                      <a:r>
                        <a:rPr lang="en-GB" sz="2400" kern="1200" dirty="0" smtClean="0">
                          <a:solidFill>
                            <a:schemeClr val="dk1"/>
                          </a:solidFill>
                          <a:latin typeface="+mn-lt"/>
                          <a:ea typeface="+mn-ea"/>
                          <a:cs typeface="+mn-cs"/>
                        </a:rPr>
                        <a:t>Existing situation </a:t>
                      </a:r>
                      <a:endParaRPr lang="en-US" sz="2400" kern="1200" dirty="0" smtClean="0">
                        <a:solidFill>
                          <a:schemeClr val="dk1"/>
                        </a:solidFill>
                        <a:latin typeface="+mn-lt"/>
                        <a:ea typeface="+mn-ea"/>
                        <a:cs typeface="+mn-cs"/>
                      </a:endParaRPr>
                    </a:p>
                    <a:p>
                      <a:pPr>
                        <a:buFont typeface="Arial" pitchFamily="34" charset="0"/>
                        <a:buChar char="•"/>
                        <a:tabLst>
                          <a:tab pos="520700" algn="l"/>
                        </a:tabLst>
                      </a:pPr>
                      <a:r>
                        <a:rPr lang="en-GB" sz="2400" kern="1200" dirty="0" smtClean="0">
                          <a:solidFill>
                            <a:schemeClr val="dk1"/>
                          </a:solidFill>
                          <a:latin typeface="+mn-lt"/>
                          <a:ea typeface="+mn-ea"/>
                          <a:cs typeface="+mn-cs"/>
                        </a:rPr>
                        <a:t>Disaster prevention and management plan </a:t>
                      </a:r>
                      <a:endParaRPr lang="en-US" sz="2400" kern="1200" dirty="0" smtClean="0">
                        <a:solidFill>
                          <a:schemeClr val="dk1"/>
                        </a:solidFill>
                        <a:latin typeface="+mn-lt"/>
                        <a:ea typeface="+mn-ea"/>
                        <a:cs typeface="+mn-cs"/>
                      </a:endParaRPr>
                    </a:p>
                    <a:p>
                      <a:pPr>
                        <a:buFont typeface="Arial" pitchFamily="34" charset="0"/>
                        <a:buChar char="•"/>
                        <a:tabLst>
                          <a:tab pos="520700" algn="l"/>
                        </a:tabLst>
                      </a:pPr>
                      <a:r>
                        <a:rPr lang="en-GB" sz="2400" kern="1200" dirty="0" smtClean="0">
                          <a:solidFill>
                            <a:schemeClr val="dk1"/>
                          </a:solidFill>
                          <a:latin typeface="+mn-lt"/>
                          <a:ea typeface="+mn-ea"/>
                          <a:cs typeface="+mn-cs"/>
                        </a:rPr>
                        <a:t>Investment estimates</a:t>
                      </a:r>
                      <a:endParaRPr lang="en-US" sz="2400" kern="1200" dirty="0" smtClean="0">
                        <a:solidFill>
                          <a:schemeClr val="dk1"/>
                        </a:solidFill>
                        <a:latin typeface="+mn-lt"/>
                        <a:ea typeface="+mn-ea"/>
                        <a:cs typeface="+mn-cs"/>
                      </a:endParaRPr>
                    </a:p>
                    <a:p>
                      <a:pPr>
                        <a:buFont typeface="Arial" pitchFamily="34" charset="0"/>
                        <a:buChar char="•"/>
                        <a:tabLst>
                          <a:tab pos="520700" algn="l"/>
                        </a:tabLst>
                      </a:pPr>
                      <a:r>
                        <a:rPr lang="en-GB" sz="2400" kern="1200" dirty="0" smtClean="0">
                          <a:solidFill>
                            <a:schemeClr val="dk1"/>
                          </a:solidFill>
                          <a:latin typeface="+mn-lt"/>
                          <a:ea typeface="+mn-ea"/>
                          <a:cs typeface="+mn-cs"/>
                        </a:rPr>
                        <a:t>Training and other programs</a:t>
                      </a:r>
                      <a:endParaRPr lang="en-US" sz="2400" kern="1200" dirty="0" smtClean="0">
                        <a:solidFill>
                          <a:schemeClr val="dk1"/>
                        </a:solidFill>
                        <a:latin typeface="+mn-lt"/>
                        <a:ea typeface="+mn-ea"/>
                        <a:cs typeface="+mn-cs"/>
                      </a:endParaRPr>
                    </a:p>
                    <a:p>
                      <a:pPr>
                        <a:buFont typeface="Arial" pitchFamily="34" charset="0"/>
                        <a:buChar char="•"/>
                        <a:tabLst>
                          <a:tab pos="520700" algn="l"/>
                        </a:tabLst>
                      </a:pPr>
                      <a:r>
                        <a:rPr lang="en-GB" sz="2400" kern="1200" dirty="0" smtClean="0">
                          <a:solidFill>
                            <a:schemeClr val="dk1"/>
                          </a:solidFill>
                          <a:latin typeface="+mn-lt"/>
                          <a:ea typeface="+mn-ea"/>
                          <a:cs typeface="+mn-cs"/>
                        </a:rPr>
                        <a:t>Information management system </a:t>
                      </a:r>
                      <a:endParaRPr lang="en-US" sz="2400" kern="1200" dirty="0" smtClean="0">
                        <a:solidFill>
                          <a:schemeClr val="dk1"/>
                        </a:solidFill>
                        <a:latin typeface="+mn-lt"/>
                        <a:ea typeface="+mn-ea"/>
                        <a:cs typeface="+mn-cs"/>
                      </a:endParaRPr>
                    </a:p>
                    <a:p>
                      <a:pPr>
                        <a:buFont typeface="Arial" pitchFamily="34" charset="0"/>
                        <a:buChar char="•"/>
                        <a:tabLst>
                          <a:tab pos="520700" algn="l"/>
                        </a:tabLst>
                      </a:pPr>
                      <a:r>
                        <a:rPr lang="en-US" sz="2400" kern="1200" dirty="0" smtClean="0">
                          <a:solidFill>
                            <a:schemeClr val="dk1"/>
                          </a:solidFill>
                          <a:latin typeface="+mn-lt"/>
                          <a:ea typeface="+mn-ea"/>
                          <a:cs typeface="+mn-cs"/>
                        </a:rPr>
                        <a:t>Implementation plan </a:t>
                      </a:r>
                    </a:p>
                  </a:txBody>
                  <a:tcPr/>
                </a:tc>
              </a:tr>
              <a:tr h="574356">
                <a:tc>
                  <a:txBody>
                    <a:bodyPr/>
                    <a:lstStyle/>
                    <a:p>
                      <a:r>
                        <a:rPr lang="en-US" sz="2400" dirty="0" smtClean="0"/>
                        <a:t>Special Purpose Plan </a:t>
                      </a:r>
                      <a:endParaRPr lang="en-US" sz="2400" dirty="0"/>
                    </a:p>
                  </a:txBody>
                  <a:tcPr/>
                </a:tc>
                <a:tc>
                  <a:txBody>
                    <a:bodyPr/>
                    <a:lstStyle/>
                    <a:p>
                      <a:r>
                        <a:rPr lang="en-US" sz="2400" kern="1200" dirty="0" smtClean="0">
                          <a:solidFill>
                            <a:schemeClr val="dk1"/>
                          </a:solidFill>
                          <a:latin typeface="+mn-lt"/>
                          <a:ea typeface="+mn-ea"/>
                          <a:cs typeface="+mn-cs"/>
                        </a:rPr>
                        <a:t>Disaster </a:t>
                      </a:r>
                      <a:r>
                        <a:rPr lang="en-US" sz="2400" kern="1200" baseline="0" dirty="0" smtClean="0">
                          <a:solidFill>
                            <a:schemeClr val="dk1"/>
                          </a:solidFill>
                          <a:latin typeface="+mn-lt"/>
                          <a:ea typeface="+mn-ea"/>
                          <a:cs typeface="+mn-cs"/>
                        </a:rPr>
                        <a:t> Management Plan (as per NDMA guidelines)</a:t>
                      </a:r>
                      <a:endParaRPr lang="en-US" sz="2400" kern="1200" dirty="0" smtClean="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ystalxp.net/galerie/img/img-wallpapers-blue-jsdu19-19426.jpg"/>
          <p:cNvPicPr>
            <a:picLocks noChangeAspect="1" noChangeArrowheads="1"/>
          </p:cNvPicPr>
          <p:nvPr/>
        </p:nvPicPr>
        <p:blipFill>
          <a:blip r:embed="rId2"/>
          <a:srcRect b="78670"/>
          <a:stretch>
            <a:fillRect/>
          </a:stretch>
        </p:blipFill>
        <p:spPr bwMode="auto">
          <a:xfrm>
            <a:off x="0" y="-1"/>
            <a:ext cx="9144000" cy="990601"/>
          </a:xfrm>
          <a:prstGeom prst="rect">
            <a:avLst/>
          </a:prstGeom>
          <a:noFill/>
          <a:ln>
            <a:solidFill>
              <a:schemeClr val="tx2">
                <a:lumMod val="60000"/>
                <a:lumOff val="40000"/>
              </a:schemeClr>
            </a:solidFill>
          </a:ln>
        </p:spPr>
      </p:pic>
      <p:pic>
        <p:nvPicPr>
          <p:cNvPr id="1032" name="Picture 8" descr="Cool Light Blue Backgrounds"/>
          <p:cNvPicPr>
            <a:picLocks noChangeAspect="1" noChangeArrowheads="1"/>
          </p:cNvPicPr>
          <p:nvPr/>
        </p:nvPicPr>
        <p:blipFill>
          <a:blip r:embed="rId3"/>
          <a:srcRect b="22917"/>
          <a:stretch>
            <a:fillRect/>
          </a:stretch>
        </p:blipFill>
        <p:spPr bwMode="auto">
          <a:xfrm>
            <a:off x="0" y="1219200"/>
            <a:ext cx="9144000" cy="5638800"/>
          </a:xfrm>
          <a:prstGeom prst="rect">
            <a:avLst/>
          </a:prstGeom>
          <a:noFill/>
        </p:spPr>
      </p:pic>
      <p:sp>
        <p:nvSpPr>
          <p:cNvPr id="5" name="Rectangle 4"/>
          <p:cNvSpPr/>
          <p:nvPr/>
        </p:nvSpPr>
        <p:spPr>
          <a:xfrm>
            <a:off x="0" y="-76200"/>
            <a:ext cx="9143999" cy="1200329"/>
          </a:xfrm>
          <a:prstGeom prst="rect">
            <a:avLst/>
          </a:prstGeom>
        </p:spPr>
        <p:txBody>
          <a:bodyPr wrap="square">
            <a:spAutoFit/>
          </a:bodyPr>
          <a:lstStyle/>
          <a:p>
            <a:pPr algn="ctr">
              <a:tabLst>
                <a:tab pos="683895" algn="l"/>
              </a:tabLst>
            </a:pPr>
            <a:r>
              <a:rPr lang="en-GB" sz="3600" b="1" dirty="0" smtClean="0">
                <a:solidFill>
                  <a:schemeClr val="bg1"/>
                </a:solidFill>
                <a:ea typeface="Calibri"/>
                <a:cs typeface="Arial"/>
              </a:rPr>
              <a:t>DISASTER MANAGEMENT STRATEGIES FOR </a:t>
            </a:r>
          </a:p>
          <a:p>
            <a:pPr>
              <a:tabLst>
                <a:tab pos="683895" algn="l"/>
              </a:tabLst>
            </a:pPr>
            <a:r>
              <a:rPr lang="en-GB" sz="3600" b="1" dirty="0" smtClean="0">
                <a:solidFill>
                  <a:schemeClr val="bg1"/>
                </a:solidFill>
                <a:ea typeface="Calibri"/>
                <a:cs typeface="Arial"/>
              </a:rPr>
              <a:t>DIFFERENT SECTORS</a:t>
            </a:r>
            <a:r>
              <a:rPr lang="en-US" sz="3600" b="1" dirty="0" smtClean="0">
                <a:solidFill>
                  <a:schemeClr val="bg1"/>
                </a:solidFill>
              </a:rPr>
              <a:t> (URDPFI Guidelines,2014)</a:t>
            </a:r>
            <a:endParaRPr lang="en-GB" sz="3600" b="1" dirty="0" smtClean="0">
              <a:solidFill>
                <a:schemeClr val="bg1"/>
              </a:solidFill>
              <a:ea typeface="Calibri"/>
              <a:cs typeface="Arial"/>
            </a:endParaRPr>
          </a:p>
        </p:txBody>
      </p:sp>
      <p:graphicFrame>
        <p:nvGraphicFramePr>
          <p:cNvPr id="11" name="Table 10"/>
          <p:cNvGraphicFramePr>
            <a:graphicFrameLocks noGrp="1"/>
          </p:cNvGraphicFramePr>
          <p:nvPr/>
        </p:nvGraphicFramePr>
        <p:xfrm>
          <a:off x="0" y="990600"/>
          <a:ext cx="9144000" cy="5867401"/>
        </p:xfrm>
        <a:graphic>
          <a:graphicData uri="http://schemas.openxmlformats.org/drawingml/2006/table">
            <a:tbl>
              <a:tblPr firstRow="1" bandRow="1">
                <a:tableStyleId>{7DF18680-E054-41AD-8BC1-D1AEF772440D}</a:tableStyleId>
              </a:tblPr>
              <a:tblGrid>
                <a:gridCol w="1905000"/>
                <a:gridCol w="7239000"/>
              </a:tblGrid>
              <a:tr h="601400">
                <a:tc>
                  <a:txBody>
                    <a:bodyPr/>
                    <a:lstStyle/>
                    <a:p>
                      <a:r>
                        <a:rPr lang="en-US" sz="2400" b="1" kern="1200" dirty="0" smtClean="0">
                          <a:solidFill>
                            <a:schemeClr val="lt1"/>
                          </a:solidFill>
                          <a:latin typeface="+mn-lt"/>
                          <a:ea typeface="+mn-ea"/>
                          <a:cs typeface="+mn-cs"/>
                        </a:rPr>
                        <a:t>Parameters</a:t>
                      </a:r>
                      <a:endParaRPr lang="en-US" sz="2400" b="1" dirty="0"/>
                    </a:p>
                  </a:txBody>
                  <a:tcPr/>
                </a:tc>
                <a:tc>
                  <a:txBody>
                    <a:bodyPr/>
                    <a:lstStyle/>
                    <a:p>
                      <a:r>
                        <a:rPr lang="en-US" sz="2400" b="1" kern="1200" dirty="0" smtClean="0">
                          <a:solidFill>
                            <a:schemeClr val="lt1"/>
                          </a:solidFill>
                          <a:latin typeface="+mn-lt"/>
                          <a:ea typeface="+mn-ea"/>
                          <a:cs typeface="+mn-cs"/>
                        </a:rPr>
                        <a:t>Strategy</a:t>
                      </a:r>
                      <a:endParaRPr lang="en-US" sz="2400" b="1" dirty="0"/>
                    </a:p>
                  </a:txBody>
                  <a:tcPr/>
                </a:tc>
              </a:tr>
              <a:tr h="9574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Housing</a:t>
                      </a:r>
                      <a:endParaRPr lang="en-US" sz="1800" dirty="0" smtClean="0"/>
                    </a:p>
                  </a:txBody>
                  <a:tcPr/>
                </a:tc>
                <a:tc>
                  <a:txBody>
                    <a:bodyPr/>
                    <a:lstStyle/>
                    <a:p>
                      <a:pPr lvl="0">
                        <a:buFont typeface="Arial" pitchFamily="34" charset="0"/>
                        <a:buChar char="•"/>
                      </a:pPr>
                      <a:r>
                        <a:rPr lang="en-GB" sz="1800" kern="1200" dirty="0" smtClean="0">
                          <a:solidFill>
                            <a:schemeClr val="dk1"/>
                          </a:solidFill>
                          <a:latin typeface="+mn-lt"/>
                          <a:ea typeface="+mn-ea"/>
                          <a:cs typeface="+mn-cs"/>
                        </a:rPr>
                        <a:t>Guidelines for construction of buildings on slopes</a:t>
                      </a:r>
                      <a:endParaRPr lang="en-US" sz="1800" kern="1200" dirty="0" smtClean="0">
                        <a:solidFill>
                          <a:schemeClr val="dk1"/>
                        </a:solidFill>
                        <a:latin typeface="+mn-lt"/>
                        <a:ea typeface="+mn-ea"/>
                        <a:cs typeface="+mn-cs"/>
                      </a:endParaRPr>
                    </a:p>
                    <a:p>
                      <a:pPr lvl="0">
                        <a:buFont typeface="Arial" pitchFamily="34" charset="0"/>
                        <a:buChar char="•"/>
                      </a:pPr>
                      <a:r>
                        <a:rPr lang="en-GB" sz="1800" kern="1200" dirty="0" smtClean="0">
                          <a:solidFill>
                            <a:schemeClr val="dk1"/>
                          </a:solidFill>
                          <a:latin typeface="+mn-lt"/>
                          <a:ea typeface="+mn-ea"/>
                          <a:cs typeface="+mn-cs"/>
                        </a:rPr>
                        <a:t>Structural stability of buildings in hills and for the entire GMA</a:t>
                      </a:r>
                      <a:endParaRPr lang="en-US" sz="1800" kern="1200" dirty="0" smtClean="0">
                        <a:solidFill>
                          <a:schemeClr val="dk1"/>
                        </a:solidFill>
                        <a:latin typeface="+mn-lt"/>
                        <a:ea typeface="+mn-ea"/>
                        <a:cs typeface="+mn-cs"/>
                      </a:endParaRPr>
                    </a:p>
                    <a:p>
                      <a:pPr>
                        <a:buFont typeface="Arial" pitchFamily="34" charset="0"/>
                        <a:buChar char="•"/>
                      </a:pPr>
                      <a:r>
                        <a:rPr lang="en-US" sz="1800" kern="1200" dirty="0" smtClean="0">
                          <a:solidFill>
                            <a:schemeClr val="dk1"/>
                          </a:solidFill>
                          <a:latin typeface="+mn-lt"/>
                          <a:ea typeface="+mn-ea"/>
                          <a:cs typeface="+mn-cs"/>
                        </a:rPr>
                        <a:t>Soil erosion and sedimentation control for construction in non-hill areas</a:t>
                      </a:r>
                      <a:endParaRPr lang="en-US" sz="1800" dirty="0" smtClean="0">
                        <a:ea typeface="Calibri"/>
                        <a:cs typeface="Times New Roman"/>
                      </a:endParaRPr>
                    </a:p>
                  </a:txBody>
                  <a:tcPr/>
                </a:tc>
              </a:tr>
              <a:tr h="1244691">
                <a:tc>
                  <a:txBody>
                    <a:bodyPr/>
                    <a:lstStyle/>
                    <a:p>
                      <a:r>
                        <a:rPr lang="en-US" sz="1800" kern="1200" dirty="0" smtClean="0">
                          <a:solidFill>
                            <a:schemeClr val="dk1"/>
                          </a:solidFill>
                          <a:latin typeface="+mn-lt"/>
                          <a:ea typeface="+mn-ea"/>
                          <a:cs typeface="+mn-cs"/>
                        </a:rPr>
                        <a:t>Ecologically sensitive urban planning</a:t>
                      </a:r>
                      <a:endParaRPr lang="en-US" sz="1800" dirty="0"/>
                    </a:p>
                  </a:txBody>
                  <a:tcPr/>
                </a:tc>
                <a:tc>
                  <a:txBody>
                    <a:bodyPr/>
                    <a:lstStyle/>
                    <a:p>
                      <a:pPr lvl="0">
                        <a:buFont typeface="Arial" pitchFamily="34" charset="0"/>
                        <a:buChar char="•"/>
                      </a:pPr>
                      <a:r>
                        <a:rPr lang="en-GB" sz="1800" kern="1200" dirty="0" smtClean="0">
                          <a:solidFill>
                            <a:schemeClr val="dk1"/>
                          </a:solidFill>
                          <a:latin typeface="+mn-lt"/>
                          <a:ea typeface="+mn-ea"/>
                          <a:cs typeface="+mn-cs"/>
                        </a:rPr>
                        <a:t>Demarcate eco-sensitive areas in the city as low/ no built up areas</a:t>
                      </a:r>
                      <a:endParaRPr lang="en-US" sz="1800" kern="1200" dirty="0" smtClean="0">
                        <a:solidFill>
                          <a:schemeClr val="dk1"/>
                        </a:solidFill>
                        <a:latin typeface="+mn-lt"/>
                        <a:ea typeface="+mn-ea"/>
                        <a:cs typeface="+mn-cs"/>
                      </a:endParaRPr>
                    </a:p>
                    <a:p>
                      <a:pPr>
                        <a:buFont typeface="Arial" pitchFamily="34" charset="0"/>
                        <a:buChar char="•"/>
                      </a:pPr>
                      <a:r>
                        <a:rPr lang="en-US" sz="1800" kern="1200" dirty="0" smtClean="0">
                          <a:solidFill>
                            <a:schemeClr val="dk1"/>
                          </a:solidFill>
                          <a:latin typeface="+mn-lt"/>
                          <a:ea typeface="+mn-ea"/>
                          <a:cs typeface="+mn-cs"/>
                        </a:rPr>
                        <a:t>Bring in principles of climate resilient urban development based on environmental parameters like conservation of natural ecosystems, natural drainage patterns</a:t>
                      </a:r>
                    </a:p>
                  </a:txBody>
                  <a:tcPr/>
                </a:tc>
              </a:tr>
              <a:tr h="2106400">
                <a:tc>
                  <a:txBody>
                    <a:bodyPr/>
                    <a:lstStyle/>
                    <a:p>
                      <a:r>
                        <a:rPr lang="en-US" sz="1800" kern="1200" dirty="0" smtClean="0">
                          <a:solidFill>
                            <a:schemeClr val="dk1"/>
                          </a:solidFill>
                          <a:latin typeface="+mn-lt"/>
                          <a:ea typeface="+mn-ea"/>
                          <a:cs typeface="+mn-cs"/>
                        </a:rPr>
                        <a:t>Urban infrastructure and services</a:t>
                      </a:r>
                      <a:endParaRPr lang="en-US" sz="1800" dirty="0"/>
                    </a:p>
                  </a:txBody>
                  <a:tcPr/>
                </a:tc>
                <a:tc>
                  <a:txBody>
                    <a:bodyPr/>
                    <a:lstStyle/>
                    <a:p>
                      <a:pPr lvl="0">
                        <a:buFont typeface="Arial" pitchFamily="34" charset="0"/>
                        <a:buChar char="•"/>
                      </a:pPr>
                      <a:r>
                        <a:rPr lang="en-GB" sz="1800" kern="1200" dirty="0" smtClean="0">
                          <a:solidFill>
                            <a:schemeClr val="dk1"/>
                          </a:solidFill>
                          <a:latin typeface="+mn-lt"/>
                          <a:ea typeface="+mn-ea"/>
                          <a:cs typeface="+mn-cs"/>
                        </a:rPr>
                        <a:t>Augment the piped water supply network in the city</a:t>
                      </a:r>
                      <a:endParaRPr lang="en-US" sz="1800" kern="1200" dirty="0" smtClean="0">
                        <a:solidFill>
                          <a:schemeClr val="dk1"/>
                        </a:solidFill>
                        <a:latin typeface="+mn-lt"/>
                        <a:ea typeface="+mn-ea"/>
                        <a:cs typeface="+mn-cs"/>
                      </a:endParaRPr>
                    </a:p>
                    <a:p>
                      <a:pPr lvl="0">
                        <a:buFont typeface="Arial" pitchFamily="34" charset="0"/>
                        <a:buChar char="•"/>
                      </a:pPr>
                      <a:r>
                        <a:rPr lang="en-GB" sz="1800" kern="1200" dirty="0" smtClean="0">
                          <a:solidFill>
                            <a:schemeClr val="dk1"/>
                          </a:solidFill>
                          <a:latin typeface="+mn-lt"/>
                          <a:ea typeface="+mn-ea"/>
                          <a:cs typeface="+mn-cs"/>
                        </a:rPr>
                        <a:t>Augment the water treatment capacity of the city</a:t>
                      </a:r>
                      <a:endParaRPr lang="en-US" sz="1800" kern="1200" dirty="0" smtClean="0">
                        <a:solidFill>
                          <a:schemeClr val="dk1"/>
                        </a:solidFill>
                        <a:latin typeface="+mn-lt"/>
                        <a:ea typeface="+mn-ea"/>
                        <a:cs typeface="+mn-cs"/>
                      </a:endParaRPr>
                    </a:p>
                    <a:p>
                      <a:pPr lvl="0">
                        <a:buFont typeface="Arial" pitchFamily="34" charset="0"/>
                        <a:buChar char="•"/>
                      </a:pPr>
                      <a:r>
                        <a:rPr lang="en-GB" sz="1800" kern="1200" dirty="0" smtClean="0">
                          <a:solidFill>
                            <a:schemeClr val="dk1"/>
                          </a:solidFill>
                          <a:latin typeface="+mn-lt"/>
                          <a:ea typeface="+mn-ea"/>
                          <a:cs typeface="+mn-cs"/>
                        </a:rPr>
                        <a:t>Water Conservation and Rainwater harvesting</a:t>
                      </a:r>
                      <a:endParaRPr lang="en-US" sz="1800" kern="1200" dirty="0" smtClean="0">
                        <a:solidFill>
                          <a:schemeClr val="dk1"/>
                        </a:solidFill>
                        <a:latin typeface="+mn-lt"/>
                        <a:ea typeface="+mn-ea"/>
                        <a:cs typeface="+mn-cs"/>
                      </a:endParaRPr>
                    </a:p>
                    <a:p>
                      <a:pPr lvl="0">
                        <a:buFont typeface="Arial" pitchFamily="34" charset="0"/>
                        <a:buChar char="•"/>
                      </a:pPr>
                      <a:r>
                        <a:rPr lang="en-GB" sz="1800" kern="1200" dirty="0" smtClean="0">
                          <a:solidFill>
                            <a:schemeClr val="dk1"/>
                          </a:solidFill>
                          <a:latin typeface="+mn-lt"/>
                          <a:ea typeface="+mn-ea"/>
                          <a:cs typeface="+mn-cs"/>
                        </a:rPr>
                        <a:t>Development of a sewerage system</a:t>
                      </a:r>
                      <a:endParaRPr lang="en-US" sz="1800" kern="1200" dirty="0" smtClean="0">
                        <a:solidFill>
                          <a:schemeClr val="dk1"/>
                        </a:solidFill>
                        <a:latin typeface="+mn-lt"/>
                        <a:ea typeface="+mn-ea"/>
                        <a:cs typeface="+mn-cs"/>
                      </a:endParaRPr>
                    </a:p>
                    <a:p>
                      <a:pPr lvl="0">
                        <a:buFont typeface="Arial" pitchFamily="34" charset="0"/>
                        <a:buChar char="•"/>
                      </a:pPr>
                      <a:r>
                        <a:rPr lang="en-GB" sz="1800" kern="1200" dirty="0" smtClean="0">
                          <a:solidFill>
                            <a:schemeClr val="dk1"/>
                          </a:solidFill>
                          <a:latin typeface="+mn-lt"/>
                          <a:ea typeface="+mn-ea"/>
                          <a:cs typeface="+mn-cs"/>
                        </a:rPr>
                        <a:t>Monitoring water quality at disposal points</a:t>
                      </a:r>
                      <a:endParaRPr lang="en-US" sz="1800" kern="1200" dirty="0" smtClean="0">
                        <a:solidFill>
                          <a:schemeClr val="dk1"/>
                        </a:solidFill>
                        <a:latin typeface="+mn-lt"/>
                        <a:ea typeface="+mn-ea"/>
                        <a:cs typeface="+mn-cs"/>
                      </a:endParaRPr>
                    </a:p>
                    <a:p>
                      <a:pPr lvl="0">
                        <a:buFont typeface="Arial" pitchFamily="34" charset="0"/>
                        <a:buChar char="•"/>
                      </a:pPr>
                      <a:r>
                        <a:rPr lang="en-GB" sz="1800" kern="1200" dirty="0" smtClean="0">
                          <a:solidFill>
                            <a:schemeClr val="dk1"/>
                          </a:solidFill>
                          <a:latin typeface="+mn-lt"/>
                          <a:ea typeface="+mn-ea"/>
                          <a:cs typeface="+mn-cs"/>
                        </a:rPr>
                        <a:t>Integrated natural drainage plan for the city</a:t>
                      </a:r>
                      <a:endParaRPr lang="en-US" sz="1800" kern="1200" dirty="0" smtClean="0">
                        <a:solidFill>
                          <a:schemeClr val="dk1"/>
                        </a:solidFill>
                        <a:latin typeface="+mn-lt"/>
                        <a:ea typeface="+mn-ea"/>
                        <a:cs typeface="+mn-cs"/>
                      </a:endParaRPr>
                    </a:p>
                    <a:p>
                      <a:pPr>
                        <a:buFont typeface="Arial" pitchFamily="34" charset="0"/>
                        <a:buChar char="•"/>
                      </a:pPr>
                      <a:r>
                        <a:rPr lang="en-US" sz="1800" kern="1200" dirty="0" smtClean="0">
                          <a:solidFill>
                            <a:schemeClr val="dk1"/>
                          </a:solidFill>
                          <a:latin typeface="+mn-lt"/>
                          <a:ea typeface="+mn-ea"/>
                          <a:cs typeface="+mn-cs"/>
                        </a:rPr>
                        <a:t>Prepare and implement a storm water drainage plan</a:t>
                      </a:r>
                    </a:p>
                  </a:txBody>
                  <a:tcPr/>
                </a:tc>
              </a:tr>
              <a:tr h="957455">
                <a:tc>
                  <a:txBody>
                    <a:bodyPr/>
                    <a:lstStyle/>
                    <a:p>
                      <a:r>
                        <a:rPr lang="en-US" sz="1800" kern="1200" dirty="0" smtClean="0">
                          <a:solidFill>
                            <a:schemeClr val="dk1"/>
                          </a:solidFill>
                          <a:latin typeface="+mn-lt"/>
                          <a:ea typeface="+mn-ea"/>
                          <a:cs typeface="+mn-cs"/>
                        </a:rPr>
                        <a:t>Disaster Resilience</a:t>
                      </a:r>
                      <a:endParaRPr lang="en-US" sz="1800" dirty="0"/>
                    </a:p>
                  </a:txBody>
                  <a:tcPr/>
                </a:tc>
                <a:tc>
                  <a:txBody>
                    <a:bodyPr/>
                    <a:lstStyle/>
                    <a:p>
                      <a:pPr lvl="0">
                        <a:buFont typeface="Arial" pitchFamily="34" charset="0"/>
                        <a:buChar char="•"/>
                      </a:pPr>
                      <a:r>
                        <a:rPr lang="en-GB" sz="1800" kern="1200" dirty="0" smtClean="0">
                          <a:solidFill>
                            <a:schemeClr val="dk1"/>
                          </a:solidFill>
                          <a:latin typeface="+mn-lt"/>
                          <a:ea typeface="+mn-ea"/>
                          <a:cs typeface="+mn-cs"/>
                        </a:rPr>
                        <a:t>Preventive health measures</a:t>
                      </a:r>
                      <a:endParaRPr lang="en-US" sz="1800" kern="1200" dirty="0" smtClean="0">
                        <a:solidFill>
                          <a:schemeClr val="dk1"/>
                        </a:solidFill>
                        <a:latin typeface="+mn-lt"/>
                        <a:ea typeface="+mn-ea"/>
                        <a:cs typeface="+mn-cs"/>
                      </a:endParaRPr>
                    </a:p>
                    <a:p>
                      <a:pPr lvl="0">
                        <a:buFont typeface="Arial" pitchFamily="34" charset="0"/>
                        <a:buChar char="•"/>
                      </a:pPr>
                      <a:r>
                        <a:rPr lang="en-GB" sz="1800" kern="1200" dirty="0" smtClean="0">
                          <a:solidFill>
                            <a:schemeClr val="dk1"/>
                          </a:solidFill>
                          <a:latin typeface="+mn-lt"/>
                          <a:ea typeface="+mn-ea"/>
                          <a:cs typeface="+mn-cs"/>
                        </a:rPr>
                        <a:t>Public health management and surveillance system</a:t>
                      </a:r>
                      <a:endParaRPr lang="en-US" sz="1800" kern="1200" dirty="0" smtClean="0">
                        <a:solidFill>
                          <a:schemeClr val="dk1"/>
                        </a:solidFill>
                        <a:latin typeface="+mn-lt"/>
                        <a:ea typeface="+mn-ea"/>
                        <a:cs typeface="+mn-cs"/>
                      </a:endParaRPr>
                    </a:p>
                    <a:p>
                      <a:pPr>
                        <a:buFont typeface="Arial" pitchFamily="34" charset="0"/>
                        <a:buChar char="•"/>
                      </a:pPr>
                      <a:r>
                        <a:rPr lang="en-US" sz="1800" kern="1200" dirty="0" smtClean="0">
                          <a:solidFill>
                            <a:schemeClr val="dk1"/>
                          </a:solidFill>
                          <a:latin typeface="+mn-lt"/>
                          <a:ea typeface="+mn-ea"/>
                          <a:cs typeface="+mn-cs"/>
                        </a:rPr>
                        <a:t>Emergency medical response</a:t>
                      </a:r>
                      <a:endParaRPr lang="en-US" sz="1800" dirty="0"/>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ystalxp.net/galerie/img/img-wallpapers-blue-jsdu19-19426.jpg"/>
          <p:cNvPicPr>
            <a:picLocks noChangeAspect="1" noChangeArrowheads="1"/>
          </p:cNvPicPr>
          <p:nvPr/>
        </p:nvPicPr>
        <p:blipFill>
          <a:blip r:embed="rId2"/>
          <a:srcRect b="78670"/>
          <a:stretch>
            <a:fillRect/>
          </a:stretch>
        </p:blipFill>
        <p:spPr bwMode="auto">
          <a:xfrm>
            <a:off x="0" y="-1"/>
            <a:ext cx="9144000" cy="1219201"/>
          </a:xfrm>
          <a:prstGeom prst="rect">
            <a:avLst/>
          </a:prstGeom>
          <a:noFill/>
          <a:ln>
            <a:solidFill>
              <a:schemeClr val="tx2">
                <a:lumMod val="60000"/>
                <a:lumOff val="40000"/>
              </a:schemeClr>
            </a:solidFill>
          </a:ln>
        </p:spPr>
      </p:pic>
      <p:pic>
        <p:nvPicPr>
          <p:cNvPr id="1032" name="Picture 8" descr="Cool Light Blue Backgrounds"/>
          <p:cNvPicPr>
            <a:picLocks noChangeAspect="1" noChangeArrowheads="1"/>
          </p:cNvPicPr>
          <p:nvPr/>
        </p:nvPicPr>
        <p:blipFill>
          <a:blip r:embed="rId3"/>
          <a:srcRect b="22917"/>
          <a:stretch>
            <a:fillRect/>
          </a:stretch>
        </p:blipFill>
        <p:spPr bwMode="auto">
          <a:xfrm>
            <a:off x="0" y="1219200"/>
            <a:ext cx="9144000" cy="5638800"/>
          </a:xfrm>
          <a:prstGeom prst="rect">
            <a:avLst/>
          </a:prstGeom>
          <a:noFill/>
        </p:spPr>
      </p:pic>
      <p:sp>
        <p:nvSpPr>
          <p:cNvPr id="5" name="Rectangle 4"/>
          <p:cNvSpPr/>
          <p:nvPr/>
        </p:nvSpPr>
        <p:spPr>
          <a:xfrm>
            <a:off x="0" y="0"/>
            <a:ext cx="9144000" cy="1200329"/>
          </a:xfrm>
          <a:prstGeom prst="rect">
            <a:avLst/>
          </a:prstGeom>
        </p:spPr>
        <p:txBody>
          <a:bodyPr wrap="square">
            <a:spAutoFit/>
          </a:bodyPr>
          <a:lstStyle/>
          <a:p>
            <a:pPr algn="ctr">
              <a:tabLst>
                <a:tab pos="683895" algn="l"/>
              </a:tabLst>
            </a:pPr>
            <a:r>
              <a:rPr lang="en-GB" sz="3600" b="1" dirty="0" smtClean="0">
                <a:solidFill>
                  <a:schemeClr val="bg1"/>
                </a:solidFill>
                <a:ea typeface="Calibri"/>
                <a:cs typeface="Arial"/>
              </a:rPr>
              <a:t>BUFFERS FOR VARIOUS ACTIVITIES</a:t>
            </a:r>
          </a:p>
          <a:p>
            <a:pPr algn="ctr">
              <a:tabLst>
                <a:tab pos="683895" algn="l"/>
              </a:tabLst>
            </a:pPr>
            <a:r>
              <a:rPr lang="en-GB" sz="3600" b="1" dirty="0" smtClean="0">
                <a:solidFill>
                  <a:schemeClr val="bg1"/>
                </a:solidFill>
                <a:ea typeface="Calibri"/>
                <a:cs typeface="Arial"/>
              </a:rPr>
              <a:t>(</a:t>
            </a:r>
            <a:r>
              <a:rPr lang="en-US" sz="3600" b="1" dirty="0" smtClean="0">
                <a:solidFill>
                  <a:schemeClr val="bg1"/>
                </a:solidFill>
              </a:rPr>
              <a:t>URDPFI Guidelines,2014)</a:t>
            </a:r>
            <a:endParaRPr lang="en-US" sz="3600" b="1" dirty="0">
              <a:solidFill>
                <a:schemeClr val="bg1"/>
              </a:solidFill>
              <a:ea typeface="Calibri"/>
              <a:cs typeface="Arial"/>
            </a:endParaRPr>
          </a:p>
        </p:txBody>
      </p:sp>
      <p:graphicFrame>
        <p:nvGraphicFramePr>
          <p:cNvPr id="6" name="Table 5"/>
          <p:cNvGraphicFramePr>
            <a:graphicFrameLocks noGrp="1"/>
          </p:cNvGraphicFramePr>
          <p:nvPr/>
        </p:nvGraphicFramePr>
        <p:xfrm>
          <a:off x="0" y="1143287"/>
          <a:ext cx="9144000" cy="5638513"/>
        </p:xfrm>
        <a:graphic>
          <a:graphicData uri="http://schemas.openxmlformats.org/drawingml/2006/table">
            <a:tbl>
              <a:tblPr firstRow="1" bandRow="1">
                <a:tableStyleId>{7DF18680-E054-41AD-8BC1-D1AEF772440D}</a:tableStyleId>
              </a:tblPr>
              <a:tblGrid>
                <a:gridCol w="1905000"/>
                <a:gridCol w="7239000"/>
              </a:tblGrid>
              <a:tr h="685800">
                <a:tc>
                  <a:txBody>
                    <a:bodyPr/>
                    <a:lstStyle/>
                    <a:p>
                      <a:r>
                        <a:rPr lang="en-US" sz="2200" b="1" kern="1200" dirty="0" smtClean="0">
                          <a:solidFill>
                            <a:schemeClr val="lt1"/>
                          </a:solidFill>
                          <a:latin typeface="+mn-lt"/>
                          <a:ea typeface="+mn-ea"/>
                          <a:cs typeface="+mn-cs"/>
                        </a:rPr>
                        <a:t>Parameters</a:t>
                      </a:r>
                      <a:endParaRPr lang="en-US" sz="2200" b="1" dirty="0"/>
                    </a:p>
                  </a:txBody>
                  <a:tcPr/>
                </a:tc>
                <a:tc>
                  <a:txBody>
                    <a:bodyPr/>
                    <a:lstStyle/>
                    <a:p>
                      <a:r>
                        <a:rPr lang="en-US" sz="2200" b="1" kern="1200" dirty="0" smtClean="0">
                          <a:solidFill>
                            <a:schemeClr val="lt1"/>
                          </a:solidFill>
                          <a:latin typeface="+mn-lt"/>
                          <a:ea typeface="+mn-ea"/>
                          <a:cs typeface="+mn-cs"/>
                        </a:rPr>
                        <a:t>Buffer Zone </a:t>
                      </a:r>
                      <a:endParaRPr lang="en-US" sz="2200" b="1" dirty="0"/>
                    </a:p>
                  </a:txBody>
                  <a:tcPr/>
                </a:tc>
              </a:tr>
              <a:tr h="30596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smtClean="0"/>
                        <a:t>Natural hazard zones such River flood plains and water bodies including wetlands</a:t>
                      </a:r>
                    </a:p>
                  </a:txBody>
                  <a:tcPr/>
                </a:tc>
                <a:tc>
                  <a:txBody>
                    <a:bodyPr/>
                    <a:lstStyle/>
                    <a:p>
                      <a:r>
                        <a:rPr lang="en-GB" sz="2200" b="1" i="1" kern="1200" dirty="0" smtClean="0">
                          <a:solidFill>
                            <a:schemeClr val="dk1"/>
                          </a:solidFill>
                          <a:latin typeface="+mn-lt"/>
                          <a:ea typeface="+mn-ea"/>
                          <a:cs typeface="+mn-cs"/>
                        </a:rPr>
                        <a:t>Area likely to be affected by floods (up to 10-year frequency) </a:t>
                      </a:r>
                      <a:r>
                        <a:rPr lang="en-GB" sz="2200" kern="1200" dirty="0" smtClean="0">
                          <a:solidFill>
                            <a:schemeClr val="dk1"/>
                          </a:solidFill>
                          <a:latin typeface="+mn-lt"/>
                          <a:ea typeface="+mn-ea"/>
                          <a:cs typeface="+mn-cs"/>
                        </a:rPr>
                        <a:t>reserved only for gardens, parks, playgrounds, etc. All other habitable</a:t>
                      </a:r>
                      <a:r>
                        <a:rPr lang="en-GB" sz="2200" kern="1200" baseline="0" dirty="0" smtClean="0">
                          <a:solidFill>
                            <a:schemeClr val="dk1"/>
                          </a:solidFill>
                          <a:latin typeface="+mn-lt"/>
                          <a:ea typeface="+mn-ea"/>
                          <a:cs typeface="+mn-cs"/>
                        </a:rPr>
                        <a:t> buildings to</a:t>
                      </a:r>
                      <a:r>
                        <a:rPr lang="en-GB" sz="2200" kern="1200" dirty="0" smtClean="0">
                          <a:solidFill>
                            <a:schemeClr val="dk1"/>
                          </a:solidFill>
                          <a:latin typeface="+mn-lt"/>
                          <a:ea typeface="+mn-ea"/>
                          <a:cs typeface="+mn-cs"/>
                        </a:rPr>
                        <a:t> be prohibited in this zone.</a:t>
                      </a:r>
                      <a:endParaRPr lang="en-US" sz="2200" kern="1200" dirty="0" smtClean="0">
                        <a:solidFill>
                          <a:schemeClr val="dk1"/>
                        </a:solidFill>
                        <a:latin typeface="+mn-lt"/>
                        <a:ea typeface="+mn-ea"/>
                        <a:cs typeface="+mn-cs"/>
                      </a:endParaRPr>
                    </a:p>
                    <a:p>
                      <a:r>
                        <a:rPr lang="en-GB" sz="2200" b="1" i="1" kern="1200" dirty="0" smtClean="0">
                          <a:solidFill>
                            <a:schemeClr val="dk1"/>
                          </a:solidFill>
                          <a:latin typeface="+mn-lt"/>
                          <a:ea typeface="+mn-ea"/>
                          <a:cs typeface="+mn-cs"/>
                        </a:rPr>
                        <a:t>Area liable to flooding (25-year frequency): </a:t>
                      </a:r>
                      <a:r>
                        <a:rPr lang="en-GB" sz="2200" kern="1200" dirty="0" smtClean="0">
                          <a:solidFill>
                            <a:schemeClr val="dk1"/>
                          </a:solidFill>
                          <a:latin typeface="+mn-lt"/>
                          <a:ea typeface="+mn-ea"/>
                          <a:cs typeface="+mn-cs"/>
                        </a:rPr>
                        <a:t>Residential buildings could be permitted with certain stipulation of construction on stilts (columns), minimum plinth levels, prohibition for construction of basements and minimum levels of approach roads, etc. </a:t>
                      </a:r>
                      <a:endParaRPr lang="en-US" sz="2200" dirty="0" smtClean="0">
                        <a:ea typeface="Calibri"/>
                        <a:cs typeface="Times New Roman"/>
                      </a:endParaRPr>
                    </a:p>
                  </a:txBody>
                  <a:tcPr/>
                </a:tc>
              </a:tr>
              <a:tr h="1893088">
                <a:tc>
                  <a:txBody>
                    <a:bodyPr/>
                    <a:lstStyle/>
                    <a:p>
                      <a:r>
                        <a:rPr lang="en-GB" sz="2200" b="0" kern="1200" dirty="0" smtClean="0">
                          <a:solidFill>
                            <a:schemeClr val="dk1"/>
                          </a:solidFill>
                          <a:latin typeface="+mn-lt"/>
                          <a:ea typeface="+mn-ea"/>
                          <a:cs typeface="+mn-cs"/>
                        </a:rPr>
                        <a:t>Coastal Regulation Zone </a:t>
                      </a:r>
                      <a:endParaRPr lang="en-US" sz="2200" b="0" dirty="0"/>
                    </a:p>
                  </a:txBody>
                  <a:tcPr/>
                </a:tc>
                <a:tc>
                  <a:txBody>
                    <a:bodyPr/>
                    <a:lstStyle/>
                    <a:p>
                      <a:pPr lvl="0">
                        <a:buFont typeface="Arial" pitchFamily="34" charset="0"/>
                        <a:buNone/>
                      </a:pPr>
                      <a:r>
                        <a:rPr lang="en-GB" sz="2200" kern="1200" dirty="0" smtClean="0">
                          <a:solidFill>
                            <a:schemeClr val="dk1"/>
                          </a:solidFill>
                          <a:latin typeface="+mn-lt"/>
                          <a:ea typeface="+mn-ea"/>
                          <a:cs typeface="+mn-cs"/>
                        </a:rPr>
                        <a:t>Coastal land up to 500 m from the High Tide Line (HTL) landward side and a stage of 100 m along banks of creeks, estuaries, backwater and rivers subject to tidal fluctuations is called the </a:t>
                      </a:r>
                      <a:r>
                        <a:rPr lang="en-GB" sz="2200" b="1" i="1" kern="1200" dirty="0" smtClean="0">
                          <a:solidFill>
                            <a:schemeClr val="dk1"/>
                          </a:solidFill>
                          <a:latin typeface="+mn-lt"/>
                          <a:ea typeface="+mn-ea"/>
                          <a:cs typeface="+mn-cs"/>
                        </a:rPr>
                        <a:t>Coastal Regulation Zone</a:t>
                      </a:r>
                      <a:r>
                        <a:rPr lang="en-GB" sz="2200" kern="1200" dirty="0" smtClean="0">
                          <a:solidFill>
                            <a:schemeClr val="dk1"/>
                          </a:solidFill>
                          <a:latin typeface="+mn-lt"/>
                          <a:ea typeface="+mn-ea"/>
                          <a:cs typeface="+mn-cs"/>
                        </a:rPr>
                        <a:t>, and is regulated for developmental activities</a:t>
                      </a:r>
                      <a:endParaRPr lang="en-US" sz="2200" kern="1200" dirty="0" smtClean="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ystalxp.net/galerie/img/img-wallpapers-blue-jsdu19-19426.jpg"/>
          <p:cNvPicPr>
            <a:picLocks noChangeAspect="1" noChangeArrowheads="1"/>
          </p:cNvPicPr>
          <p:nvPr/>
        </p:nvPicPr>
        <p:blipFill>
          <a:blip r:embed="rId2"/>
          <a:srcRect b="78670"/>
          <a:stretch>
            <a:fillRect/>
          </a:stretch>
        </p:blipFill>
        <p:spPr bwMode="auto">
          <a:xfrm>
            <a:off x="0" y="-1"/>
            <a:ext cx="9144000" cy="1219201"/>
          </a:xfrm>
          <a:prstGeom prst="rect">
            <a:avLst/>
          </a:prstGeom>
          <a:noFill/>
          <a:ln>
            <a:solidFill>
              <a:schemeClr val="tx2">
                <a:lumMod val="60000"/>
                <a:lumOff val="40000"/>
              </a:schemeClr>
            </a:solidFill>
          </a:ln>
        </p:spPr>
      </p:pic>
      <p:pic>
        <p:nvPicPr>
          <p:cNvPr id="1032" name="Picture 8" descr="Cool Light Blue Backgrounds"/>
          <p:cNvPicPr>
            <a:picLocks noChangeAspect="1" noChangeArrowheads="1"/>
          </p:cNvPicPr>
          <p:nvPr/>
        </p:nvPicPr>
        <p:blipFill>
          <a:blip r:embed="rId3"/>
          <a:srcRect b="22917"/>
          <a:stretch>
            <a:fillRect/>
          </a:stretch>
        </p:blipFill>
        <p:spPr bwMode="auto">
          <a:xfrm>
            <a:off x="0" y="1219200"/>
            <a:ext cx="9144000" cy="5638800"/>
          </a:xfrm>
          <a:prstGeom prst="rect">
            <a:avLst/>
          </a:prstGeom>
          <a:noFill/>
        </p:spPr>
      </p:pic>
      <p:sp>
        <p:nvSpPr>
          <p:cNvPr id="5" name="Rectangle 4"/>
          <p:cNvSpPr/>
          <p:nvPr/>
        </p:nvSpPr>
        <p:spPr>
          <a:xfrm>
            <a:off x="0" y="0"/>
            <a:ext cx="9144000" cy="1200329"/>
          </a:xfrm>
          <a:prstGeom prst="rect">
            <a:avLst/>
          </a:prstGeom>
        </p:spPr>
        <p:txBody>
          <a:bodyPr wrap="square">
            <a:spAutoFit/>
          </a:bodyPr>
          <a:lstStyle/>
          <a:p>
            <a:pPr algn="ctr">
              <a:tabLst>
                <a:tab pos="683895" algn="l"/>
              </a:tabLst>
            </a:pPr>
            <a:r>
              <a:rPr lang="en-GB" sz="3600" b="1" dirty="0" smtClean="0">
                <a:solidFill>
                  <a:schemeClr val="bg1"/>
                </a:solidFill>
                <a:ea typeface="Calibri"/>
                <a:cs typeface="Arial"/>
              </a:rPr>
              <a:t>BUFFERS FOR VARIOUS ACTIVITIES</a:t>
            </a:r>
          </a:p>
          <a:p>
            <a:pPr algn="ctr">
              <a:tabLst>
                <a:tab pos="683895" algn="l"/>
              </a:tabLst>
            </a:pPr>
            <a:r>
              <a:rPr lang="en-GB" sz="3600" b="1" dirty="0" smtClean="0">
                <a:solidFill>
                  <a:schemeClr val="bg1"/>
                </a:solidFill>
                <a:ea typeface="Calibri"/>
                <a:cs typeface="Arial"/>
              </a:rPr>
              <a:t>(</a:t>
            </a:r>
            <a:r>
              <a:rPr lang="en-US" sz="3600" b="1" dirty="0" smtClean="0">
                <a:solidFill>
                  <a:schemeClr val="bg1"/>
                </a:solidFill>
              </a:rPr>
              <a:t>URDPFI Guidelines,2014)</a:t>
            </a:r>
            <a:endParaRPr lang="en-US" sz="3600" b="1" dirty="0">
              <a:solidFill>
                <a:schemeClr val="bg1"/>
              </a:solidFill>
              <a:ea typeface="Calibri"/>
              <a:cs typeface="Arial"/>
            </a:endParaRPr>
          </a:p>
        </p:txBody>
      </p:sp>
      <p:graphicFrame>
        <p:nvGraphicFramePr>
          <p:cNvPr id="6" name="Table 5"/>
          <p:cNvGraphicFramePr>
            <a:graphicFrameLocks noGrp="1"/>
          </p:cNvGraphicFramePr>
          <p:nvPr/>
        </p:nvGraphicFramePr>
        <p:xfrm>
          <a:off x="0" y="1192188"/>
          <a:ext cx="9144000" cy="5905500"/>
        </p:xfrm>
        <a:graphic>
          <a:graphicData uri="http://schemas.openxmlformats.org/drawingml/2006/table">
            <a:tbl>
              <a:tblPr firstRow="1" bandRow="1">
                <a:tableStyleId>{7DF18680-E054-41AD-8BC1-D1AEF772440D}</a:tableStyleId>
              </a:tblPr>
              <a:tblGrid>
                <a:gridCol w="1905000"/>
                <a:gridCol w="7239000"/>
              </a:tblGrid>
              <a:tr h="304800">
                <a:tc>
                  <a:txBody>
                    <a:bodyPr/>
                    <a:lstStyle/>
                    <a:p>
                      <a:r>
                        <a:rPr lang="en-US" sz="2400" b="1" kern="1200" dirty="0" smtClean="0">
                          <a:solidFill>
                            <a:schemeClr val="lt1"/>
                          </a:solidFill>
                          <a:latin typeface="+mn-lt"/>
                          <a:ea typeface="+mn-ea"/>
                          <a:cs typeface="+mn-cs"/>
                        </a:rPr>
                        <a:t>Parameters</a:t>
                      </a:r>
                      <a:endParaRPr lang="en-US" sz="2400" b="1" dirty="0"/>
                    </a:p>
                  </a:txBody>
                  <a:tcPr/>
                </a:tc>
                <a:tc>
                  <a:txBody>
                    <a:bodyPr/>
                    <a:lstStyle/>
                    <a:p>
                      <a:r>
                        <a:rPr lang="en-US" sz="2400" b="1" kern="1200" dirty="0" smtClean="0">
                          <a:solidFill>
                            <a:schemeClr val="lt1"/>
                          </a:solidFill>
                          <a:latin typeface="+mn-lt"/>
                          <a:ea typeface="+mn-ea"/>
                          <a:cs typeface="+mn-cs"/>
                        </a:rPr>
                        <a:t>Buffer Zone </a:t>
                      </a:r>
                      <a:endParaRPr lang="en-US" sz="2400" b="1" dirty="0"/>
                    </a:p>
                  </a:txBody>
                  <a:tcPr/>
                </a:tc>
              </a:tr>
              <a:tr h="5208612">
                <a:tc>
                  <a:txBody>
                    <a:bodyPr/>
                    <a:lstStyle/>
                    <a:p>
                      <a:r>
                        <a:rPr lang="en-GB" sz="1800" b="1" kern="1200" dirty="0" smtClean="0">
                          <a:solidFill>
                            <a:schemeClr val="dk1"/>
                          </a:solidFill>
                          <a:latin typeface="+mn-lt"/>
                          <a:ea typeface="+mn-ea"/>
                          <a:cs typeface="+mn-cs"/>
                        </a:rPr>
                        <a:t>Manmade hazard zones such as radioactive, chemical and gas treatment / processing / distribution lines</a:t>
                      </a:r>
                      <a:endParaRPr lang="en-US" sz="1800" dirty="0"/>
                    </a:p>
                  </a:txBody>
                  <a:tcPr/>
                </a:tc>
                <a:tc>
                  <a:txBody>
                    <a:bodyPr/>
                    <a:lstStyle/>
                    <a:p>
                      <a:r>
                        <a:rPr lang="en-GB" sz="1850" b="1" kern="1200" dirty="0" smtClean="0">
                          <a:solidFill>
                            <a:schemeClr val="dk1"/>
                          </a:solidFill>
                          <a:latin typeface="+mn-lt"/>
                          <a:ea typeface="+mn-ea"/>
                          <a:cs typeface="+mn-cs"/>
                        </a:rPr>
                        <a:t>Chemical Industry</a:t>
                      </a:r>
                      <a:endParaRPr lang="en-US" sz="1850" kern="1200" dirty="0" smtClean="0">
                        <a:solidFill>
                          <a:schemeClr val="dk1"/>
                        </a:solidFill>
                        <a:latin typeface="+mn-lt"/>
                        <a:ea typeface="+mn-ea"/>
                        <a:cs typeface="+mn-cs"/>
                      </a:endParaRPr>
                    </a:p>
                    <a:p>
                      <a:r>
                        <a:rPr lang="en-GB" sz="1850" kern="1200" dirty="0" smtClean="0">
                          <a:solidFill>
                            <a:schemeClr val="dk1"/>
                          </a:solidFill>
                          <a:latin typeface="+mn-lt"/>
                          <a:ea typeface="+mn-ea"/>
                          <a:cs typeface="+mn-cs"/>
                        </a:rPr>
                        <a:t>Development of buffer zones all around the industry and establish Off-Site responding agencies at an appropriate distance from the new installations.</a:t>
                      </a:r>
                      <a:endParaRPr lang="en-US" sz="1850" kern="1200" dirty="0" smtClean="0">
                        <a:solidFill>
                          <a:schemeClr val="dk1"/>
                        </a:solidFill>
                        <a:latin typeface="+mn-lt"/>
                        <a:ea typeface="+mn-ea"/>
                        <a:cs typeface="+mn-cs"/>
                      </a:endParaRPr>
                    </a:p>
                    <a:p>
                      <a:r>
                        <a:rPr lang="en-GB" sz="1850" b="1" kern="1200" dirty="0" smtClean="0">
                          <a:solidFill>
                            <a:schemeClr val="dk1"/>
                          </a:solidFill>
                          <a:latin typeface="+mn-lt"/>
                          <a:ea typeface="+mn-ea"/>
                          <a:cs typeface="+mn-cs"/>
                        </a:rPr>
                        <a:t>Nuclear Plants</a:t>
                      </a:r>
                      <a:endParaRPr lang="en-US" sz="1850" kern="1200" dirty="0" smtClean="0">
                        <a:solidFill>
                          <a:schemeClr val="dk1"/>
                        </a:solidFill>
                        <a:latin typeface="+mn-lt"/>
                        <a:ea typeface="+mn-ea"/>
                        <a:cs typeface="+mn-cs"/>
                      </a:endParaRPr>
                    </a:p>
                    <a:p>
                      <a:r>
                        <a:rPr lang="en-GB" sz="1850" b="1" i="1" kern="1200" dirty="0" smtClean="0">
                          <a:solidFill>
                            <a:schemeClr val="dk1"/>
                          </a:solidFill>
                          <a:latin typeface="+mn-lt"/>
                          <a:ea typeface="+mn-ea"/>
                          <a:cs typeface="+mn-cs"/>
                        </a:rPr>
                        <a:t>Exclusion zone:</a:t>
                      </a:r>
                      <a:r>
                        <a:rPr lang="en-GB" sz="1850" kern="1200" dirty="0" smtClean="0">
                          <a:solidFill>
                            <a:schemeClr val="dk1"/>
                          </a:solidFill>
                          <a:latin typeface="+mn-lt"/>
                          <a:ea typeface="+mn-ea"/>
                          <a:cs typeface="+mn-cs"/>
                        </a:rPr>
                        <a:t> </a:t>
                      </a:r>
                      <a:r>
                        <a:rPr lang="en-GB" sz="1850" b="1" i="1" kern="1200" dirty="0" smtClean="0">
                          <a:solidFill>
                            <a:schemeClr val="dk1"/>
                          </a:solidFill>
                          <a:latin typeface="+mn-lt"/>
                          <a:ea typeface="+mn-ea"/>
                          <a:cs typeface="+mn-cs"/>
                        </a:rPr>
                        <a:t>500 Ha </a:t>
                      </a:r>
                      <a:r>
                        <a:rPr lang="en-GB" sz="1850" kern="1200" dirty="0" smtClean="0">
                          <a:solidFill>
                            <a:schemeClr val="dk1"/>
                          </a:solidFill>
                          <a:latin typeface="+mn-lt"/>
                          <a:ea typeface="+mn-ea"/>
                          <a:cs typeface="+mn-cs"/>
                        </a:rPr>
                        <a:t>maintained as vacant space and developed as a green belt area.</a:t>
                      </a:r>
                      <a:endParaRPr lang="en-US" sz="1850" kern="1200" dirty="0" smtClean="0">
                        <a:solidFill>
                          <a:schemeClr val="dk1"/>
                        </a:solidFill>
                        <a:latin typeface="+mn-lt"/>
                        <a:ea typeface="+mn-ea"/>
                        <a:cs typeface="+mn-cs"/>
                      </a:endParaRPr>
                    </a:p>
                    <a:p>
                      <a:r>
                        <a:rPr lang="en-GB" sz="1850" b="1" i="1" kern="1200" dirty="0" smtClean="0">
                          <a:solidFill>
                            <a:schemeClr val="dk1"/>
                          </a:solidFill>
                          <a:latin typeface="+mn-lt"/>
                          <a:ea typeface="+mn-ea"/>
                          <a:cs typeface="+mn-cs"/>
                        </a:rPr>
                        <a:t>Sterilised Zone</a:t>
                      </a:r>
                      <a:r>
                        <a:rPr lang="en-GB" sz="1850" kern="1200" dirty="0" smtClean="0">
                          <a:solidFill>
                            <a:schemeClr val="dk1"/>
                          </a:solidFill>
                          <a:latin typeface="+mn-lt"/>
                          <a:ea typeface="+mn-ea"/>
                          <a:cs typeface="+mn-cs"/>
                        </a:rPr>
                        <a:t>: Area </a:t>
                      </a:r>
                      <a:r>
                        <a:rPr lang="en-GB" sz="1850" b="1" i="1" kern="1200" dirty="0" smtClean="0">
                          <a:solidFill>
                            <a:schemeClr val="dk1"/>
                          </a:solidFill>
                          <a:latin typeface="+mn-lt"/>
                          <a:ea typeface="+mn-ea"/>
                          <a:cs typeface="+mn-cs"/>
                        </a:rPr>
                        <a:t>of 5 km radius</a:t>
                      </a:r>
                      <a:r>
                        <a:rPr lang="en-GB" sz="1850" kern="1200" dirty="0" smtClean="0">
                          <a:solidFill>
                            <a:schemeClr val="dk1"/>
                          </a:solidFill>
                          <a:latin typeface="+mn-lt"/>
                          <a:ea typeface="+mn-ea"/>
                          <a:cs typeface="+mn-cs"/>
                        </a:rPr>
                        <a:t>. </a:t>
                      </a:r>
                    </a:p>
                    <a:p>
                      <a:r>
                        <a:rPr lang="en-GB" sz="1850" kern="1200" dirty="0" smtClean="0">
                          <a:solidFill>
                            <a:schemeClr val="dk1"/>
                          </a:solidFill>
                          <a:latin typeface="+mn-lt"/>
                          <a:ea typeface="+mn-ea"/>
                          <a:cs typeface="+mn-cs"/>
                        </a:rPr>
                        <a:t>No restriction is imposed by the plant </a:t>
                      </a:r>
                      <a:r>
                        <a:rPr lang="en-GB" sz="1850" b="1" i="1" kern="1200" dirty="0" smtClean="0">
                          <a:solidFill>
                            <a:schemeClr val="dk1"/>
                          </a:solidFill>
                          <a:latin typeface="+mn-lt"/>
                          <a:ea typeface="+mn-ea"/>
                          <a:cs typeface="+mn-cs"/>
                        </a:rPr>
                        <a:t>on organic development </a:t>
                      </a:r>
                      <a:r>
                        <a:rPr lang="en-GB" sz="1850" kern="1200" dirty="0" smtClean="0">
                          <a:solidFill>
                            <a:schemeClr val="dk1"/>
                          </a:solidFill>
                          <a:latin typeface="+mn-lt"/>
                          <a:ea typeface="+mn-ea"/>
                          <a:cs typeface="+mn-cs"/>
                        </a:rPr>
                        <a:t>activities of population in the annulus </a:t>
                      </a:r>
                      <a:r>
                        <a:rPr lang="en-GB" sz="1850" b="1" i="1" kern="1200" dirty="0" smtClean="0">
                          <a:solidFill>
                            <a:schemeClr val="dk1"/>
                          </a:solidFill>
                          <a:latin typeface="+mn-lt"/>
                          <a:ea typeface="+mn-ea"/>
                          <a:cs typeface="+mn-cs"/>
                        </a:rPr>
                        <a:t>between 1.5 and 5 </a:t>
                      </a:r>
                      <a:r>
                        <a:rPr lang="en-GB" sz="1850" b="1" i="1" kern="1200" dirty="0" err="1" smtClean="0">
                          <a:solidFill>
                            <a:schemeClr val="dk1"/>
                          </a:solidFill>
                          <a:latin typeface="+mn-lt"/>
                          <a:ea typeface="+mn-ea"/>
                          <a:cs typeface="+mn-cs"/>
                        </a:rPr>
                        <a:t>kms</a:t>
                      </a:r>
                      <a:r>
                        <a:rPr lang="en-GB" sz="1850" kern="1200" dirty="0" smtClean="0">
                          <a:solidFill>
                            <a:schemeClr val="dk1"/>
                          </a:solidFill>
                          <a:latin typeface="+mn-lt"/>
                          <a:ea typeface="+mn-ea"/>
                          <a:cs typeface="+mn-cs"/>
                        </a:rPr>
                        <a:t>. No influx of large population in this area</a:t>
                      </a:r>
                      <a:endParaRPr lang="en-US" sz="1850" kern="1200" dirty="0" smtClean="0">
                        <a:solidFill>
                          <a:schemeClr val="dk1"/>
                        </a:solidFill>
                        <a:latin typeface="+mn-lt"/>
                        <a:ea typeface="+mn-ea"/>
                        <a:cs typeface="+mn-cs"/>
                      </a:endParaRPr>
                    </a:p>
                    <a:p>
                      <a:r>
                        <a:rPr lang="en-GB" sz="1850" b="1" i="1" kern="1200" dirty="0" smtClean="0">
                          <a:solidFill>
                            <a:schemeClr val="dk1"/>
                          </a:solidFill>
                          <a:latin typeface="+mn-lt"/>
                          <a:ea typeface="+mn-ea"/>
                          <a:cs typeface="+mn-cs"/>
                        </a:rPr>
                        <a:t>Population Restriction: </a:t>
                      </a:r>
                      <a:endParaRPr lang="en-US" sz="1850" b="1" i="1" kern="1200" dirty="0" smtClean="0">
                        <a:solidFill>
                          <a:schemeClr val="dk1"/>
                        </a:solidFill>
                        <a:latin typeface="+mn-lt"/>
                        <a:ea typeface="+mn-ea"/>
                        <a:cs typeface="+mn-cs"/>
                      </a:endParaRPr>
                    </a:p>
                    <a:p>
                      <a:r>
                        <a:rPr lang="en-GB" sz="1850" kern="1200" dirty="0" smtClean="0">
                          <a:solidFill>
                            <a:schemeClr val="dk1"/>
                          </a:solidFill>
                          <a:latin typeface="+mn-lt"/>
                          <a:ea typeface="+mn-ea"/>
                          <a:cs typeface="+mn-cs"/>
                        </a:rPr>
                        <a:t>Population density within 10 km radius: Less than two-third of state average;</a:t>
                      </a:r>
                      <a:endParaRPr lang="en-US" sz="1850" kern="1200" dirty="0" smtClean="0">
                        <a:solidFill>
                          <a:schemeClr val="dk1"/>
                        </a:solidFill>
                        <a:latin typeface="+mn-lt"/>
                        <a:ea typeface="+mn-ea"/>
                        <a:cs typeface="+mn-cs"/>
                      </a:endParaRPr>
                    </a:p>
                    <a:p>
                      <a:r>
                        <a:rPr lang="en-GB" sz="1850" kern="1200" dirty="0" smtClean="0">
                          <a:solidFill>
                            <a:schemeClr val="dk1"/>
                          </a:solidFill>
                          <a:latin typeface="+mn-lt"/>
                          <a:ea typeface="+mn-ea"/>
                          <a:cs typeface="+mn-cs"/>
                        </a:rPr>
                        <a:t>Population within sterilised zone (5Km radius) Less than 20,000;</a:t>
                      </a:r>
                      <a:endParaRPr lang="en-US" sz="1850" kern="1200" dirty="0" smtClean="0">
                        <a:solidFill>
                          <a:schemeClr val="dk1"/>
                        </a:solidFill>
                        <a:latin typeface="+mn-lt"/>
                        <a:ea typeface="+mn-ea"/>
                        <a:cs typeface="+mn-cs"/>
                      </a:endParaRPr>
                    </a:p>
                    <a:p>
                      <a:r>
                        <a:rPr lang="en-GB" sz="1850" kern="1200" dirty="0" smtClean="0">
                          <a:solidFill>
                            <a:schemeClr val="dk1"/>
                          </a:solidFill>
                          <a:latin typeface="+mn-lt"/>
                          <a:ea typeface="+mn-ea"/>
                          <a:cs typeface="+mn-cs"/>
                        </a:rPr>
                        <a:t>Population centres with more than 10,000 persons more than 10 km away;</a:t>
                      </a:r>
                      <a:endParaRPr lang="en-US" sz="1850" kern="1200" dirty="0" smtClean="0">
                        <a:solidFill>
                          <a:schemeClr val="dk1"/>
                        </a:solidFill>
                        <a:latin typeface="+mn-lt"/>
                        <a:ea typeface="+mn-ea"/>
                        <a:cs typeface="+mn-cs"/>
                      </a:endParaRPr>
                    </a:p>
                    <a:p>
                      <a:r>
                        <a:rPr lang="en-GB" sz="1850" kern="1200" dirty="0" smtClean="0">
                          <a:solidFill>
                            <a:schemeClr val="dk1"/>
                          </a:solidFill>
                          <a:latin typeface="+mn-lt"/>
                          <a:ea typeface="+mn-ea"/>
                          <a:cs typeface="+mn-cs"/>
                        </a:rPr>
                        <a:t>Population centres with more than 100,000 person) more than 30 km away;</a:t>
                      </a:r>
                      <a:endParaRPr lang="en-US" sz="1850" kern="1200" dirty="0" smtClean="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ystalxp.net/galerie/img/img-wallpapers-blue-jsdu19-19426.jpg"/>
          <p:cNvPicPr>
            <a:picLocks noChangeAspect="1" noChangeArrowheads="1"/>
          </p:cNvPicPr>
          <p:nvPr/>
        </p:nvPicPr>
        <p:blipFill>
          <a:blip r:embed="rId2"/>
          <a:srcRect b="78670"/>
          <a:stretch>
            <a:fillRect/>
          </a:stretch>
        </p:blipFill>
        <p:spPr bwMode="auto">
          <a:xfrm>
            <a:off x="0" y="-1"/>
            <a:ext cx="9144000" cy="1219201"/>
          </a:xfrm>
          <a:prstGeom prst="rect">
            <a:avLst/>
          </a:prstGeom>
          <a:noFill/>
          <a:ln>
            <a:solidFill>
              <a:schemeClr val="tx2">
                <a:lumMod val="60000"/>
                <a:lumOff val="40000"/>
              </a:schemeClr>
            </a:solidFill>
          </a:ln>
        </p:spPr>
      </p:pic>
      <p:pic>
        <p:nvPicPr>
          <p:cNvPr id="1032" name="Picture 8" descr="Cool Light Blue Backgrounds"/>
          <p:cNvPicPr>
            <a:picLocks noChangeAspect="1" noChangeArrowheads="1"/>
          </p:cNvPicPr>
          <p:nvPr/>
        </p:nvPicPr>
        <p:blipFill>
          <a:blip r:embed="rId3"/>
          <a:srcRect b="22917"/>
          <a:stretch>
            <a:fillRect/>
          </a:stretch>
        </p:blipFill>
        <p:spPr bwMode="auto">
          <a:xfrm>
            <a:off x="0" y="1219200"/>
            <a:ext cx="9144000" cy="5638800"/>
          </a:xfrm>
          <a:prstGeom prst="rect">
            <a:avLst/>
          </a:prstGeom>
          <a:noFill/>
        </p:spPr>
      </p:pic>
      <p:sp>
        <p:nvSpPr>
          <p:cNvPr id="5" name="Rectangle 4"/>
          <p:cNvSpPr/>
          <p:nvPr/>
        </p:nvSpPr>
        <p:spPr>
          <a:xfrm>
            <a:off x="0" y="152400"/>
            <a:ext cx="9144000" cy="954107"/>
          </a:xfrm>
          <a:prstGeom prst="rect">
            <a:avLst/>
          </a:prstGeom>
        </p:spPr>
        <p:txBody>
          <a:bodyPr wrap="square">
            <a:spAutoFit/>
          </a:bodyPr>
          <a:lstStyle/>
          <a:p>
            <a:pPr algn="just"/>
            <a:r>
              <a:rPr lang="en-US" sz="2800" b="1" dirty="0" smtClean="0">
                <a:solidFill>
                  <a:schemeClr val="bg1"/>
                </a:solidFill>
                <a:ea typeface="Calibri"/>
                <a:cs typeface="Arial"/>
              </a:rPr>
              <a:t>Some Examples of </a:t>
            </a:r>
            <a:r>
              <a:rPr lang="en-US" sz="2800" b="1" i="1" dirty="0" smtClean="0">
                <a:solidFill>
                  <a:schemeClr val="bg1"/>
                </a:solidFill>
                <a:ea typeface="Calibri"/>
                <a:cs typeface="Arial"/>
              </a:rPr>
              <a:t>Good Practices </a:t>
            </a:r>
            <a:r>
              <a:rPr lang="en-US" sz="2800" b="1" dirty="0" smtClean="0">
                <a:solidFill>
                  <a:schemeClr val="bg1"/>
                </a:solidFill>
                <a:ea typeface="Calibri"/>
                <a:cs typeface="Arial"/>
              </a:rPr>
              <a:t>in Disaster Reduction in the context of Urban Planning Practice.                            BHUJ</a:t>
            </a:r>
          </a:p>
        </p:txBody>
      </p:sp>
      <p:pic>
        <p:nvPicPr>
          <p:cNvPr id="8" name="Picture 7" descr="Layout.jpg"/>
          <p:cNvPicPr>
            <a:picLocks noChangeAspect="1"/>
          </p:cNvPicPr>
          <p:nvPr/>
        </p:nvPicPr>
        <p:blipFill>
          <a:blip r:embed="rId4" cstate="print"/>
          <a:stretch>
            <a:fillRect/>
          </a:stretch>
        </p:blipFill>
        <p:spPr>
          <a:xfrm>
            <a:off x="-41746" y="1203238"/>
            <a:ext cx="9185746" cy="3368762"/>
          </a:xfrm>
          <a:prstGeom prst="rect">
            <a:avLst/>
          </a:prstGeom>
        </p:spPr>
      </p:pic>
      <p:sp>
        <p:nvSpPr>
          <p:cNvPr id="9" name="TextBox 8"/>
          <p:cNvSpPr txBox="1"/>
          <p:nvPr/>
        </p:nvSpPr>
        <p:spPr>
          <a:xfrm>
            <a:off x="0" y="4572000"/>
            <a:ext cx="4419600" cy="1938992"/>
          </a:xfrm>
          <a:prstGeom prst="rect">
            <a:avLst/>
          </a:prstGeom>
          <a:noFill/>
        </p:spPr>
        <p:txBody>
          <a:bodyPr wrap="square" rtlCol="0">
            <a:spAutoFit/>
          </a:bodyPr>
          <a:lstStyle/>
          <a:p>
            <a:pPr algn="just"/>
            <a:r>
              <a:rPr lang="en-US" sz="2000" b="1" i="1" dirty="0" smtClean="0"/>
              <a:t>Pre-disaster </a:t>
            </a:r>
            <a:r>
              <a:rPr lang="en-US" sz="2000" b="1" i="1" dirty="0"/>
              <a:t>scenario </a:t>
            </a:r>
            <a:endParaRPr lang="en-US" sz="2000" b="1" i="1" dirty="0" smtClean="0"/>
          </a:p>
          <a:p>
            <a:pPr algn="just"/>
            <a:r>
              <a:rPr lang="en-US" sz="2000" dirty="0" smtClean="0">
                <a:solidFill>
                  <a:schemeClr val="accent2">
                    <a:lumMod val="75000"/>
                  </a:schemeClr>
                </a:solidFill>
              </a:rPr>
              <a:t>layout </a:t>
            </a:r>
            <a:r>
              <a:rPr lang="en-US" sz="2000" dirty="0">
                <a:solidFill>
                  <a:schemeClr val="accent2">
                    <a:lumMod val="75000"/>
                  </a:schemeClr>
                </a:solidFill>
              </a:rPr>
              <a:t>of a sample </a:t>
            </a:r>
            <a:r>
              <a:rPr lang="en-US" sz="2000" dirty="0" smtClean="0">
                <a:solidFill>
                  <a:schemeClr val="accent2">
                    <a:lumMod val="75000"/>
                  </a:schemeClr>
                </a:solidFill>
              </a:rPr>
              <a:t>block  </a:t>
            </a:r>
          </a:p>
          <a:p>
            <a:pPr algn="just"/>
            <a:r>
              <a:rPr lang="en-US" sz="2000" dirty="0" smtClean="0"/>
              <a:t>narrow roads with dead ends, </a:t>
            </a:r>
          </a:p>
          <a:p>
            <a:pPr algn="just"/>
            <a:r>
              <a:rPr lang="en-US" sz="2000" dirty="0" smtClean="0"/>
              <a:t>irregular plots hinder immediate relief action disaster </a:t>
            </a:r>
          </a:p>
          <a:p>
            <a:pPr algn="just"/>
            <a:r>
              <a:rPr lang="en-US" sz="2000" dirty="0" smtClean="0"/>
              <a:t>evacuation process rendered difficult.</a:t>
            </a:r>
          </a:p>
        </p:txBody>
      </p:sp>
      <p:sp>
        <p:nvSpPr>
          <p:cNvPr id="10" name="TextBox 9"/>
          <p:cNvSpPr txBox="1"/>
          <p:nvPr/>
        </p:nvSpPr>
        <p:spPr>
          <a:xfrm>
            <a:off x="4495800" y="4572000"/>
            <a:ext cx="4419600" cy="1938992"/>
          </a:xfrm>
          <a:prstGeom prst="rect">
            <a:avLst/>
          </a:prstGeom>
          <a:noFill/>
        </p:spPr>
        <p:txBody>
          <a:bodyPr wrap="square" rtlCol="0">
            <a:spAutoFit/>
          </a:bodyPr>
          <a:lstStyle/>
          <a:p>
            <a:pPr algn="just"/>
            <a:r>
              <a:rPr lang="en-US" sz="2000" b="1" i="1" dirty="0" smtClean="0"/>
              <a:t>Post disaster planning </a:t>
            </a:r>
          </a:p>
          <a:p>
            <a:pPr algn="just"/>
            <a:r>
              <a:rPr lang="en-US" sz="2000" dirty="0" smtClean="0">
                <a:solidFill>
                  <a:srgbClr val="00B050"/>
                </a:solidFill>
              </a:rPr>
              <a:t>layout </a:t>
            </a:r>
            <a:r>
              <a:rPr lang="en-US" sz="2000" dirty="0">
                <a:solidFill>
                  <a:srgbClr val="00B050"/>
                </a:solidFill>
              </a:rPr>
              <a:t>of a sample </a:t>
            </a:r>
            <a:r>
              <a:rPr lang="en-US" sz="2000" dirty="0" smtClean="0">
                <a:solidFill>
                  <a:srgbClr val="00B050"/>
                </a:solidFill>
              </a:rPr>
              <a:t>block  </a:t>
            </a:r>
          </a:p>
          <a:p>
            <a:pPr algn="just"/>
            <a:r>
              <a:rPr lang="en-US" sz="2000" dirty="0" smtClean="0"/>
              <a:t>wide roads with loop roads, </a:t>
            </a:r>
          </a:p>
          <a:p>
            <a:pPr algn="just"/>
            <a:r>
              <a:rPr lang="en-US" sz="2000" dirty="0" smtClean="0"/>
              <a:t>regular plots, easy access and conducive to immediate action  </a:t>
            </a:r>
          </a:p>
          <a:p>
            <a:pPr algn="just"/>
            <a:r>
              <a:rPr lang="en-US" sz="2000" dirty="0" smtClean="0"/>
              <a:t>evacuation easy.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ystalxp.net/galerie/img/img-wallpapers-blue-jsdu19-19426.jpg"/>
          <p:cNvPicPr>
            <a:picLocks noChangeAspect="1" noChangeArrowheads="1"/>
          </p:cNvPicPr>
          <p:nvPr/>
        </p:nvPicPr>
        <p:blipFill>
          <a:blip r:embed="rId2"/>
          <a:srcRect b="78670"/>
          <a:stretch>
            <a:fillRect/>
          </a:stretch>
        </p:blipFill>
        <p:spPr bwMode="auto">
          <a:xfrm>
            <a:off x="0" y="-1"/>
            <a:ext cx="9144000" cy="1219201"/>
          </a:xfrm>
          <a:prstGeom prst="rect">
            <a:avLst/>
          </a:prstGeom>
          <a:noFill/>
          <a:ln>
            <a:solidFill>
              <a:schemeClr val="tx2">
                <a:lumMod val="60000"/>
                <a:lumOff val="40000"/>
              </a:schemeClr>
            </a:solidFill>
          </a:ln>
        </p:spPr>
      </p:pic>
      <p:pic>
        <p:nvPicPr>
          <p:cNvPr id="1032" name="Picture 8" descr="Cool Light Blue Backgrounds"/>
          <p:cNvPicPr>
            <a:picLocks noChangeAspect="1" noChangeArrowheads="1"/>
          </p:cNvPicPr>
          <p:nvPr/>
        </p:nvPicPr>
        <p:blipFill>
          <a:blip r:embed="rId3"/>
          <a:srcRect b="22917"/>
          <a:stretch>
            <a:fillRect/>
          </a:stretch>
        </p:blipFill>
        <p:spPr bwMode="auto">
          <a:xfrm>
            <a:off x="0" y="1219200"/>
            <a:ext cx="9144000" cy="5638800"/>
          </a:xfrm>
          <a:prstGeom prst="rect">
            <a:avLst/>
          </a:prstGeom>
          <a:noFill/>
        </p:spPr>
      </p:pic>
      <p:sp>
        <p:nvSpPr>
          <p:cNvPr id="5" name="Rectangle 4"/>
          <p:cNvSpPr/>
          <p:nvPr/>
        </p:nvSpPr>
        <p:spPr>
          <a:xfrm>
            <a:off x="0" y="152400"/>
            <a:ext cx="9144000" cy="954107"/>
          </a:xfrm>
          <a:prstGeom prst="rect">
            <a:avLst/>
          </a:prstGeom>
        </p:spPr>
        <p:txBody>
          <a:bodyPr wrap="square">
            <a:spAutoFit/>
          </a:bodyPr>
          <a:lstStyle/>
          <a:p>
            <a:pPr algn="just"/>
            <a:r>
              <a:rPr lang="en-US" sz="2800" b="1" i="1" dirty="0" smtClean="0">
                <a:solidFill>
                  <a:schemeClr val="bg1"/>
                </a:solidFill>
                <a:ea typeface="Calibri"/>
                <a:cs typeface="Arial"/>
              </a:rPr>
              <a:t>Good Practices </a:t>
            </a:r>
            <a:r>
              <a:rPr lang="en-US" sz="2800" b="1" dirty="0" smtClean="0">
                <a:solidFill>
                  <a:schemeClr val="bg1"/>
                </a:solidFill>
                <a:ea typeface="Calibri"/>
                <a:cs typeface="Arial"/>
              </a:rPr>
              <a:t>in Disaster Reduction</a:t>
            </a:r>
          </a:p>
          <a:p>
            <a:pPr algn="r"/>
            <a:r>
              <a:rPr lang="en-US" sz="2800" b="1" dirty="0" smtClean="0">
                <a:solidFill>
                  <a:schemeClr val="bg1"/>
                </a:solidFill>
                <a:ea typeface="Calibri"/>
                <a:cs typeface="Arial"/>
              </a:rPr>
              <a:t>Contd...                            BHUJ</a:t>
            </a:r>
          </a:p>
        </p:txBody>
      </p:sp>
      <p:pic>
        <p:nvPicPr>
          <p:cNvPr id="11" name="Picture 10" descr="Bhuj plan1.jpg"/>
          <p:cNvPicPr>
            <a:picLocks noChangeAspect="1"/>
          </p:cNvPicPr>
          <p:nvPr/>
        </p:nvPicPr>
        <p:blipFill>
          <a:blip r:embed="rId4" cstate="print"/>
          <a:stretch>
            <a:fillRect/>
          </a:stretch>
        </p:blipFill>
        <p:spPr>
          <a:xfrm>
            <a:off x="0" y="1219200"/>
            <a:ext cx="6705600" cy="4253407"/>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a:off x="0" y="5486400"/>
            <a:ext cx="9144000" cy="1446550"/>
          </a:xfrm>
          <a:prstGeom prst="rect">
            <a:avLst/>
          </a:prstGeom>
          <a:noFill/>
        </p:spPr>
        <p:txBody>
          <a:bodyPr wrap="square" rtlCol="0">
            <a:spAutoFit/>
          </a:bodyPr>
          <a:lstStyle/>
          <a:p>
            <a:pPr lvl="0">
              <a:buFont typeface="Wingdings" pitchFamily="2" charset="2"/>
              <a:buChar char="ü"/>
            </a:pPr>
            <a:r>
              <a:rPr lang="en-US" sz="2200" i="1" dirty="0" smtClean="0"/>
              <a:t>Well </a:t>
            </a:r>
            <a:r>
              <a:rPr lang="en-US" sz="2200" i="1" dirty="0"/>
              <a:t>connected roads with fewer dead-ends</a:t>
            </a:r>
            <a:r>
              <a:rPr lang="en-US" sz="2200" i="1" dirty="0" smtClean="0"/>
              <a:t>.</a:t>
            </a:r>
          </a:p>
          <a:p>
            <a:pPr>
              <a:buFont typeface="Wingdings" pitchFamily="2" charset="2"/>
              <a:buChar char="ü"/>
            </a:pPr>
            <a:r>
              <a:rPr lang="en-US" sz="2200" i="1" dirty="0" smtClean="0"/>
              <a:t>Increased width of road.</a:t>
            </a:r>
          </a:p>
          <a:p>
            <a:pPr>
              <a:buFont typeface="Wingdings" pitchFamily="2" charset="2"/>
              <a:buChar char="ü"/>
            </a:pPr>
            <a:r>
              <a:rPr lang="en-US" sz="2200" i="1" dirty="0" smtClean="0"/>
              <a:t>Provision of Open spaces.</a:t>
            </a:r>
          </a:p>
          <a:p>
            <a:pPr>
              <a:buFont typeface="Wingdings" pitchFamily="2" charset="2"/>
              <a:buChar char="ü"/>
            </a:pPr>
            <a:r>
              <a:rPr lang="en-US" sz="2200" i="1" dirty="0" smtClean="0"/>
              <a:t>Plots are regular with restrictions on height.</a:t>
            </a:r>
            <a:endParaRPr lang="en-US" sz="2200" dirty="0"/>
          </a:p>
        </p:txBody>
      </p:sp>
      <p:sp>
        <p:nvSpPr>
          <p:cNvPr id="13" name="TextBox 12"/>
          <p:cNvSpPr txBox="1"/>
          <p:nvPr/>
        </p:nvSpPr>
        <p:spPr>
          <a:xfrm>
            <a:off x="6705600" y="1371600"/>
            <a:ext cx="2514600" cy="4154984"/>
          </a:xfrm>
          <a:prstGeom prst="rect">
            <a:avLst/>
          </a:prstGeom>
          <a:noFill/>
        </p:spPr>
        <p:txBody>
          <a:bodyPr wrap="square" rtlCol="0">
            <a:spAutoFit/>
          </a:bodyPr>
          <a:lstStyle/>
          <a:p>
            <a:r>
              <a:rPr lang="en-US" sz="2400" dirty="0" smtClean="0"/>
              <a:t>After </a:t>
            </a:r>
            <a:r>
              <a:rPr lang="en-US" sz="2400" dirty="0"/>
              <a:t>the earthquake, the State Town Planning Department redeveloped the area through Town Planning Scheme with following features which mitigates </a:t>
            </a:r>
            <a:r>
              <a:rPr lang="en-US" sz="2400" dirty="0" smtClean="0"/>
              <a:t>disaster.</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ystalxp.net/galerie/img/img-wallpapers-blue-jsdu19-19426.jpg"/>
          <p:cNvPicPr>
            <a:picLocks noChangeAspect="1" noChangeArrowheads="1"/>
          </p:cNvPicPr>
          <p:nvPr/>
        </p:nvPicPr>
        <p:blipFill>
          <a:blip r:embed="rId2"/>
          <a:srcRect b="78670"/>
          <a:stretch>
            <a:fillRect/>
          </a:stretch>
        </p:blipFill>
        <p:spPr bwMode="auto">
          <a:xfrm>
            <a:off x="0" y="-1"/>
            <a:ext cx="9144000" cy="1219201"/>
          </a:xfrm>
          <a:prstGeom prst="rect">
            <a:avLst/>
          </a:prstGeom>
          <a:noFill/>
          <a:ln>
            <a:solidFill>
              <a:schemeClr val="tx2">
                <a:lumMod val="60000"/>
                <a:lumOff val="40000"/>
              </a:schemeClr>
            </a:solidFill>
          </a:ln>
        </p:spPr>
      </p:pic>
      <p:pic>
        <p:nvPicPr>
          <p:cNvPr id="1032" name="Picture 8" descr="Cool Light Blue Backgrounds"/>
          <p:cNvPicPr>
            <a:picLocks noChangeAspect="1" noChangeArrowheads="1"/>
          </p:cNvPicPr>
          <p:nvPr/>
        </p:nvPicPr>
        <p:blipFill>
          <a:blip r:embed="rId3"/>
          <a:srcRect b="22917"/>
          <a:stretch>
            <a:fillRect/>
          </a:stretch>
        </p:blipFill>
        <p:spPr bwMode="auto">
          <a:xfrm>
            <a:off x="0" y="1219200"/>
            <a:ext cx="9144000" cy="5638800"/>
          </a:xfrm>
          <a:prstGeom prst="rect">
            <a:avLst/>
          </a:prstGeom>
          <a:noFill/>
        </p:spPr>
      </p:pic>
      <p:sp>
        <p:nvSpPr>
          <p:cNvPr id="5" name="Rectangle 4"/>
          <p:cNvSpPr/>
          <p:nvPr/>
        </p:nvSpPr>
        <p:spPr>
          <a:xfrm>
            <a:off x="0" y="76200"/>
            <a:ext cx="9144000" cy="1077218"/>
          </a:xfrm>
          <a:prstGeom prst="rect">
            <a:avLst/>
          </a:prstGeom>
        </p:spPr>
        <p:txBody>
          <a:bodyPr wrap="square">
            <a:spAutoFit/>
          </a:bodyPr>
          <a:lstStyle/>
          <a:p>
            <a:r>
              <a:rPr lang="en-US" sz="3200" b="1" dirty="0" smtClean="0">
                <a:solidFill>
                  <a:schemeClr val="bg1"/>
                </a:solidFill>
                <a:ea typeface="Calibri"/>
                <a:cs typeface="Arial"/>
              </a:rPr>
              <a:t>PLANNING TOWN &amp; SETTLEMENT: </a:t>
            </a:r>
          </a:p>
          <a:p>
            <a:r>
              <a:rPr lang="en-US" sz="3200" b="1" dirty="0" smtClean="0">
                <a:solidFill>
                  <a:schemeClr val="bg1"/>
                </a:solidFill>
                <a:ea typeface="Calibri"/>
                <a:cs typeface="Arial"/>
              </a:rPr>
              <a:t>ANDAMAN AND NICOBAR ISLANDS</a:t>
            </a:r>
          </a:p>
        </p:txBody>
      </p:sp>
      <p:sp>
        <p:nvSpPr>
          <p:cNvPr id="8" name="TextBox 7"/>
          <p:cNvSpPr txBox="1"/>
          <p:nvPr/>
        </p:nvSpPr>
        <p:spPr>
          <a:xfrm>
            <a:off x="3810000" y="1143000"/>
            <a:ext cx="5334000" cy="3477875"/>
          </a:xfrm>
          <a:prstGeom prst="rect">
            <a:avLst/>
          </a:prstGeom>
          <a:noFill/>
        </p:spPr>
        <p:txBody>
          <a:bodyPr wrap="square" rtlCol="0">
            <a:spAutoFit/>
          </a:bodyPr>
          <a:lstStyle/>
          <a:p>
            <a:pPr marL="0" lvl="4" algn="just"/>
            <a:r>
              <a:rPr lang="en-US" sz="2200" dirty="0" smtClean="0"/>
              <a:t>Ministry </a:t>
            </a:r>
            <a:r>
              <a:rPr lang="en-US" sz="2200" dirty="0"/>
              <a:t>of Urban Development took the initiative to ensure that the Layout Plans for Permanent Settlements in A &amp; N Islands are taken up in accordance with current town planning norms and that these settlements come up as model townships, catering to the requirements of all facilities and amenities like schools, shopping, health </a:t>
            </a:r>
            <a:r>
              <a:rPr lang="en-US" sz="2200" dirty="0" err="1"/>
              <a:t>centres</a:t>
            </a:r>
            <a:r>
              <a:rPr lang="en-US" sz="2200" dirty="0"/>
              <a:t>, open spaces, govt. and semi govt. establishments, etc</a:t>
            </a:r>
            <a:r>
              <a:rPr lang="en-US" sz="2200" dirty="0" smtClean="0"/>
              <a:t>.</a:t>
            </a:r>
          </a:p>
        </p:txBody>
      </p:sp>
      <p:pic>
        <p:nvPicPr>
          <p:cNvPr id="9" name="Picture 8" descr="ongphase.jpg"/>
          <p:cNvPicPr>
            <a:picLocks noChangeAspect="1"/>
          </p:cNvPicPr>
          <p:nvPr/>
        </p:nvPicPr>
        <p:blipFill>
          <a:blip r:embed="rId4" cstate="print"/>
          <a:srcRect l="5657" r="3838" b="2667"/>
          <a:stretch>
            <a:fillRect/>
          </a:stretch>
        </p:blipFill>
        <p:spPr>
          <a:xfrm>
            <a:off x="0" y="1142999"/>
            <a:ext cx="3810000" cy="5715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DSC03272.JPG"/>
          <p:cNvPicPr>
            <a:picLocks noChangeAspect="1"/>
          </p:cNvPicPr>
          <p:nvPr/>
        </p:nvPicPr>
        <p:blipFill>
          <a:blip r:embed="rId5" cstate="print"/>
          <a:srcRect t="11152"/>
          <a:stretch>
            <a:fillRect/>
          </a:stretch>
        </p:blipFill>
        <p:spPr>
          <a:xfrm>
            <a:off x="3846576" y="4648200"/>
            <a:ext cx="3316224"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ystalxp.net/galerie/img/img-wallpapers-blue-jsdu19-19426.jpg"/>
          <p:cNvPicPr>
            <a:picLocks noChangeAspect="1" noChangeArrowheads="1"/>
          </p:cNvPicPr>
          <p:nvPr/>
        </p:nvPicPr>
        <p:blipFill>
          <a:blip r:embed="rId2"/>
          <a:srcRect b="78670"/>
          <a:stretch>
            <a:fillRect/>
          </a:stretch>
        </p:blipFill>
        <p:spPr bwMode="auto">
          <a:xfrm>
            <a:off x="0" y="-1"/>
            <a:ext cx="9144000" cy="1219201"/>
          </a:xfrm>
          <a:prstGeom prst="rect">
            <a:avLst/>
          </a:prstGeom>
          <a:noFill/>
          <a:ln>
            <a:solidFill>
              <a:schemeClr val="tx2">
                <a:lumMod val="60000"/>
                <a:lumOff val="40000"/>
              </a:schemeClr>
            </a:solidFill>
          </a:ln>
        </p:spPr>
      </p:pic>
      <p:pic>
        <p:nvPicPr>
          <p:cNvPr id="1032" name="Picture 8" descr="Cool Light Blue Backgrounds"/>
          <p:cNvPicPr>
            <a:picLocks noChangeAspect="1" noChangeArrowheads="1"/>
          </p:cNvPicPr>
          <p:nvPr/>
        </p:nvPicPr>
        <p:blipFill>
          <a:blip r:embed="rId3"/>
          <a:srcRect b="22917"/>
          <a:stretch>
            <a:fillRect/>
          </a:stretch>
        </p:blipFill>
        <p:spPr bwMode="auto">
          <a:xfrm>
            <a:off x="0" y="1219200"/>
            <a:ext cx="9144000" cy="5638800"/>
          </a:xfrm>
          <a:prstGeom prst="rect">
            <a:avLst/>
          </a:prstGeom>
          <a:noFill/>
        </p:spPr>
      </p:pic>
      <p:sp>
        <p:nvSpPr>
          <p:cNvPr id="5" name="Rectangle 4"/>
          <p:cNvSpPr/>
          <p:nvPr/>
        </p:nvSpPr>
        <p:spPr>
          <a:xfrm>
            <a:off x="0" y="76200"/>
            <a:ext cx="9144000" cy="1077218"/>
          </a:xfrm>
          <a:prstGeom prst="rect">
            <a:avLst/>
          </a:prstGeom>
        </p:spPr>
        <p:txBody>
          <a:bodyPr wrap="square">
            <a:spAutoFit/>
          </a:bodyPr>
          <a:lstStyle/>
          <a:p>
            <a:r>
              <a:rPr lang="en-US" sz="3200" b="1" dirty="0" smtClean="0">
                <a:solidFill>
                  <a:schemeClr val="bg1"/>
                </a:solidFill>
                <a:ea typeface="Calibri"/>
                <a:cs typeface="Arial"/>
              </a:rPr>
              <a:t>PLANNING TOWN &amp; SETTLEMENT: </a:t>
            </a:r>
          </a:p>
          <a:p>
            <a:r>
              <a:rPr lang="en-US" sz="3200" b="1" dirty="0" smtClean="0">
                <a:solidFill>
                  <a:schemeClr val="bg1"/>
                </a:solidFill>
                <a:ea typeface="Calibri"/>
                <a:cs typeface="Arial"/>
              </a:rPr>
              <a:t>ANDAMAN AND NICOBAR ISLANDS</a:t>
            </a:r>
          </a:p>
        </p:txBody>
      </p:sp>
      <p:sp>
        <p:nvSpPr>
          <p:cNvPr id="11" name="TextBox 10"/>
          <p:cNvSpPr txBox="1"/>
          <p:nvPr/>
        </p:nvSpPr>
        <p:spPr>
          <a:xfrm>
            <a:off x="4876800" y="1219200"/>
            <a:ext cx="4267200" cy="3139321"/>
          </a:xfrm>
          <a:prstGeom prst="rect">
            <a:avLst/>
          </a:prstGeom>
          <a:noFill/>
        </p:spPr>
        <p:txBody>
          <a:bodyPr wrap="square" rtlCol="0">
            <a:spAutoFit/>
          </a:bodyPr>
          <a:lstStyle/>
          <a:p>
            <a:pPr marL="0" lvl="4" algn="just"/>
            <a:r>
              <a:rPr lang="en-US" sz="2200" dirty="0" smtClean="0"/>
              <a:t>Plans </a:t>
            </a:r>
            <a:r>
              <a:rPr lang="en-US" sz="2200" dirty="0"/>
              <a:t>for Permanent Settlements at 72 locations prepared by TCPO have taken into account topography, socio-economic characteristics, forest resource, etc. and above all located above 3 m contour and beyond the maximum run up of Tsunami so as to minimize the impact of disaster</a:t>
            </a:r>
            <a:r>
              <a:rPr lang="en-US" sz="2200" dirty="0" smtClean="0"/>
              <a:t>.</a:t>
            </a:r>
            <a:endParaRPr lang="en-US" sz="2200" dirty="0"/>
          </a:p>
        </p:txBody>
      </p:sp>
      <p:pic>
        <p:nvPicPr>
          <p:cNvPr id="12" name="Picture 11" descr="bamboo.jpg"/>
          <p:cNvPicPr>
            <a:picLocks noChangeAspect="1"/>
          </p:cNvPicPr>
          <p:nvPr/>
        </p:nvPicPr>
        <p:blipFill>
          <a:blip r:embed="rId4" cstate="print"/>
          <a:srcRect t="5038" r="18056" b="4272"/>
          <a:stretch>
            <a:fillRect/>
          </a:stretch>
        </p:blipFill>
        <p:spPr>
          <a:xfrm>
            <a:off x="0" y="1212574"/>
            <a:ext cx="4876800" cy="38166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HAR.jpg"/>
          <p:cNvPicPr>
            <a:picLocks noChangeAspect="1"/>
          </p:cNvPicPr>
          <p:nvPr/>
        </p:nvPicPr>
        <p:blipFill>
          <a:blip r:embed="rId5" cstate="print"/>
          <a:srcRect t="11830" r="19595" b="10077"/>
          <a:stretch>
            <a:fillRect/>
          </a:stretch>
        </p:blipFill>
        <p:spPr>
          <a:xfrm>
            <a:off x="5704637" y="4419600"/>
            <a:ext cx="3439363"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descr="GOVIND NGR.jpg"/>
          <p:cNvPicPr>
            <a:picLocks noChangeAspect="1"/>
          </p:cNvPicPr>
          <p:nvPr/>
        </p:nvPicPr>
        <p:blipFill>
          <a:blip r:embed="rId6" cstate="print"/>
          <a:stretch>
            <a:fillRect/>
          </a:stretch>
        </p:blipFill>
        <p:spPr>
          <a:xfrm>
            <a:off x="3500018" y="5257800"/>
            <a:ext cx="2138782" cy="15124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ystalxp.net/galerie/img/img-wallpapers-blue-jsdu19-19426.jpg"/>
          <p:cNvPicPr>
            <a:picLocks noChangeAspect="1" noChangeArrowheads="1"/>
          </p:cNvPicPr>
          <p:nvPr/>
        </p:nvPicPr>
        <p:blipFill>
          <a:blip r:embed="rId2"/>
          <a:srcRect b="78670"/>
          <a:stretch>
            <a:fillRect/>
          </a:stretch>
        </p:blipFill>
        <p:spPr bwMode="auto">
          <a:xfrm>
            <a:off x="0" y="-1"/>
            <a:ext cx="9144000" cy="1219201"/>
          </a:xfrm>
          <a:prstGeom prst="rect">
            <a:avLst/>
          </a:prstGeom>
          <a:noFill/>
          <a:ln>
            <a:solidFill>
              <a:schemeClr val="tx2">
                <a:lumMod val="60000"/>
                <a:lumOff val="40000"/>
              </a:schemeClr>
            </a:solidFill>
          </a:ln>
        </p:spPr>
      </p:pic>
      <p:pic>
        <p:nvPicPr>
          <p:cNvPr id="1032" name="Picture 8" descr="Cool Light Blue Backgrounds"/>
          <p:cNvPicPr>
            <a:picLocks noChangeAspect="1" noChangeArrowheads="1"/>
          </p:cNvPicPr>
          <p:nvPr/>
        </p:nvPicPr>
        <p:blipFill>
          <a:blip r:embed="rId3">
            <a:lum bright="18000"/>
          </a:blip>
          <a:srcRect b="22917"/>
          <a:stretch>
            <a:fillRect/>
          </a:stretch>
        </p:blipFill>
        <p:spPr bwMode="auto">
          <a:xfrm>
            <a:off x="0" y="1219200"/>
            <a:ext cx="9144000" cy="5638800"/>
          </a:xfrm>
          <a:prstGeom prst="rect">
            <a:avLst/>
          </a:prstGeom>
          <a:noFill/>
        </p:spPr>
      </p:pic>
      <p:sp>
        <p:nvSpPr>
          <p:cNvPr id="6" name="TextBox 5"/>
          <p:cNvSpPr txBox="1"/>
          <p:nvPr/>
        </p:nvSpPr>
        <p:spPr>
          <a:xfrm>
            <a:off x="0" y="152400"/>
            <a:ext cx="9144000" cy="1077218"/>
          </a:xfrm>
          <a:prstGeom prst="rect">
            <a:avLst/>
          </a:prstGeom>
          <a:noFill/>
        </p:spPr>
        <p:txBody>
          <a:bodyPr wrap="square" rtlCol="0">
            <a:spAutoFit/>
          </a:bodyPr>
          <a:lstStyle/>
          <a:p>
            <a:r>
              <a:rPr lang="en-US" sz="3200" b="1" dirty="0" smtClean="0">
                <a:solidFill>
                  <a:schemeClr val="bg1"/>
                </a:solidFill>
              </a:rPr>
              <a:t>MINISTRY OF URBAN DEVELOPMENT ROLE IN DISASTER MANAGEMENT </a:t>
            </a:r>
          </a:p>
        </p:txBody>
      </p:sp>
      <p:sp>
        <p:nvSpPr>
          <p:cNvPr id="7" name="TextBox 6"/>
          <p:cNvSpPr txBox="1"/>
          <p:nvPr/>
        </p:nvSpPr>
        <p:spPr>
          <a:xfrm>
            <a:off x="0" y="1219200"/>
            <a:ext cx="9144000" cy="5355312"/>
          </a:xfrm>
          <a:prstGeom prst="rect">
            <a:avLst/>
          </a:prstGeom>
          <a:noFill/>
        </p:spPr>
        <p:txBody>
          <a:bodyPr wrap="square" rtlCol="0">
            <a:spAutoFit/>
          </a:bodyPr>
          <a:lstStyle/>
          <a:p>
            <a:pPr marL="393700" indent="-393700" algn="just">
              <a:spcBef>
                <a:spcPts val="1200"/>
              </a:spcBef>
              <a:buFont typeface="Wingdings" pitchFamily="2" charset="2"/>
              <a:buChar char="Ø"/>
            </a:pPr>
            <a:r>
              <a:rPr lang="en-US" sz="2400" dirty="0" smtClean="0"/>
              <a:t>For protecting the buildings against earthquake, the State Governments have to incorporate provisions of structural safety and Fire Protection and Safety Requirements in their respective Building Bye-laws.</a:t>
            </a:r>
          </a:p>
          <a:p>
            <a:pPr marL="393700" indent="-393700" algn="just">
              <a:spcBef>
                <a:spcPts val="1200"/>
              </a:spcBef>
              <a:buFont typeface="Wingdings" pitchFamily="2" charset="2"/>
              <a:buChar char="Ø"/>
            </a:pPr>
            <a:r>
              <a:rPr lang="en-US" sz="2400" dirty="0" smtClean="0"/>
              <a:t>In order to sensitize the State Governments to take necessary action, Ministry of Urban Development have already circulated following documents for the State Governments to adopt  provisions:</a:t>
            </a:r>
          </a:p>
          <a:p>
            <a:pPr marL="393700" indent="-393700" algn="just">
              <a:spcBef>
                <a:spcPts val="1200"/>
              </a:spcBef>
              <a:buFont typeface="Wingdings" pitchFamily="2" charset="2"/>
              <a:buChar char="Ø"/>
            </a:pPr>
            <a:r>
              <a:rPr lang="en-US" sz="2400" dirty="0" smtClean="0"/>
              <a:t>Earthquake tips prepared by IIT Kanpur have been circulated to all the State Governments and the same have been uploaded on the Ministry of Urban Development website.</a:t>
            </a:r>
          </a:p>
          <a:p>
            <a:pPr marL="393700" indent="-393700" algn="just">
              <a:spcBef>
                <a:spcPts val="1200"/>
              </a:spcBef>
              <a:buFont typeface="Wingdings" pitchFamily="2" charset="2"/>
              <a:buChar char="Ø"/>
            </a:pPr>
            <a:r>
              <a:rPr lang="en-US" sz="2400" dirty="0" smtClean="0"/>
              <a:t>Handbook on Seismic Retrofit of Buildings published by CPWD and IIT, Chennai has been circulated to the State Governments so as to adopt anti-seismic technology in all types of buildings.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ystalxp.net/galerie/img/img-wallpapers-blue-jsdu19-19426.jpg"/>
          <p:cNvPicPr>
            <a:picLocks noChangeAspect="1" noChangeArrowheads="1"/>
          </p:cNvPicPr>
          <p:nvPr/>
        </p:nvPicPr>
        <p:blipFill>
          <a:blip r:embed="rId2"/>
          <a:srcRect b="78670"/>
          <a:stretch>
            <a:fillRect/>
          </a:stretch>
        </p:blipFill>
        <p:spPr bwMode="auto">
          <a:xfrm>
            <a:off x="0" y="-1"/>
            <a:ext cx="9144000" cy="1219201"/>
          </a:xfrm>
          <a:prstGeom prst="rect">
            <a:avLst/>
          </a:prstGeom>
          <a:noFill/>
          <a:ln>
            <a:solidFill>
              <a:schemeClr val="tx2">
                <a:lumMod val="60000"/>
                <a:lumOff val="40000"/>
              </a:schemeClr>
            </a:solidFill>
          </a:ln>
        </p:spPr>
      </p:pic>
      <p:pic>
        <p:nvPicPr>
          <p:cNvPr id="1032" name="Picture 8" descr="Cool Light Blue Backgrounds"/>
          <p:cNvPicPr>
            <a:picLocks noChangeAspect="1" noChangeArrowheads="1"/>
          </p:cNvPicPr>
          <p:nvPr/>
        </p:nvPicPr>
        <p:blipFill>
          <a:blip r:embed="rId3">
            <a:lum bright="18000"/>
          </a:blip>
          <a:srcRect b="22917"/>
          <a:stretch>
            <a:fillRect/>
          </a:stretch>
        </p:blipFill>
        <p:spPr bwMode="auto">
          <a:xfrm>
            <a:off x="0" y="1219200"/>
            <a:ext cx="9144000" cy="5638800"/>
          </a:xfrm>
          <a:prstGeom prst="rect">
            <a:avLst/>
          </a:prstGeom>
          <a:noFill/>
        </p:spPr>
      </p:pic>
      <p:sp>
        <p:nvSpPr>
          <p:cNvPr id="6" name="TextBox 5"/>
          <p:cNvSpPr txBox="1"/>
          <p:nvPr/>
        </p:nvSpPr>
        <p:spPr>
          <a:xfrm>
            <a:off x="0" y="152400"/>
            <a:ext cx="9144000" cy="1077218"/>
          </a:xfrm>
          <a:prstGeom prst="rect">
            <a:avLst/>
          </a:prstGeom>
          <a:noFill/>
        </p:spPr>
        <p:txBody>
          <a:bodyPr wrap="square" rtlCol="0">
            <a:spAutoFit/>
          </a:bodyPr>
          <a:lstStyle/>
          <a:p>
            <a:r>
              <a:rPr lang="en-US" sz="3200" b="1" dirty="0" smtClean="0">
                <a:solidFill>
                  <a:schemeClr val="bg1"/>
                </a:solidFill>
              </a:rPr>
              <a:t>MINISTRY OF URBAN DEVELOPMENT ROLE IN DISASTER MANAGEMENT </a:t>
            </a:r>
          </a:p>
        </p:txBody>
      </p:sp>
      <p:sp>
        <p:nvSpPr>
          <p:cNvPr id="7" name="TextBox 6"/>
          <p:cNvSpPr txBox="1"/>
          <p:nvPr/>
        </p:nvSpPr>
        <p:spPr>
          <a:xfrm>
            <a:off x="0" y="1219200"/>
            <a:ext cx="9144000" cy="4154984"/>
          </a:xfrm>
          <a:prstGeom prst="rect">
            <a:avLst/>
          </a:prstGeom>
          <a:noFill/>
        </p:spPr>
        <p:txBody>
          <a:bodyPr wrap="square" rtlCol="0">
            <a:spAutoFit/>
          </a:bodyPr>
          <a:lstStyle/>
          <a:p>
            <a:pPr marL="457200" indent="-457200" algn="just">
              <a:buFont typeface="Wingdings" pitchFamily="2" charset="2"/>
              <a:buChar char="Ø"/>
            </a:pPr>
            <a:r>
              <a:rPr lang="en-US" sz="2400" dirty="0" smtClean="0"/>
              <a:t>Reports of the Committee of Experts under National Seismic Advisor which have suggested appropriate amendments to the Town and Country Planning Acts and Building Bye-Laws to include seismic safety and </a:t>
            </a:r>
            <a:r>
              <a:rPr lang="en-US" sz="2400" dirty="0" err="1" smtClean="0"/>
              <a:t>landuse</a:t>
            </a:r>
            <a:r>
              <a:rPr lang="en-US" sz="2400" dirty="0" smtClean="0"/>
              <a:t> zoning regulations for hazard prone areas have been circulated to State Government.</a:t>
            </a:r>
          </a:p>
          <a:p>
            <a:pPr marL="457200" indent="-457200" algn="just">
              <a:buFont typeface="Wingdings" pitchFamily="2" charset="2"/>
              <a:buChar char="Ø"/>
            </a:pPr>
            <a:r>
              <a:rPr lang="en-US" sz="2400" dirty="0" smtClean="0">
                <a:solidFill>
                  <a:schemeClr val="tx2">
                    <a:lumMod val="50000"/>
                  </a:schemeClr>
                </a:solidFill>
                <a:cs typeface="Arial" pitchFamily="34" charset="0"/>
              </a:rPr>
              <a:t>A National Workshop on incorporating the provisions related to Natural Hazards in State Town and Country Acts, Zoning Regulations and Building Bye-laws in accordance with the recommendations of the Prof. </a:t>
            </a:r>
            <a:r>
              <a:rPr lang="en-US" sz="2400" dirty="0" err="1" smtClean="0">
                <a:solidFill>
                  <a:schemeClr val="tx2">
                    <a:lumMod val="50000"/>
                  </a:schemeClr>
                </a:solidFill>
                <a:cs typeface="Arial" pitchFamily="34" charset="0"/>
              </a:rPr>
              <a:t>Arya</a:t>
            </a:r>
            <a:r>
              <a:rPr lang="en-US" sz="2400" dirty="0" smtClean="0">
                <a:solidFill>
                  <a:schemeClr val="tx2">
                    <a:lumMod val="50000"/>
                  </a:schemeClr>
                </a:solidFill>
                <a:cs typeface="Arial" pitchFamily="34" charset="0"/>
              </a:rPr>
              <a:t> Committee Report was held on 27.1.2013. to sensitize State Government representatives.</a:t>
            </a:r>
          </a:p>
          <a:p>
            <a:pPr marL="457200" algn="just"/>
            <a:r>
              <a:rPr lang="en-US" sz="2400" dirty="0" smtClean="0">
                <a:solidFill>
                  <a:schemeClr val="bg2">
                    <a:lumMod val="50000"/>
                  </a:schemeClr>
                </a:solidFill>
                <a:cs typeface="Arial" pitchFamily="34" charset="0"/>
                <a:hlinkClick r:id="rId4" action="ppaction://hlinkfile"/>
              </a:rPr>
              <a:t>(Action Taken Report on the recommendations of the Committee)</a:t>
            </a:r>
            <a:endParaRPr lang="en-US" sz="2400" dirty="0" smtClean="0">
              <a:solidFill>
                <a:schemeClr val="bg2">
                  <a:lumMod val="50000"/>
                </a:schemeClr>
              </a:solidFill>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ystalxp.net/galerie/img/img-wallpapers-blue-jsdu19-19426.jpg"/>
          <p:cNvPicPr>
            <a:picLocks noChangeAspect="1" noChangeArrowheads="1"/>
          </p:cNvPicPr>
          <p:nvPr/>
        </p:nvPicPr>
        <p:blipFill>
          <a:blip r:embed="rId2"/>
          <a:srcRect b="78670"/>
          <a:stretch>
            <a:fillRect/>
          </a:stretch>
        </p:blipFill>
        <p:spPr bwMode="auto">
          <a:xfrm>
            <a:off x="0" y="-1"/>
            <a:ext cx="9144000" cy="1219201"/>
          </a:xfrm>
          <a:prstGeom prst="rect">
            <a:avLst/>
          </a:prstGeom>
          <a:noFill/>
          <a:ln>
            <a:solidFill>
              <a:schemeClr val="tx2">
                <a:lumMod val="60000"/>
                <a:lumOff val="40000"/>
              </a:schemeClr>
            </a:solidFill>
          </a:ln>
        </p:spPr>
      </p:pic>
      <p:pic>
        <p:nvPicPr>
          <p:cNvPr id="1032" name="Picture 8" descr="Cool Light Blue Backgrounds"/>
          <p:cNvPicPr>
            <a:picLocks noChangeAspect="1" noChangeArrowheads="1"/>
          </p:cNvPicPr>
          <p:nvPr/>
        </p:nvPicPr>
        <p:blipFill>
          <a:blip r:embed="rId3">
            <a:lum bright="33000"/>
          </a:blip>
          <a:srcRect b="22917"/>
          <a:stretch>
            <a:fillRect/>
          </a:stretch>
        </p:blipFill>
        <p:spPr bwMode="auto">
          <a:xfrm>
            <a:off x="0" y="1219200"/>
            <a:ext cx="9144000" cy="5638800"/>
          </a:xfrm>
          <a:prstGeom prst="rect">
            <a:avLst/>
          </a:prstGeom>
          <a:noFill/>
        </p:spPr>
      </p:pic>
      <p:sp>
        <p:nvSpPr>
          <p:cNvPr id="8" name="Rectangle 7"/>
          <p:cNvSpPr/>
          <p:nvPr/>
        </p:nvSpPr>
        <p:spPr>
          <a:xfrm>
            <a:off x="0" y="1219200"/>
            <a:ext cx="4495800" cy="5693866"/>
          </a:xfrm>
          <a:prstGeom prst="rect">
            <a:avLst/>
          </a:prstGeom>
          <a:ln w="57150">
            <a:solidFill>
              <a:schemeClr val="accent5">
                <a:lumMod val="75000"/>
              </a:schemeClr>
            </a:solidFill>
          </a:ln>
        </p:spPr>
        <p:txBody>
          <a:bodyPr wrap="square">
            <a:spAutoFit/>
          </a:bodyPr>
          <a:lstStyle/>
          <a:p>
            <a:pPr>
              <a:buFont typeface="Wingdings" pitchFamily="2" charset="2"/>
              <a:buChar char="Ø"/>
            </a:pPr>
            <a:r>
              <a:rPr lang="en-US" sz="2400" b="1" dirty="0" smtClean="0">
                <a:solidFill>
                  <a:srgbClr val="7030A0"/>
                </a:solidFill>
              </a:rPr>
              <a:t>Earthquake</a:t>
            </a:r>
          </a:p>
          <a:p>
            <a:pPr algn="just"/>
            <a:r>
              <a:rPr lang="en-US" sz="2000" b="1" i="1" dirty="0" smtClean="0">
                <a:cs typeface="Arial" pitchFamily="34" charset="0"/>
              </a:rPr>
              <a:t>ZoneV -Very High Risk Zone: (Intensity 9 and above)</a:t>
            </a:r>
          </a:p>
          <a:p>
            <a:pPr algn="just"/>
            <a:r>
              <a:rPr lang="en-US" sz="2000" dirty="0" smtClean="0">
                <a:cs typeface="Arial" pitchFamily="34" charset="0"/>
              </a:rPr>
              <a:t>Srinagar, Dharamshala, Guwahati, Shillong, Aizawl, Agartala, Imphal, Jorhat, Kohima, Tezpur, Itanagar, Bhuj and Port Blair.</a:t>
            </a:r>
          </a:p>
          <a:p>
            <a:pPr algn="just"/>
            <a:r>
              <a:rPr lang="en-US" sz="2000" b="1" i="1" dirty="0" smtClean="0">
                <a:cs typeface="Arial" pitchFamily="34" charset="0"/>
              </a:rPr>
              <a:t>Zone IV – High Risk Zone: (Intensity 8)</a:t>
            </a:r>
          </a:p>
          <a:p>
            <a:pPr algn="just"/>
            <a:r>
              <a:rPr lang="en-US" sz="2000" dirty="0" smtClean="0">
                <a:cs typeface="Arial" pitchFamily="34" charset="0"/>
              </a:rPr>
              <a:t>Jammu, Shimla, Amritsar, Jalandhar, Chandigarh, Delhi, Meerut, Gorakhpur, Naintal, Roorkee, Patna, Gangtok and Jamnagar.</a:t>
            </a:r>
          </a:p>
          <a:p>
            <a:pPr algn="just"/>
            <a:r>
              <a:rPr lang="en-US" sz="2000" b="1" i="1" dirty="0" smtClean="0">
                <a:cs typeface="Arial" pitchFamily="34" charset="0"/>
              </a:rPr>
              <a:t>Zone III - Moderately Risk Zone: (Intensity 7)</a:t>
            </a:r>
          </a:p>
          <a:p>
            <a:pPr algn="just"/>
            <a:r>
              <a:rPr lang="en-US" sz="2000" dirty="0" smtClean="0">
                <a:cs typeface="Arial" pitchFamily="34" charset="0"/>
              </a:rPr>
              <a:t>Agra, Lucknow, Varanasi, Dhanbad, Asansol, Kolkata, Ahmedabad, Vadodara, Indore, Surat, Nashik, Pune, Mangalore, Chennai, Kochi and Trivandrum</a:t>
            </a:r>
            <a:r>
              <a:rPr lang="en-US" sz="2000" dirty="0" smtClean="0">
                <a:latin typeface="Arial" pitchFamily="34" charset="0"/>
                <a:cs typeface="Arial" pitchFamily="34" charset="0"/>
              </a:rPr>
              <a:t>.</a:t>
            </a:r>
            <a:endParaRPr lang="en-US" sz="1000" dirty="0" smtClean="0">
              <a:latin typeface="Arial" pitchFamily="34" charset="0"/>
              <a:cs typeface="Arial" pitchFamily="34" charset="0"/>
            </a:endParaRPr>
          </a:p>
        </p:txBody>
      </p:sp>
      <p:sp>
        <p:nvSpPr>
          <p:cNvPr id="9" name="TextBox 8"/>
          <p:cNvSpPr txBox="1"/>
          <p:nvPr/>
        </p:nvSpPr>
        <p:spPr>
          <a:xfrm>
            <a:off x="0" y="76200"/>
            <a:ext cx="9144000" cy="1077218"/>
          </a:xfrm>
          <a:prstGeom prst="rect">
            <a:avLst/>
          </a:prstGeom>
          <a:noFill/>
        </p:spPr>
        <p:txBody>
          <a:bodyPr wrap="square" rtlCol="0">
            <a:spAutoFit/>
          </a:bodyPr>
          <a:lstStyle/>
          <a:p>
            <a:r>
              <a:rPr lang="en-US" sz="3200" b="1" dirty="0" smtClean="0">
                <a:solidFill>
                  <a:schemeClr val="bg1"/>
                </a:solidFill>
              </a:rPr>
              <a:t>CITIES/TOWNS FALLING IN SEISMIC VULNERABLE ZONES</a:t>
            </a:r>
          </a:p>
        </p:txBody>
      </p:sp>
      <p:pic>
        <p:nvPicPr>
          <p:cNvPr id="13" name="Picture 2" descr="http://nidm.gov.in/images/safety_eq3.jpg"/>
          <p:cNvPicPr>
            <a:picLocks noChangeAspect="1" noChangeArrowheads="1"/>
          </p:cNvPicPr>
          <p:nvPr/>
        </p:nvPicPr>
        <p:blipFill>
          <a:blip r:embed="rId4"/>
          <a:srcRect l="35714" t="5000" r="2116" b="6667"/>
          <a:stretch>
            <a:fillRect/>
          </a:stretch>
        </p:blipFill>
        <p:spPr bwMode="auto">
          <a:xfrm>
            <a:off x="4572000" y="1752600"/>
            <a:ext cx="4527430" cy="5105400"/>
          </a:xfrm>
          <a:prstGeom prst="rect">
            <a:avLst/>
          </a:prstGeom>
          <a:noFill/>
          <a:ln w="57150">
            <a:solidFill>
              <a:schemeClr val="accent5">
                <a:lumMod val="75000"/>
              </a:schemeClr>
            </a:solidFill>
          </a:ln>
        </p:spPr>
      </p:pic>
      <p:sp>
        <p:nvSpPr>
          <p:cNvPr id="15" name="TextBox 14"/>
          <p:cNvSpPr txBox="1"/>
          <p:nvPr/>
        </p:nvSpPr>
        <p:spPr>
          <a:xfrm>
            <a:off x="4572000" y="6657201"/>
            <a:ext cx="4419600" cy="276999"/>
          </a:xfrm>
          <a:prstGeom prst="rect">
            <a:avLst/>
          </a:prstGeom>
          <a:noFill/>
        </p:spPr>
        <p:txBody>
          <a:bodyPr wrap="square" rtlCol="0">
            <a:spAutoFit/>
          </a:bodyPr>
          <a:lstStyle/>
          <a:p>
            <a:r>
              <a:rPr lang="en-US" sz="1200" b="1" dirty="0" smtClean="0"/>
              <a:t>Seismic zonation and intensity map of India-2002 </a:t>
            </a:r>
            <a:endParaRPr lang="en-US" sz="1200" b="1" dirty="0"/>
          </a:p>
        </p:txBody>
      </p:sp>
      <p:sp>
        <p:nvSpPr>
          <p:cNvPr id="16" name="TextBox 15"/>
          <p:cNvSpPr txBox="1"/>
          <p:nvPr/>
        </p:nvSpPr>
        <p:spPr>
          <a:xfrm>
            <a:off x="4572000" y="1143000"/>
            <a:ext cx="4572000" cy="646331"/>
          </a:xfrm>
          <a:prstGeom prst="rect">
            <a:avLst/>
          </a:prstGeom>
          <a:noFill/>
        </p:spPr>
        <p:txBody>
          <a:bodyPr wrap="square" rtlCol="0">
            <a:spAutoFit/>
          </a:bodyPr>
          <a:lstStyle/>
          <a:p>
            <a:r>
              <a:rPr lang="en-US" dirty="0" smtClean="0"/>
              <a:t>About </a:t>
            </a:r>
            <a:r>
              <a:rPr lang="en-US" u="sng" dirty="0" smtClean="0"/>
              <a:t>59% of land</a:t>
            </a:r>
            <a:r>
              <a:rPr lang="en-US" dirty="0" smtClean="0"/>
              <a:t> area liable to seismic hazard damage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ystalxp.net/galerie/img/img-wallpapers-blue-jsdu19-19426.jpg"/>
          <p:cNvPicPr>
            <a:picLocks noChangeAspect="1" noChangeArrowheads="1"/>
          </p:cNvPicPr>
          <p:nvPr/>
        </p:nvPicPr>
        <p:blipFill>
          <a:blip r:embed="rId2"/>
          <a:srcRect b="78670"/>
          <a:stretch>
            <a:fillRect/>
          </a:stretch>
        </p:blipFill>
        <p:spPr bwMode="auto">
          <a:xfrm>
            <a:off x="0" y="-1"/>
            <a:ext cx="9144000" cy="1219201"/>
          </a:xfrm>
          <a:prstGeom prst="rect">
            <a:avLst/>
          </a:prstGeom>
          <a:noFill/>
          <a:ln>
            <a:solidFill>
              <a:schemeClr val="tx2">
                <a:lumMod val="60000"/>
                <a:lumOff val="40000"/>
              </a:schemeClr>
            </a:solidFill>
          </a:ln>
        </p:spPr>
      </p:pic>
      <p:pic>
        <p:nvPicPr>
          <p:cNvPr id="1032" name="Picture 8" descr="Cool Light Blue Backgrounds"/>
          <p:cNvPicPr>
            <a:picLocks noChangeAspect="1" noChangeArrowheads="1"/>
          </p:cNvPicPr>
          <p:nvPr/>
        </p:nvPicPr>
        <p:blipFill>
          <a:blip r:embed="rId3">
            <a:lum bright="18000"/>
          </a:blip>
          <a:srcRect b="22917"/>
          <a:stretch>
            <a:fillRect/>
          </a:stretch>
        </p:blipFill>
        <p:spPr bwMode="auto">
          <a:xfrm>
            <a:off x="0" y="1219200"/>
            <a:ext cx="9144000" cy="5638800"/>
          </a:xfrm>
          <a:prstGeom prst="rect">
            <a:avLst/>
          </a:prstGeom>
          <a:noFill/>
        </p:spPr>
      </p:pic>
      <p:sp>
        <p:nvSpPr>
          <p:cNvPr id="6" name="TextBox 5"/>
          <p:cNvSpPr txBox="1"/>
          <p:nvPr/>
        </p:nvSpPr>
        <p:spPr>
          <a:xfrm>
            <a:off x="0" y="228600"/>
            <a:ext cx="3810000" cy="584775"/>
          </a:xfrm>
          <a:prstGeom prst="rect">
            <a:avLst/>
          </a:prstGeom>
          <a:noFill/>
        </p:spPr>
        <p:txBody>
          <a:bodyPr wrap="square" rtlCol="0">
            <a:spAutoFit/>
          </a:bodyPr>
          <a:lstStyle/>
          <a:p>
            <a:r>
              <a:rPr lang="en-US" sz="3200" b="1" dirty="0" smtClean="0">
                <a:solidFill>
                  <a:schemeClr val="bg1"/>
                </a:solidFill>
              </a:rPr>
              <a:t>WAY FORWARD</a:t>
            </a:r>
            <a:endParaRPr lang="en-US" sz="3200" b="1" dirty="0">
              <a:solidFill>
                <a:schemeClr val="bg1"/>
              </a:solidFill>
            </a:endParaRPr>
          </a:p>
        </p:txBody>
      </p:sp>
      <p:sp>
        <p:nvSpPr>
          <p:cNvPr id="7" name="TextBox 6"/>
          <p:cNvSpPr txBox="1"/>
          <p:nvPr/>
        </p:nvSpPr>
        <p:spPr>
          <a:xfrm>
            <a:off x="0" y="1219200"/>
            <a:ext cx="9144000" cy="5601533"/>
          </a:xfrm>
          <a:prstGeom prst="rect">
            <a:avLst/>
          </a:prstGeom>
          <a:noFill/>
        </p:spPr>
        <p:txBody>
          <a:bodyPr wrap="square" rtlCol="0">
            <a:spAutoFit/>
          </a:bodyPr>
          <a:lstStyle/>
          <a:p>
            <a:pPr marL="344488" indent="-344488" algn="just">
              <a:buFont typeface="Wingdings" pitchFamily="2" charset="2"/>
              <a:buChar char="ü"/>
            </a:pPr>
            <a:r>
              <a:rPr lang="en-US" sz="2800" dirty="0" smtClean="0"/>
              <a:t>Most of the State Government have amended </a:t>
            </a:r>
            <a:r>
              <a:rPr lang="en-US" sz="2800" b="1" i="1" dirty="0" smtClean="0"/>
              <a:t>Building Bye - Laws </a:t>
            </a:r>
            <a:r>
              <a:rPr lang="en-US" sz="2800" dirty="0" smtClean="0"/>
              <a:t>by incorporating provision for </a:t>
            </a:r>
            <a:r>
              <a:rPr lang="en-US" sz="2800" b="1" i="1" dirty="0" smtClean="0"/>
              <a:t>Structural Safety</a:t>
            </a:r>
            <a:r>
              <a:rPr lang="en-US" sz="2800" dirty="0" smtClean="0"/>
              <a:t>. </a:t>
            </a:r>
          </a:p>
          <a:p>
            <a:pPr marL="344488" indent="-344488" algn="just">
              <a:spcBef>
                <a:spcPts val="1200"/>
              </a:spcBef>
              <a:buFont typeface="Wingdings" pitchFamily="2" charset="2"/>
              <a:buChar char="ü"/>
            </a:pPr>
            <a:r>
              <a:rPr lang="en-US" sz="2800" dirty="0" smtClean="0"/>
              <a:t>States need to amend their </a:t>
            </a:r>
            <a:r>
              <a:rPr lang="en-US" sz="2800" b="1" i="1" dirty="0" smtClean="0"/>
              <a:t>Town and Country Planning Act </a:t>
            </a:r>
            <a:r>
              <a:rPr lang="en-US" sz="2800" dirty="0" smtClean="0"/>
              <a:t>to incorporate the </a:t>
            </a:r>
            <a:r>
              <a:rPr lang="en-US" sz="2800" b="1" i="1" dirty="0" smtClean="0"/>
              <a:t>Prof. </a:t>
            </a:r>
            <a:r>
              <a:rPr lang="en-US" sz="2800" b="1" i="1" dirty="0" err="1" smtClean="0"/>
              <a:t>Arya</a:t>
            </a:r>
            <a:r>
              <a:rPr lang="en-US" sz="2800" b="1" i="1" dirty="0" smtClean="0"/>
              <a:t> Committee report</a:t>
            </a:r>
            <a:r>
              <a:rPr lang="en-US" sz="2800" dirty="0" smtClean="0"/>
              <a:t>. </a:t>
            </a:r>
          </a:p>
          <a:p>
            <a:pPr marL="344488" indent="-344488" algn="just">
              <a:spcBef>
                <a:spcPts val="1200"/>
              </a:spcBef>
              <a:buFont typeface="Wingdings" pitchFamily="2" charset="2"/>
              <a:buChar char="ü"/>
            </a:pPr>
            <a:r>
              <a:rPr lang="en-US" sz="2800" dirty="0" smtClean="0"/>
              <a:t>For all </a:t>
            </a:r>
            <a:r>
              <a:rPr lang="en-US" sz="2800" b="1" i="1" dirty="0" smtClean="0"/>
              <a:t>Master Plans </a:t>
            </a:r>
            <a:r>
              <a:rPr lang="en-US" sz="2800" dirty="0" smtClean="0"/>
              <a:t>which are either being revised or newly formulated, a </a:t>
            </a:r>
            <a:r>
              <a:rPr lang="en-US" sz="2800" i="1" dirty="0" smtClean="0"/>
              <a:t>chapter</a:t>
            </a:r>
            <a:r>
              <a:rPr lang="en-US" sz="2800" b="1" i="1" dirty="0" smtClean="0"/>
              <a:t> </a:t>
            </a:r>
            <a:r>
              <a:rPr lang="en-US" sz="2800" i="1" dirty="0" smtClean="0"/>
              <a:t>on</a:t>
            </a:r>
            <a:r>
              <a:rPr lang="en-US" sz="2800" b="1" i="1" dirty="0" smtClean="0"/>
              <a:t> Disaster management </a:t>
            </a:r>
            <a:r>
              <a:rPr lang="en-US" sz="2800" dirty="0" smtClean="0"/>
              <a:t>has to be included. </a:t>
            </a:r>
          </a:p>
          <a:p>
            <a:pPr marL="344488" indent="-344488" algn="just">
              <a:spcBef>
                <a:spcPts val="1200"/>
              </a:spcBef>
              <a:buFont typeface="Wingdings" pitchFamily="2" charset="2"/>
              <a:buChar char="ü"/>
            </a:pPr>
            <a:r>
              <a:rPr lang="en-US" sz="2800" b="1" i="1" dirty="0" smtClean="0"/>
              <a:t>Disaster Management Plan </a:t>
            </a:r>
            <a:r>
              <a:rPr lang="en-US" sz="2800" dirty="0" smtClean="0"/>
              <a:t>to be prepared for </a:t>
            </a:r>
            <a:r>
              <a:rPr lang="en-US" sz="2800" b="1" i="1" dirty="0" smtClean="0"/>
              <a:t>all the cities </a:t>
            </a:r>
            <a:r>
              <a:rPr lang="en-US" sz="2800" dirty="0" smtClean="0"/>
              <a:t>detailing out areas vulnerable to disaster and accordingly make recommendations for Disaster Mitigation.</a:t>
            </a:r>
          </a:p>
          <a:p>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ystalxp.net/galerie/img/img-wallpapers-blue-jsdu19-19426.jpg"/>
          <p:cNvPicPr>
            <a:picLocks noChangeAspect="1" noChangeArrowheads="1"/>
          </p:cNvPicPr>
          <p:nvPr/>
        </p:nvPicPr>
        <p:blipFill>
          <a:blip r:embed="rId2"/>
          <a:srcRect b="78670"/>
          <a:stretch>
            <a:fillRect/>
          </a:stretch>
        </p:blipFill>
        <p:spPr bwMode="auto">
          <a:xfrm>
            <a:off x="0" y="0"/>
            <a:ext cx="9144000" cy="1447801"/>
          </a:xfrm>
          <a:prstGeom prst="rect">
            <a:avLst/>
          </a:prstGeom>
          <a:noFill/>
          <a:ln>
            <a:solidFill>
              <a:schemeClr val="tx2">
                <a:lumMod val="60000"/>
                <a:lumOff val="40000"/>
              </a:schemeClr>
            </a:solidFill>
          </a:ln>
        </p:spPr>
      </p:pic>
      <p:pic>
        <p:nvPicPr>
          <p:cNvPr id="1032" name="Picture 8" descr="Cool Light Blue Backgrounds"/>
          <p:cNvPicPr>
            <a:picLocks noChangeAspect="1" noChangeArrowheads="1"/>
          </p:cNvPicPr>
          <p:nvPr/>
        </p:nvPicPr>
        <p:blipFill>
          <a:blip r:embed="rId3">
            <a:lum bright="18000"/>
          </a:blip>
          <a:srcRect b="22917"/>
          <a:stretch>
            <a:fillRect/>
          </a:stretch>
        </p:blipFill>
        <p:spPr bwMode="auto">
          <a:xfrm>
            <a:off x="0" y="1219200"/>
            <a:ext cx="9144000" cy="5638800"/>
          </a:xfrm>
          <a:prstGeom prst="rect">
            <a:avLst/>
          </a:prstGeom>
          <a:noFill/>
        </p:spPr>
      </p:pic>
      <p:sp>
        <p:nvSpPr>
          <p:cNvPr id="6" name="TextBox 5"/>
          <p:cNvSpPr txBox="1"/>
          <p:nvPr/>
        </p:nvSpPr>
        <p:spPr>
          <a:xfrm>
            <a:off x="2743200" y="228600"/>
            <a:ext cx="3810000" cy="830997"/>
          </a:xfrm>
          <a:prstGeom prst="rect">
            <a:avLst/>
          </a:prstGeom>
          <a:noFill/>
        </p:spPr>
        <p:txBody>
          <a:bodyPr wrap="square" rtlCol="0">
            <a:spAutoFit/>
          </a:bodyPr>
          <a:lstStyle/>
          <a:p>
            <a:pPr algn="ctr"/>
            <a:r>
              <a:rPr lang="en-US" sz="4800" b="1" dirty="0" smtClean="0">
                <a:solidFill>
                  <a:schemeClr val="bg1"/>
                </a:solidFill>
                <a:latin typeface="Algerian" pitchFamily="82" charset="0"/>
              </a:rPr>
              <a:t>THANK YOU</a:t>
            </a:r>
            <a:endParaRPr lang="en-US" sz="4800" b="1" dirty="0">
              <a:solidFill>
                <a:schemeClr val="bg1"/>
              </a:solidFill>
              <a:latin typeface="Algerian" pitchFamily="82" charset="0"/>
            </a:endParaRPr>
          </a:p>
        </p:txBody>
      </p:sp>
      <p:pic>
        <p:nvPicPr>
          <p:cNvPr id="8" name="Picture 2" descr="http://thrdplace.com/blog/wp-content/uploads/2014/03/Hurricane-Sandy-US.jpg"/>
          <p:cNvPicPr>
            <a:picLocks noChangeAspect="1" noChangeArrowheads="1"/>
          </p:cNvPicPr>
          <p:nvPr/>
        </p:nvPicPr>
        <p:blipFill>
          <a:blip r:embed="rId4"/>
          <a:srcRect/>
          <a:stretch>
            <a:fillRect/>
          </a:stretch>
        </p:blipFill>
        <p:spPr bwMode="auto">
          <a:xfrm>
            <a:off x="0" y="1219201"/>
            <a:ext cx="9144000" cy="5638800"/>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ystalxp.net/galerie/img/img-wallpapers-blue-jsdu19-19426.jpg"/>
          <p:cNvPicPr>
            <a:picLocks noChangeAspect="1" noChangeArrowheads="1"/>
          </p:cNvPicPr>
          <p:nvPr/>
        </p:nvPicPr>
        <p:blipFill>
          <a:blip r:embed="rId2"/>
          <a:srcRect b="78670"/>
          <a:stretch>
            <a:fillRect/>
          </a:stretch>
        </p:blipFill>
        <p:spPr bwMode="auto">
          <a:xfrm>
            <a:off x="0" y="-1"/>
            <a:ext cx="9144000" cy="1219201"/>
          </a:xfrm>
          <a:prstGeom prst="rect">
            <a:avLst/>
          </a:prstGeom>
          <a:noFill/>
          <a:ln>
            <a:solidFill>
              <a:schemeClr val="tx2">
                <a:lumMod val="60000"/>
                <a:lumOff val="40000"/>
              </a:schemeClr>
            </a:solidFill>
          </a:ln>
        </p:spPr>
      </p:pic>
      <p:pic>
        <p:nvPicPr>
          <p:cNvPr id="1032" name="Picture 8" descr="Cool Light Blue Backgrounds"/>
          <p:cNvPicPr>
            <a:picLocks noChangeAspect="1" noChangeArrowheads="1"/>
          </p:cNvPicPr>
          <p:nvPr/>
        </p:nvPicPr>
        <p:blipFill>
          <a:blip r:embed="rId3">
            <a:lum bright="32000"/>
          </a:blip>
          <a:srcRect b="22917"/>
          <a:stretch>
            <a:fillRect/>
          </a:stretch>
        </p:blipFill>
        <p:spPr bwMode="auto">
          <a:xfrm>
            <a:off x="0" y="1219200"/>
            <a:ext cx="9144000" cy="5638800"/>
          </a:xfrm>
          <a:prstGeom prst="rect">
            <a:avLst/>
          </a:prstGeom>
          <a:noFill/>
        </p:spPr>
      </p:pic>
      <p:sp>
        <p:nvSpPr>
          <p:cNvPr id="5" name="Rectangle 4"/>
          <p:cNvSpPr/>
          <p:nvPr/>
        </p:nvSpPr>
        <p:spPr>
          <a:xfrm>
            <a:off x="0" y="0"/>
            <a:ext cx="8839200" cy="1077218"/>
          </a:xfrm>
          <a:prstGeom prst="rect">
            <a:avLst/>
          </a:prstGeom>
        </p:spPr>
        <p:txBody>
          <a:bodyPr wrap="square">
            <a:spAutoFit/>
          </a:bodyPr>
          <a:lstStyle/>
          <a:p>
            <a:pPr>
              <a:tabLst>
                <a:tab pos="683895" algn="l"/>
              </a:tabLst>
            </a:pPr>
            <a:r>
              <a:rPr lang="en-US" sz="3200" b="1" dirty="0" smtClean="0">
                <a:solidFill>
                  <a:schemeClr val="bg1"/>
                </a:solidFill>
                <a:ea typeface="Calibri"/>
                <a:cs typeface="Arial"/>
              </a:rPr>
              <a:t>FACTORS  RESPONSIBLE OF EARTHQUAKE </a:t>
            </a:r>
          </a:p>
          <a:p>
            <a:pPr>
              <a:tabLst>
                <a:tab pos="683895" algn="l"/>
              </a:tabLst>
            </a:pPr>
            <a:r>
              <a:rPr lang="en-US" sz="3200" b="1" dirty="0" smtClean="0">
                <a:solidFill>
                  <a:schemeClr val="bg1"/>
                </a:solidFill>
                <a:ea typeface="Calibri"/>
                <a:cs typeface="Arial"/>
              </a:rPr>
              <a:t>RELATED DISASTERS</a:t>
            </a:r>
          </a:p>
        </p:txBody>
      </p:sp>
      <p:sp>
        <p:nvSpPr>
          <p:cNvPr id="6" name="TextBox 5"/>
          <p:cNvSpPr txBox="1"/>
          <p:nvPr/>
        </p:nvSpPr>
        <p:spPr>
          <a:xfrm>
            <a:off x="0" y="1143000"/>
            <a:ext cx="9144000" cy="5847755"/>
          </a:xfrm>
          <a:prstGeom prst="rect">
            <a:avLst/>
          </a:prstGeom>
          <a:noFill/>
        </p:spPr>
        <p:txBody>
          <a:bodyPr wrap="square" rtlCol="0">
            <a:spAutoFit/>
          </a:bodyPr>
          <a:lstStyle/>
          <a:p>
            <a:pPr marL="344488" indent="-344488" algn="just">
              <a:buFont typeface="Wingdings" pitchFamily="2" charset="2"/>
              <a:buChar char="Ø"/>
            </a:pPr>
            <a:r>
              <a:rPr lang="en-US" sz="2800" b="1" i="1" dirty="0" smtClean="0">
                <a:cs typeface="Arial" pitchFamily="34" charset="0"/>
              </a:rPr>
              <a:t>Location</a:t>
            </a:r>
            <a:r>
              <a:rPr lang="en-US" sz="2800" dirty="0" smtClean="0">
                <a:cs typeface="Arial" pitchFamily="34" charset="0"/>
              </a:rPr>
              <a:t> of cities/towns  in seismic areas, especially on poorly consolidated soils, on ground prone to landslips or along fault lines.</a:t>
            </a:r>
          </a:p>
          <a:p>
            <a:pPr marL="344488" indent="-344488" algn="just">
              <a:buFont typeface="Wingdings" pitchFamily="2" charset="2"/>
              <a:buChar char="Ø"/>
            </a:pPr>
            <a:endParaRPr lang="en-US" sz="1000" dirty="0" smtClean="0">
              <a:cs typeface="Arial" pitchFamily="34" charset="0"/>
            </a:endParaRPr>
          </a:p>
          <a:p>
            <a:pPr marL="344488" indent="-344488" algn="just">
              <a:buFont typeface="Wingdings" pitchFamily="2" charset="2"/>
              <a:buChar char="Ø"/>
            </a:pPr>
            <a:r>
              <a:rPr lang="en-US" sz="2800" dirty="0" smtClean="0">
                <a:cs typeface="Arial" pitchFamily="34" charset="0"/>
              </a:rPr>
              <a:t>Building </a:t>
            </a:r>
            <a:r>
              <a:rPr lang="en-US" sz="2800" b="1" i="1" dirty="0" smtClean="0">
                <a:cs typeface="Arial" pitchFamily="34" charset="0"/>
              </a:rPr>
              <a:t>Infrastructure</a:t>
            </a:r>
            <a:r>
              <a:rPr lang="en-US" sz="2800" dirty="0" smtClean="0">
                <a:cs typeface="Arial" pitchFamily="34" charset="0"/>
              </a:rPr>
              <a:t> such as houses, bridges, dams, which are not resistant to ground motion.</a:t>
            </a:r>
          </a:p>
          <a:p>
            <a:pPr marL="344488" indent="-344488" algn="just">
              <a:buFont typeface="Wingdings" pitchFamily="2" charset="2"/>
              <a:buChar char="Ø"/>
            </a:pPr>
            <a:endParaRPr lang="en-US" sz="1000" dirty="0" smtClean="0">
              <a:cs typeface="Arial" pitchFamily="34" charset="0"/>
            </a:endParaRPr>
          </a:p>
          <a:p>
            <a:pPr marL="344488" indent="-344488" algn="just">
              <a:buFont typeface="Wingdings" pitchFamily="2" charset="2"/>
              <a:buChar char="Ø"/>
            </a:pPr>
            <a:r>
              <a:rPr lang="en-US" sz="2800" b="1" i="1" dirty="0" smtClean="0">
                <a:cs typeface="Arial" pitchFamily="34" charset="0"/>
              </a:rPr>
              <a:t>Unreinforced masonry </a:t>
            </a:r>
            <a:r>
              <a:rPr lang="en-US" sz="2800" dirty="0" smtClean="0">
                <a:cs typeface="Arial" pitchFamily="34" charset="0"/>
              </a:rPr>
              <a:t>buildings with heavy roofs are more vulnerable .</a:t>
            </a:r>
          </a:p>
          <a:p>
            <a:pPr marL="344488" indent="-344488" algn="just">
              <a:buFont typeface="Wingdings" pitchFamily="2" charset="2"/>
              <a:buChar char="Ø"/>
            </a:pPr>
            <a:endParaRPr lang="en-US" sz="1000" dirty="0" smtClean="0">
              <a:cs typeface="Arial" pitchFamily="34" charset="0"/>
            </a:endParaRPr>
          </a:p>
          <a:p>
            <a:pPr marL="344488" indent="-344488" algn="just">
              <a:buFont typeface="Wingdings" pitchFamily="2" charset="2"/>
              <a:buChar char="Ø"/>
            </a:pPr>
            <a:r>
              <a:rPr lang="en-US" sz="2800" b="1" i="1" dirty="0" smtClean="0">
                <a:cs typeface="Arial" pitchFamily="34" charset="0"/>
              </a:rPr>
              <a:t>High density </a:t>
            </a:r>
            <a:r>
              <a:rPr lang="en-US" sz="2800" dirty="0" smtClean="0">
                <a:cs typeface="Arial" pitchFamily="34" charset="0"/>
              </a:rPr>
              <a:t>of buildings per hectare with high occupancy(high rise high density) without any room for ingress and egress of fire-tenders/vehicles for emergency measures.</a:t>
            </a:r>
          </a:p>
          <a:p>
            <a:pPr marL="344488" indent="-344488" algn="just">
              <a:buFont typeface="Wingdings" pitchFamily="2" charset="2"/>
              <a:buChar char="Ø"/>
            </a:pPr>
            <a:endParaRPr lang="en-US" sz="800" dirty="0" smtClean="0">
              <a:cs typeface="Arial" pitchFamily="34" charset="0"/>
            </a:endParaRPr>
          </a:p>
          <a:p>
            <a:pPr marL="344488" indent="-344488" algn="just">
              <a:buFont typeface="Wingdings" pitchFamily="2" charset="2"/>
              <a:buChar char="Ø"/>
            </a:pPr>
            <a:r>
              <a:rPr lang="en-US" sz="2800" dirty="0" smtClean="0">
                <a:cs typeface="Arial" pitchFamily="34" charset="0"/>
              </a:rPr>
              <a:t>Lack of access to information about earthquake risks.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ystalxp.net/galerie/img/img-wallpapers-blue-jsdu19-19426.jpg"/>
          <p:cNvPicPr>
            <a:picLocks noChangeAspect="1" noChangeArrowheads="1"/>
          </p:cNvPicPr>
          <p:nvPr/>
        </p:nvPicPr>
        <p:blipFill>
          <a:blip r:embed="rId2"/>
          <a:srcRect b="78670"/>
          <a:stretch>
            <a:fillRect/>
          </a:stretch>
        </p:blipFill>
        <p:spPr bwMode="auto">
          <a:xfrm>
            <a:off x="0" y="-1"/>
            <a:ext cx="9144000" cy="1219201"/>
          </a:xfrm>
          <a:prstGeom prst="rect">
            <a:avLst/>
          </a:prstGeom>
          <a:noFill/>
          <a:ln>
            <a:solidFill>
              <a:schemeClr val="tx2">
                <a:lumMod val="60000"/>
                <a:lumOff val="40000"/>
              </a:schemeClr>
            </a:solidFill>
          </a:ln>
        </p:spPr>
      </p:pic>
      <p:pic>
        <p:nvPicPr>
          <p:cNvPr id="1032" name="Picture 8" descr="Cool Light Blue Backgrounds"/>
          <p:cNvPicPr>
            <a:picLocks noChangeAspect="1" noChangeArrowheads="1"/>
          </p:cNvPicPr>
          <p:nvPr/>
        </p:nvPicPr>
        <p:blipFill>
          <a:blip r:embed="rId3">
            <a:lum bright="32000"/>
          </a:blip>
          <a:srcRect b="22917"/>
          <a:stretch>
            <a:fillRect/>
          </a:stretch>
        </p:blipFill>
        <p:spPr bwMode="auto">
          <a:xfrm>
            <a:off x="0" y="1219200"/>
            <a:ext cx="9144000" cy="5638800"/>
          </a:xfrm>
          <a:prstGeom prst="rect">
            <a:avLst/>
          </a:prstGeom>
          <a:noFill/>
        </p:spPr>
      </p:pic>
      <p:sp>
        <p:nvSpPr>
          <p:cNvPr id="5" name="Rectangle 4"/>
          <p:cNvSpPr/>
          <p:nvPr/>
        </p:nvSpPr>
        <p:spPr>
          <a:xfrm>
            <a:off x="0" y="0"/>
            <a:ext cx="8839200" cy="1077218"/>
          </a:xfrm>
          <a:prstGeom prst="rect">
            <a:avLst/>
          </a:prstGeom>
        </p:spPr>
        <p:txBody>
          <a:bodyPr wrap="square">
            <a:spAutoFit/>
          </a:bodyPr>
          <a:lstStyle/>
          <a:p>
            <a:pPr>
              <a:tabLst>
                <a:tab pos="683895" algn="l"/>
              </a:tabLst>
            </a:pPr>
            <a:r>
              <a:rPr lang="en-US" sz="3200" b="1" dirty="0" smtClean="0">
                <a:solidFill>
                  <a:schemeClr val="bg1"/>
                </a:solidFill>
                <a:ea typeface="Calibri"/>
                <a:cs typeface="Arial"/>
              </a:rPr>
              <a:t>ATTEMPT FOR BUILDING REGULATION TOWARDS EARTHQUKE SAFETY</a:t>
            </a:r>
          </a:p>
        </p:txBody>
      </p:sp>
      <p:sp>
        <p:nvSpPr>
          <p:cNvPr id="6" name="TextBox 5"/>
          <p:cNvSpPr txBox="1"/>
          <p:nvPr/>
        </p:nvSpPr>
        <p:spPr>
          <a:xfrm>
            <a:off x="0" y="1187708"/>
            <a:ext cx="9144000" cy="4832092"/>
          </a:xfrm>
          <a:prstGeom prst="rect">
            <a:avLst/>
          </a:prstGeom>
          <a:noFill/>
        </p:spPr>
        <p:txBody>
          <a:bodyPr wrap="square" rtlCol="0">
            <a:spAutoFit/>
          </a:bodyPr>
          <a:lstStyle/>
          <a:p>
            <a:pPr marL="457200" indent="-457200" algn="just">
              <a:spcBef>
                <a:spcPts val="600"/>
              </a:spcBef>
              <a:buFont typeface="Wingdings" pitchFamily="2" charset="2"/>
              <a:buChar char="Ø"/>
            </a:pPr>
            <a:r>
              <a:rPr lang="en-US" sz="2800" dirty="0" smtClean="0">
                <a:cs typeface="Arial" pitchFamily="34" charset="0"/>
              </a:rPr>
              <a:t>After the </a:t>
            </a:r>
            <a:r>
              <a:rPr lang="en-US" sz="2800" dirty="0" err="1" smtClean="0">
                <a:cs typeface="Arial" pitchFamily="34" charset="0"/>
              </a:rPr>
              <a:t>Bhuj</a:t>
            </a:r>
            <a:r>
              <a:rPr lang="en-US" sz="2800" dirty="0" smtClean="0">
                <a:cs typeface="Arial" pitchFamily="34" charset="0"/>
              </a:rPr>
              <a:t> earthquake, Gujarat incorporated structural safety of the Buildings in the Building Bye-Laws.</a:t>
            </a:r>
          </a:p>
          <a:p>
            <a:pPr marL="457200" indent="-457200" algn="just">
              <a:buFont typeface="Wingdings" pitchFamily="2" charset="2"/>
              <a:buChar char="Ø"/>
            </a:pPr>
            <a:endParaRPr lang="en-US" sz="2800" dirty="0" smtClean="0">
              <a:cs typeface="Arial" pitchFamily="34" charset="0"/>
            </a:endParaRPr>
          </a:p>
          <a:p>
            <a:pPr marL="457200" indent="-457200" algn="just">
              <a:buFont typeface="Wingdings" pitchFamily="2" charset="2"/>
              <a:buChar char="Ø"/>
            </a:pPr>
            <a:r>
              <a:rPr lang="en-US" sz="2800" dirty="0" smtClean="0">
                <a:cs typeface="Arial" pitchFamily="34" charset="0"/>
              </a:rPr>
              <a:t>Ministry of Urban Development amended the Unified Building Bye-laws, 1983 of Delhi to incorporate structural safety /stability provisions in 2001.</a:t>
            </a:r>
          </a:p>
          <a:p>
            <a:pPr marL="457200" indent="-457200" algn="just">
              <a:buFont typeface="Wingdings" pitchFamily="2" charset="2"/>
              <a:buChar char="Ø"/>
            </a:pPr>
            <a:endParaRPr lang="en-US" sz="2800" dirty="0" smtClean="0">
              <a:cs typeface="Arial" pitchFamily="34" charset="0"/>
            </a:endParaRPr>
          </a:p>
          <a:p>
            <a:pPr marL="457200" indent="-457200" algn="just">
              <a:buFont typeface="Wingdings" pitchFamily="2" charset="2"/>
              <a:buChar char="Ø"/>
            </a:pPr>
            <a:r>
              <a:rPr lang="en-US" sz="2800" dirty="0" smtClean="0">
                <a:cs typeface="Arial" pitchFamily="34" charset="0"/>
              </a:rPr>
              <a:t>Ministry of Home Affairs constituted a Committee to formulate Model Building Bye-Laws and Review all Town and Country Planning Act and the Zoning Regulations  in Jan, 2004.</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ystalxp.net/galerie/img/img-wallpapers-blue-jsdu19-19426.jpg"/>
          <p:cNvPicPr>
            <a:picLocks noChangeAspect="1" noChangeArrowheads="1"/>
          </p:cNvPicPr>
          <p:nvPr/>
        </p:nvPicPr>
        <p:blipFill>
          <a:blip r:embed="rId2"/>
          <a:srcRect b="78670"/>
          <a:stretch>
            <a:fillRect/>
          </a:stretch>
        </p:blipFill>
        <p:spPr bwMode="auto">
          <a:xfrm>
            <a:off x="0" y="-1"/>
            <a:ext cx="9144000" cy="1219201"/>
          </a:xfrm>
          <a:prstGeom prst="rect">
            <a:avLst/>
          </a:prstGeom>
          <a:noFill/>
          <a:ln>
            <a:solidFill>
              <a:schemeClr val="tx2">
                <a:lumMod val="60000"/>
                <a:lumOff val="40000"/>
              </a:schemeClr>
            </a:solidFill>
          </a:ln>
        </p:spPr>
      </p:pic>
      <p:pic>
        <p:nvPicPr>
          <p:cNvPr id="1032" name="Picture 8" descr="Cool Light Blue Backgrounds"/>
          <p:cNvPicPr>
            <a:picLocks noChangeAspect="1" noChangeArrowheads="1"/>
          </p:cNvPicPr>
          <p:nvPr/>
        </p:nvPicPr>
        <p:blipFill>
          <a:blip r:embed="rId3">
            <a:lum bright="32000"/>
          </a:blip>
          <a:srcRect b="22917"/>
          <a:stretch>
            <a:fillRect/>
          </a:stretch>
        </p:blipFill>
        <p:spPr bwMode="auto">
          <a:xfrm>
            <a:off x="0" y="1219200"/>
            <a:ext cx="9144000" cy="5638800"/>
          </a:xfrm>
          <a:prstGeom prst="rect">
            <a:avLst/>
          </a:prstGeom>
          <a:noFill/>
        </p:spPr>
      </p:pic>
      <p:sp>
        <p:nvSpPr>
          <p:cNvPr id="5" name="Rectangle 4"/>
          <p:cNvSpPr/>
          <p:nvPr/>
        </p:nvSpPr>
        <p:spPr>
          <a:xfrm>
            <a:off x="0" y="253425"/>
            <a:ext cx="8839200" cy="584775"/>
          </a:xfrm>
          <a:prstGeom prst="rect">
            <a:avLst/>
          </a:prstGeom>
        </p:spPr>
        <p:txBody>
          <a:bodyPr wrap="square">
            <a:spAutoFit/>
          </a:bodyPr>
          <a:lstStyle/>
          <a:p>
            <a:pPr>
              <a:tabLst>
                <a:tab pos="683895" algn="l"/>
              </a:tabLst>
            </a:pPr>
            <a:r>
              <a:rPr lang="en-US" sz="3200" b="1" dirty="0" smtClean="0">
                <a:solidFill>
                  <a:schemeClr val="bg1"/>
                </a:solidFill>
                <a:ea typeface="Calibri"/>
                <a:cs typeface="Arial"/>
              </a:rPr>
              <a:t>Prof. </a:t>
            </a:r>
            <a:r>
              <a:rPr lang="en-US" sz="3200" b="1" dirty="0" err="1" smtClean="0">
                <a:solidFill>
                  <a:schemeClr val="bg1"/>
                </a:solidFill>
                <a:ea typeface="Calibri"/>
                <a:cs typeface="Arial"/>
              </a:rPr>
              <a:t>Arya</a:t>
            </a:r>
            <a:r>
              <a:rPr lang="en-US" sz="3200" b="1" dirty="0" smtClean="0">
                <a:solidFill>
                  <a:schemeClr val="bg1"/>
                </a:solidFill>
                <a:ea typeface="Calibri"/>
                <a:cs typeface="Arial"/>
              </a:rPr>
              <a:t> Committee Report (MHA):</a:t>
            </a:r>
          </a:p>
        </p:txBody>
      </p:sp>
      <p:sp>
        <p:nvSpPr>
          <p:cNvPr id="8" name="Rectangle 7"/>
          <p:cNvSpPr/>
          <p:nvPr/>
        </p:nvSpPr>
        <p:spPr>
          <a:xfrm>
            <a:off x="0" y="1219200"/>
            <a:ext cx="9144000" cy="4893647"/>
          </a:xfrm>
          <a:prstGeom prst="rect">
            <a:avLst/>
          </a:prstGeom>
        </p:spPr>
        <p:txBody>
          <a:bodyPr wrap="square">
            <a:spAutoFit/>
          </a:bodyPr>
          <a:lstStyle/>
          <a:p>
            <a:pPr marL="342900" indent="-342900" algn="just">
              <a:buFont typeface="Wingdings" pitchFamily="2" charset="2"/>
              <a:buChar char="Ø"/>
            </a:pPr>
            <a:r>
              <a:rPr lang="en-US" sz="2400" dirty="0" smtClean="0"/>
              <a:t>MHA constituted </a:t>
            </a:r>
            <a:r>
              <a:rPr lang="en-US" sz="2400" dirty="0"/>
              <a:t>the Prof. </a:t>
            </a:r>
            <a:r>
              <a:rPr lang="en-US" sz="2400" dirty="0" err="1"/>
              <a:t>Arya</a:t>
            </a:r>
            <a:r>
              <a:rPr lang="en-US" sz="2400" dirty="0"/>
              <a:t> Committee in 2007</a:t>
            </a:r>
            <a:r>
              <a:rPr lang="en-US" sz="2400" dirty="0" smtClean="0"/>
              <a:t>.</a:t>
            </a:r>
          </a:p>
          <a:p>
            <a:pPr marL="342900" indent="-342900" algn="just">
              <a:spcBef>
                <a:spcPts val="600"/>
              </a:spcBef>
              <a:buFont typeface="Wingdings" pitchFamily="2" charset="2"/>
              <a:buChar char="Ø"/>
            </a:pPr>
            <a:r>
              <a:rPr lang="en-US" sz="2400" dirty="0" smtClean="0"/>
              <a:t>In </a:t>
            </a:r>
            <a:r>
              <a:rPr lang="en-US" sz="2400" dirty="0"/>
              <a:t>2008, the </a:t>
            </a:r>
            <a:r>
              <a:rPr lang="en-US" sz="2400" dirty="0" smtClean="0"/>
              <a:t>Prof. </a:t>
            </a:r>
            <a:r>
              <a:rPr lang="en-US" sz="2400" dirty="0" err="1" smtClean="0"/>
              <a:t>Arya</a:t>
            </a:r>
            <a:r>
              <a:rPr lang="en-US" sz="2400" dirty="0" smtClean="0"/>
              <a:t> Committee </a:t>
            </a:r>
            <a:r>
              <a:rPr lang="en-US" sz="2400" dirty="0"/>
              <a:t>Reports were also circulated to all the State Governments</a:t>
            </a:r>
            <a:r>
              <a:rPr lang="en-US" sz="2400" dirty="0" smtClean="0"/>
              <a:t>.</a:t>
            </a:r>
          </a:p>
          <a:p>
            <a:pPr algn="just"/>
            <a:r>
              <a:rPr lang="en-US" sz="2400" dirty="0" smtClean="0"/>
              <a:t>  Four important aspects of report:</a:t>
            </a:r>
          </a:p>
          <a:p>
            <a:pPr marL="393700" indent="-282575">
              <a:buFont typeface="Wingdings" pitchFamily="2" charset="2"/>
              <a:buChar char="ü"/>
            </a:pPr>
            <a:r>
              <a:rPr lang="en-US" sz="2200" dirty="0" smtClean="0"/>
              <a:t>Amendments in the Town &amp; Country Planning/  Urban Development Acts. </a:t>
            </a:r>
          </a:p>
          <a:p>
            <a:pPr marL="393700" indent="-282575">
              <a:buFont typeface="Wingdings" pitchFamily="2" charset="2"/>
              <a:buChar char="ü"/>
            </a:pPr>
            <a:r>
              <a:rPr lang="en-US" sz="2200" dirty="0" smtClean="0"/>
              <a:t>Zoning regulations. </a:t>
            </a:r>
          </a:p>
          <a:p>
            <a:pPr marL="393700" indent="-282575">
              <a:buFont typeface="Wingdings" pitchFamily="2" charset="2"/>
              <a:buChar char="ü"/>
            </a:pPr>
            <a:r>
              <a:rPr lang="en-US" sz="2200" dirty="0" smtClean="0"/>
              <a:t>Additional Provisions in Development Control Regulations for Safety.</a:t>
            </a:r>
          </a:p>
          <a:p>
            <a:pPr marL="393700" indent="-282575">
              <a:spcAft>
                <a:spcPts val="600"/>
              </a:spcAft>
              <a:buFont typeface="Wingdings" pitchFamily="2" charset="2"/>
              <a:buChar char="ü"/>
            </a:pPr>
            <a:r>
              <a:rPr lang="en-US" sz="2200" dirty="0" smtClean="0"/>
              <a:t>Additional Provisions in Building Regulations/Byelaws for Structural Safety - In Natural Hazard Zones of India.</a:t>
            </a:r>
          </a:p>
          <a:p>
            <a:pPr indent="63500">
              <a:buFont typeface="Wingdings" pitchFamily="2" charset="2"/>
              <a:buChar char="Ø"/>
            </a:pPr>
            <a:r>
              <a:rPr lang="en-US" sz="2400" dirty="0" smtClean="0"/>
              <a:t>Details of various BIS codes relating to Structural Safety for natural hazard are given for the guidance of the professionals to design structures/buildings, keeping in view of the provisions of such codes to combat different natural hazards.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ystalxp.net/galerie/img/img-wallpapers-blue-jsdu19-19426.jpg"/>
          <p:cNvPicPr>
            <a:picLocks noChangeAspect="1" noChangeArrowheads="1"/>
          </p:cNvPicPr>
          <p:nvPr/>
        </p:nvPicPr>
        <p:blipFill>
          <a:blip r:embed="rId2"/>
          <a:srcRect b="78670"/>
          <a:stretch>
            <a:fillRect/>
          </a:stretch>
        </p:blipFill>
        <p:spPr bwMode="auto">
          <a:xfrm>
            <a:off x="0" y="-1"/>
            <a:ext cx="9144000" cy="1219201"/>
          </a:xfrm>
          <a:prstGeom prst="rect">
            <a:avLst/>
          </a:prstGeom>
          <a:noFill/>
          <a:ln>
            <a:solidFill>
              <a:schemeClr val="tx2">
                <a:lumMod val="60000"/>
                <a:lumOff val="40000"/>
              </a:schemeClr>
            </a:solidFill>
          </a:ln>
        </p:spPr>
      </p:pic>
      <p:pic>
        <p:nvPicPr>
          <p:cNvPr id="1032" name="Picture 8" descr="Cool Light Blue Backgrounds"/>
          <p:cNvPicPr>
            <a:picLocks noChangeAspect="1" noChangeArrowheads="1"/>
          </p:cNvPicPr>
          <p:nvPr/>
        </p:nvPicPr>
        <p:blipFill>
          <a:blip r:embed="rId3">
            <a:lum bright="32000"/>
          </a:blip>
          <a:srcRect b="22917"/>
          <a:stretch>
            <a:fillRect/>
          </a:stretch>
        </p:blipFill>
        <p:spPr bwMode="auto">
          <a:xfrm>
            <a:off x="0" y="1219200"/>
            <a:ext cx="9144000" cy="5638800"/>
          </a:xfrm>
          <a:prstGeom prst="rect">
            <a:avLst/>
          </a:prstGeom>
          <a:noFill/>
        </p:spPr>
      </p:pic>
      <p:sp>
        <p:nvSpPr>
          <p:cNvPr id="5" name="Rectangle 4"/>
          <p:cNvSpPr/>
          <p:nvPr/>
        </p:nvSpPr>
        <p:spPr>
          <a:xfrm>
            <a:off x="0" y="253425"/>
            <a:ext cx="8839200" cy="584775"/>
          </a:xfrm>
          <a:prstGeom prst="rect">
            <a:avLst/>
          </a:prstGeom>
        </p:spPr>
        <p:txBody>
          <a:bodyPr wrap="square">
            <a:spAutoFit/>
          </a:bodyPr>
          <a:lstStyle/>
          <a:p>
            <a:pPr>
              <a:tabLst>
                <a:tab pos="683895" algn="l"/>
              </a:tabLst>
            </a:pPr>
            <a:r>
              <a:rPr lang="en-US" sz="3200" b="1" dirty="0" smtClean="0">
                <a:solidFill>
                  <a:schemeClr val="bg1"/>
                </a:solidFill>
                <a:ea typeface="Calibri"/>
                <a:cs typeface="Arial"/>
              </a:rPr>
              <a:t>Revised Model Building Bye-laws,2014</a:t>
            </a:r>
          </a:p>
        </p:txBody>
      </p:sp>
      <p:sp>
        <p:nvSpPr>
          <p:cNvPr id="8" name="Rectangle 7"/>
          <p:cNvSpPr/>
          <p:nvPr/>
        </p:nvSpPr>
        <p:spPr>
          <a:xfrm>
            <a:off x="0" y="1219200"/>
            <a:ext cx="9144000" cy="5524589"/>
          </a:xfrm>
          <a:prstGeom prst="rect">
            <a:avLst/>
          </a:prstGeom>
        </p:spPr>
        <p:txBody>
          <a:bodyPr wrap="square">
            <a:spAutoFit/>
          </a:bodyPr>
          <a:lstStyle/>
          <a:p>
            <a:pPr marL="342900" indent="-342900" algn="just">
              <a:buFont typeface="Wingdings" pitchFamily="2" charset="2"/>
              <a:buChar char="Ø"/>
            </a:pPr>
            <a:r>
              <a:rPr lang="en-US" sz="2400" dirty="0" smtClean="0"/>
              <a:t>Model Building Bye-laws, 2004 brought out by Ministry of Urban Development prescribed </a:t>
            </a:r>
            <a:r>
              <a:rPr lang="en-US" sz="2400" b="1" i="1" dirty="0" smtClean="0"/>
              <a:t>Structural Safety </a:t>
            </a:r>
            <a:r>
              <a:rPr lang="en-US" sz="2400" dirty="0" smtClean="0"/>
              <a:t>in Chapter 5.</a:t>
            </a:r>
          </a:p>
          <a:p>
            <a:pPr marL="342900" indent="-342900" algn="just">
              <a:spcAft>
                <a:spcPts val="600"/>
              </a:spcAft>
              <a:buFont typeface="Wingdings" pitchFamily="2" charset="2"/>
              <a:buChar char="Ø"/>
            </a:pPr>
            <a:r>
              <a:rPr lang="en-US" sz="2400" dirty="0" smtClean="0"/>
              <a:t>The revised Model Building Bye-Laws, 2014 incorporates the Prof. </a:t>
            </a:r>
            <a:r>
              <a:rPr lang="en-US" sz="2400" dirty="0" err="1" smtClean="0"/>
              <a:t>Arya</a:t>
            </a:r>
            <a:r>
              <a:rPr lang="en-US" sz="2400" dirty="0" smtClean="0"/>
              <a:t> Committee recommendations:</a:t>
            </a:r>
            <a:endParaRPr lang="en-IN" b="1" i="1" dirty="0" smtClean="0">
              <a:solidFill>
                <a:schemeClr val="accent3">
                  <a:lumMod val="50000"/>
                </a:schemeClr>
              </a:solidFill>
            </a:endParaRPr>
          </a:p>
          <a:p>
            <a:pPr marL="393700" indent="-157163">
              <a:buFont typeface="Arial" pitchFamily="34" charset="0"/>
              <a:buChar char="•"/>
            </a:pPr>
            <a:r>
              <a:rPr lang="en-IN" b="1" i="1" dirty="0" smtClean="0">
                <a:solidFill>
                  <a:schemeClr val="tx2">
                    <a:lumMod val="50000"/>
                  </a:schemeClr>
                </a:solidFill>
              </a:rPr>
              <a:t>Structural Design And Safety</a:t>
            </a:r>
          </a:p>
          <a:p>
            <a:pPr marL="393700" lvl="2" indent="-157163">
              <a:buFont typeface="Arial" pitchFamily="34" charset="0"/>
              <a:buChar char="•"/>
            </a:pPr>
            <a:r>
              <a:rPr lang="en-US" b="1" i="1" dirty="0" smtClean="0">
                <a:solidFill>
                  <a:schemeClr val="tx2">
                    <a:lumMod val="50000"/>
                  </a:schemeClr>
                </a:solidFill>
              </a:rPr>
              <a:t>Additional Provisions In Building Regulations/ Bye-laws For Natural Hazard Prone Areas</a:t>
            </a:r>
          </a:p>
          <a:p>
            <a:pPr marL="393700" indent="-157163">
              <a:buFont typeface="Arial" pitchFamily="34" charset="0"/>
              <a:buChar char="•"/>
            </a:pPr>
            <a:r>
              <a:rPr lang="en-US" b="1" i="1" dirty="0" smtClean="0">
                <a:solidFill>
                  <a:schemeClr val="tx2">
                    <a:lumMod val="50000"/>
                  </a:schemeClr>
                </a:solidFill>
              </a:rPr>
              <a:t>Occupant</a:t>
            </a:r>
            <a:r>
              <a:rPr lang="en-IN" b="1" i="1" dirty="0" smtClean="0">
                <a:solidFill>
                  <a:schemeClr val="tx2">
                    <a:lumMod val="50000"/>
                  </a:schemeClr>
                </a:solidFill>
              </a:rPr>
              <a:t> Load and </a:t>
            </a:r>
            <a:r>
              <a:rPr lang="en-US" b="1" i="1" dirty="0" smtClean="0">
                <a:solidFill>
                  <a:schemeClr val="tx2">
                    <a:lumMod val="50000"/>
                  </a:schemeClr>
                </a:solidFill>
              </a:rPr>
              <a:t>Structural Design Basis Report</a:t>
            </a:r>
          </a:p>
          <a:p>
            <a:pPr marL="393700" lvl="2" indent="-157163">
              <a:buFont typeface="Arial" pitchFamily="34" charset="0"/>
              <a:buChar char="•"/>
            </a:pPr>
            <a:r>
              <a:rPr lang="en-US" b="1" i="1" dirty="0" smtClean="0">
                <a:solidFill>
                  <a:schemeClr val="tx2">
                    <a:lumMod val="50000"/>
                  </a:schemeClr>
                </a:solidFill>
              </a:rPr>
              <a:t>Seismic Strengthening/Retrofitting</a:t>
            </a:r>
          </a:p>
          <a:p>
            <a:pPr marL="393700" lvl="2" indent="-157163">
              <a:buFont typeface="Arial" pitchFamily="34" charset="0"/>
              <a:buChar char="•"/>
            </a:pPr>
            <a:r>
              <a:rPr lang="en-US" b="1" i="1" dirty="0" smtClean="0">
                <a:solidFill>
                  <a:schemeClr val="tx2">
                    <a:lumMod val="50000"/>
                  </a:schemeClr>
                </a:solidFill>
              </a:rPr>
              <a:t>Review Of Structural Design</a:t>
            </a:r>
          </a:p>
          <a:p>
            <a:pPr marL="393700" lvl="2" indent="-157163">
              <a:buFont typeface="Arial" pitchFamily="34" charset="0"/>
              <a:buChar char="•"/>
            </a:pPr>
            <a:r>
              <a:rPr lang="en-US" b="1" i="1" dirty="0" smtClean="0">
                <a:solidFill>
                  <a:schemeClr val="tx2">
                    <a:lumMod val="50000"/>
                  </a:schemeClr>
                </a:solidFill>
              </a:rPr>
              <a:t>Certification Regarding Structural Safety In Design</a:t>
            </a:r>
          </a:p>
          <a:p>
            <a:pPr marL="393700" lvl="2" indent="-157163">
              <a:buFont typeface="Arial" pitchFamily="34" charset="0"/>
              <a:buChar char="•"/>
            </a:pPr>
            <a:r>
              <a:rPr lang="en-US" b="1" i="1" dirty="0" smtClean="0">
                <a:solidFill>
                  <a:schemeClr val="tx2">
                    <a:lumMod val="50000"/>
                  </a:schemeClr>
                </a:solidFill>
              </a:rPr>
              <a:t>Constructional Safety</a:t>
            </a:r>
          </a:p>
          <a:p>
            <a:pPr marL="393700" lvl="2" indent="-157163">
              <a:buFont typeface="Arial" pitchFamily="34" charset="0"/>
              <a:buChar char="•"/>
            </a:pPr>
            <a:r>
              <a:rPr lang="en-US" b="1" i="1" dirty="0" smtClean="0">
                <a:solidFill>
                  <a:schemeClr val="tx2">
                    <a:lumMod val="50000"/>
                  </a:schemeClr>
                </a:solidFill>
              </a:rPr>
              <a:t>Quality Control And Inspection </a:t>
            </a:r>
          </a:p>
          <a:p>
            <a:pPr marL="393700" lvl="2" indent="-157163">
              <a:buFont typeface="Arial" pitchFamily="34" charset="0"/>
              <a:buChar char="•"/>
            </a:pPr>
            <a:r>
              <a:rPr lang="en-US" b="1" i="1" dirty="0" smtClean="0">
                <a:solidFill>
                  <a:schemeClr val="tx2">
                    <a:lumMod val="50000"/>
                  </a:schemeClr>
                </a:solidFill>
              </a:rPr>
              <a:t>Structural Requirements Of Low Cost Housing</a:t>
            </a:r>
          </a:p>
          <a:p>
            <a:pPr marL="393700" lvl="2" indent="-157163">
              <a:buFont typeface="Arial" pitchFamily="34" charset="0"/>
              <a:buChar char="•"/>
            </a:pPr>
            <a:r>
              <a:rPr lang="en-US" b="1" i="1" dirty="0" smtClean="0">
                <a:solidFill>
                  <a:schemeClr val="tx2">
                    <a:lumMod val="50000"/>
                  </a:schemeClr>
                </a:solidFill>
              </a:rPr>
              <a:t>Issue Of Occupancy Certificate</a:t>
            </a:r>
          </a:p>
          <a:p>
            <a:pPr marL="393700" lvl="2" indent="-157163">
              <a:buFont typeface="Arial" pitchFamily="34" charset="0"/>
              <a:buChar char="•"/>
            </a:pPr>
            <a:r>
              <a:rPr lang="en-US" b="1" i="1" dirty="0" smtClean="0">
                <a:solidFill>
                  <a:schemeClr val="tx2">
                    <a:lumMod val="50000"/>
                  </a:schemeClr>
                </a:solidFill>
              </a:rPr>
              <a:t>Protective Measures In Natural Hazard Prone Areas</a:t>
            </a:r>
          </a:p>
          <a:p>
            <a:pPr marL="393700" lvl="2" indent="-157163">
              <a:buFont typeface="Arial" pitchFamily="34" charset="0"/>
              <a:buChar char="•"/>
            </a:pPr>
            <a:r>
              <a:rPr lang="en-US" b="1" i="1" dirty="0" smtClean="0">
                <a:solidFill>
                  <a:schemeClr val="tx2">
                    <a:lumMod val="50000"/>
                  </a:schemeClr>
                </a:solidFill>
              </a:rPr>
              <a:t>Registration Of Professionals</a:t>
            </a:r>
          </a:p>
          <a:p>
            <a:pPr marL="393700" lvl="2" indent="-157163">
              <a:buFont typeface="Arial" pitchFamily="34" charset="0"/>
              <a:buChar char="•"/>
            </a:pPr>
            <a:r>
              <a:rPr lang="en-US" b="1" i="1" dirty="0" smtClean="0">
                <a:solidFill>
                  <a:schemeClr val="tx2">
                    <a:lumMod val="50000"/>
                  </a:schemeClr>
                </a:solidFill>
              </a:rPr>
              <a:t>Professional Fees For SER/SDAR And CER/CMAR</a:t>
            </a:r>
          </a:p>
          <a:p>
            <a:pPr marL="393700" lvl="2" indent="-157163">
              <a:buFont typeface="Arial" pitchFamily="34" charset="0"/>
              <a:buChar char="•"/>
            </a:pPr>
            <a:r>
              <a:rPr lang="en-US" b="1" i="1" dirty="0" smtClean="0">
                <a:solidFill>
                  <a:schemeClr val="tx2">
                    <a:lumMod val="50000"/>
                  </a:schemeClr>
                </a:solidFill>
              </a:rPr>
              <a:t>Alternative Materials, Methods Of Design And Construction And Tests</a:t>
            </a:r>
            <a:endParaRPr lang="en-US" sz="2400" dirty="0" smtClean="0">
              <a:solidFill>
                <a:schemeClr val="tx2">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ystalxp.net/galerie/img/img-wallpapers-blue-jsdu19-19426.jpg"/>
          <p:cNvPicPr>
            <a:picLocks noChangeAspect="1" noChangeArrowheads="1"/>
          </p:cNvPicPr>
          <p:nvPr/>
        </p:nvPicPr>
        <p:blipFill>
          <a:blip r:embed="rId2"/>
          <a:srcRect b="78670"/>
          <a:stretch>
            <a:fillRect/>
          </a:stretch>
        </p:blipFill>
        <p:spPr bwMode="auto">
          <a:xfrm>
            <a:off x="0" y="-1"/>
            <a:ext cx="9144000" cy="1219201"/>
          </a:xfrm>
          <a:prstGeom prst="rect">
            <a:avLst/>
          </a:prstGeom>
          <a:noFill/>
          <a:ln>
            <a:solidFill>
              <a:schemeClr val="tx2">
                <a:lumMod val="60000"/>
                <a:lumOff val="40000"/>
              </a:schemeClr>
            </a:solidFill>
          </a:ln>
        </p:spPr>
      </p:pic>
      <p:pic>
        <p:nvPicPr>
          <p:cNvPr id="1032" name="Picture 8" descr="Cool Light Blue Backgrounds"/>
          <p:cNvPicPr>
            <a:picLocks noChangeAspect="1" noChangeArrowheads="1"/>
          </p:cNvPicPr>
          <p:nvPr/>
        </p:nvPicPr>
        <p:blipFill>
          <a:blip r:embed="rId3">
            <a:lum bright="29000"/>
          </a:blip>
          <a:srcRect b="22917"/>
          <a:stretch>
            <a:fillRect/>
          </a:stretch>
        </p:blipFill>
        <p:spPr bwMode="auto">
          <a:xfrm>
            <a:off x="0" y="1219200"/>
            <a:ext cx="9144000" cy="5638800"/>
          </a:xfrm>
          <a:prstGeom prst="rect">
            <a:avLst/>
          </a:prstGeom>
          <a:noFill/>
        </p:spPr>
      </p:pic>
      <p:sp>
        <p:nvSpPr>
          <p:cNvPr id="8" name="Rectangle 7"/>
          <p:cNvSpPr/>
          <p:nvPr/>
        </p:nvSpPr>
        <p:spPr>
          <a:xfrm>
            <a:off x="0" y="1219200"/>
            <a:ext cx="4724400" cy="5638800"/>
          </a:xfrm>
          <a:prstGeom prst="rect">
            <a:avLst/>
          </a:prstGeom>
          <a:ln w="57150">
            <a:solidFill>
              <a:schemeClr val="accent5">
                <a:lumMod val="75000"/>
              </a:schemeClr>
            </a:solidFill>
          </a:ln>
        </p:spPr>
        <p:txBody>
          <a:bodyPr wrap="square">
            <a:spAutoFit/>
          </a:bodyPr>
          <a:lstStyle/>
          <a:p>
            <a:pPr>
              <a:buFont typeface="Wingdings" pitchFamily="2" charset="2"/>
              <a:buChar char="Ø"/>
            </a:pPr>
            <a:r>
              <a:rPr lang="en-US" sz="2400" b="1" dirty="0" smtClean="0">
                <a:solidFill>
                  <a:srgbClr val="7030A0"/>
                </a:solidFill>
              </a:rPr>
              <a:t>Urban Flooding</a:t>
            </a:r>
          </a:p>
          <a:p>
            <a:r>
              <a:rPr lang="en-US" sz="2200" b="1" dirty="0" smtClean="0">
                <a:solidFill>
                  <a:srgbClr val="7030A0"/>
                </a:solidFill>
              </a:rPr>
              <a:t>(Over 40 million hectares (12 per cent of land) is prone to floods and river erosion)</a:t>
            </a:r>
          </a:p>
          <a:p>
            <a:r>
              <a:rPr lang="en-US" sz="2200" b="1" i="1" dirty="0" smtClean="0"/>
              <a:t>Cities having Average  Annual Rainfall &lt; 1000 mm</a:t>
            </a:r>
          </a:p>
          <a:p>
            <a:r>
              <a:rPr lang="en-US" sz="2200" dirty="0" smtClean="0"/>
              <a:t>Ahmedabad ,Bengaluru , Hyderabad ,jaipur, New Delhi, Srinagar.</a:t>
            </a:r>
          </a:p>
          <a:p>
            <a:r>
              <a:rPr lang="en-US" sz="2200" b="1" i="1" dirty="0" smtClean="0"/>
              <a:t>Cities having Annual Rainfall from 1000 to 1500 mm</a:t>
            </a:r>
          </a:p>
          <a:p>
            <a:r>
              <a:rPr lang="en-US" sz="2200" dirty="0" smtClean="0"/>
              <a:t>Bhopal, Chennai, Chandigarh, Lucknow, Nagpur, Patna. </a:t>
            </a:r>
          </a:p>
          <a:p>
            <a:r>
              <a:rPr lang="en-US" sz="2200" b="1" i="1" dirty="0" smtClean="0"/>
              <a:t>Cities having Average Annual Rainfall above 1500 mm</a:t>
            </a:r>
          </a:p>
          <a:p>
            <a:r>
              <a:rPr lang="en-US" sz="2200" dirty="0" smtClean="0"/>
              <a:t>Bhubaneswar, Goa, Guwahati, Kolkata, Mumbai, Thiruvananthapuram</a:t>
            </a:r>
          </a:p>
        </p:txBody>
      </p:sp>
      <p:sp>
        <p:nvSpPr>
          <p:cNvPr id="9" name="TextBox 8"/>
          <p:cNvSpPr txBox="1"/>
          <p:nvPr/>
        </p:nvSpPr>
        <p:spPr>
          <a:xfrm>
            <a:off x="0" y="76200"/>
            <a:ext cx="9144000" cy="1077218"/>
          </a:xfrm>
          <a:prstGeom prst="rect">
            <a:avLst/>
          </a:prstGeom>
          <a:noFill/>
        </p:spPr>
        <p:txBody>
          <a:bodyPr wrap="square" rtlCol="0">
            <a:spAutoFit/>
          </a:bodyPr>
          <a:lstStyle/>
          <a:p>
            <a:r>
              <a:rPr lang="en-US" sz="3200" b="1" dirty="0" smtClean="0">
                <a:solidFill>
                  <a:schemeClr val="bg1"/>
                </a:solidFill>
              </a:rPr>
              <a:t>CITIES/TOWNS /DISTRICTS FALLING IN VULNERABLE ZONES for URBAN FLOODING</a:t>
            </a:r>
            <a:endParaRPr lang="en-US" sz="3200" b="1" dirty="0">
              <a:solidFill>
                <a:schemeClr val="bg1"/>
              </a:solidFill>
            </a:endParaRPr>
          </a:p>
        </p:txBody>
      </p:sp>
      <p:pic>
        <p:nvPicPr>
          <p:cNvPr id="24578" name="Picture 2" descr="http://www.ndma.gov.in/images/vulnerability/Vulnerability-Profile3.jpg"/>
          <p:cNvPicPr>
            <a:picLocks noChangeAspect="1" noChangeArrowheads="1"/>
          </p:cNvPicPr>
          <p:nvPr/>
        </p:nvPicPr>
        <p:blipFill>
          <a:blip r:embed="rId4"/>
          <a:srcRect b="1645"/>
          <a:stretch>
            <a:fillRect/>
          </a:stretch>
        </p:blipFill>
        <p:spPr bwMode="auto">
          <a:xfrm>
            <a:off x="4800600" y="1226343"/>
            <a:ext cx="4191000" cy="5631657"/>
          </a:xfrm>
          <a:prstGeom prst="rect">
            <a:avLst/>
          </a:prstGeom>
          <a:noFill/>
          <a:ln w="57150">
            <a:solidFill>
              <a:schemeClr val="accent5">
                <a:lumMod val="75000"/>
              </a:schemeClr>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ystalxp.net/galerie/img/img-wallpapers-blue-jsdu19-19426.jpg"/>
          <p:cNvPicPr>
            <a:picLocks noChangeAspect="1" noChangeArrowheads="1"/>
          </p:cNvPicPr>
          <p:nvPr/>
        </p:nvPicPr>
        <p:blipFill>
          <a:blip r:embed="rId2"/>
          <a:srcRect b="78670"/>
          <a:stretch>
            <a:fillRect/>
          </a:stretch>
        </p:blipFill>
        <p:spPr bwMode="auto">
          <a:xfrm>
            <a:off x="0" y="-1"/>
            <a:ext cx="9144000" cy="1219201"/>
          </a:xfrm>
          <a:prstGeom prst="rect">
            <a:avLst/>
          </a:prstGeom>
          <a:noFill/>
          <a:ln>
            <a:solidFill>
              <a:schemeClr val="tx2">
                <a:lumMod val="60000"/>
                <a:lumOff val="40000"/>
              </a:schemeClr>
            </a:solidFill>
          </a:ln>
        </p:spPr>
      </p:pic>
      <p:pic>
        <p:nvPicPr>
          <p:cNvPr id="1032" name="Picture 8" descr="Cool Light Blue Backgrounds"/>
          <p:cNvPicPr>
            <a:picLocks noChangeAspect="1" noChangeArrowheads="1"/>
          </p:cNvPicPr>
          <p:nvPr/>
        </p:nvPicPr>
        <p:blipFill>
          <a:blip r:embed="rId3">
            <a:lum bright="32000"/>
          </a:blip>
          <a:srcRect b="22917"/>
          <a:stretch>
            <a:fillRect/>
          </a:stretch>
        </p:blipFill>
        <p:spPr bwMode="auto">
          <a:xfrm>
            <a:off x="0" y="1219200"/>
            <a:ext cx="9144000" cy="5638800"/>
          </a:xfrm>
          <a:prstGeom prst="rect">
            <a:avLst/>
          </a:prstGeom>
          <a:noFill/>
        </p:spPr>
      </p:pic>
      <p:sp>
        <p:nvSpPr>
          <p:cNvPr id="5" name="Rectangle 4"/>
          <p:cNvSpPr/>
          <p:nvPr/>
        </p:nvSpPr>
        <p:spPr>
          <a:xfrm>
            <a:off x="0" y="152400"/>
            <a:ext cx="7375096" cy="587853"/>
          </a:xfrm>
          <a:prstGeom prst="rect">
            <a:avLst/>
          </a:prstGeom>
        </p:spPr>
        <p:txBody>
          <a:bodyPr wrap="none">
            <a:spAutoFit/>
          </a:bodyPr>
          <a:lstStyle/>
          <a:p>
            <a:pPr>
              <a:lnSpc>
                <a:spcPct val="115000"/>
              </a:lnSpc>
              <a:tabLst>
                <a:tab pos="683895" algn="l"/>
              </a:tabLst>
            </a:pPr>
            <a:r>
              <a:rPr lang="en-US" sz="2800" b="1" dirty="0" smtClean="0">
                <a:solidFill>
                  <a:schemeClr val="bg1"/>
                </a:solidFill>
                <a:ea typeface="Calibri"/>
                <a:cs typeface="Arial"/>
              </a:rPr>
              <a:t>FACTORS  RESPONSIBLE FOR URBAN FLOODING </a:t>
            </a:r>
          </a:p>
        </p:txBody>
      </p:sp>
      <p:sp>
        <p:nvSpPr>
          <p:cNvPr id="6" name="TextBox 5"/>
          <p:cNvSpPr txBox="1"/>
          <p:nvPr/>
        </p:nvSpPr>
        <p:spPr>
          <a:xfrm>
            <a:off x="0" y="1219200"/>
            <a:ext cx="7315200" cy="5369957"/>
          </a:xfrm>
          <a:prstGeom prst="rect">
            <a:avLst/>
          </a:prstGeom>
          <a:noFill/>
        </p:spPr>
        <p:txBody>
          <a:bodyPr wrap="square" rtlCol="0">
            <a:spAutoFit/>
          </a:bodyPr>
          <a:lstStyle/>
          <a:p>
            <a:pPr marL="344488" indent="-344488" algn="just">
              <a:spcBef>
                <a:spcPts val="1200"/>
              </a:spcBef>
              <a:buFont typeface="Wingdings" pitchFamily="2" charset="2"/>
              <a:buChar char="Ø"/>
            </a:pPr>
            <a:r>
              <a:rPr lang="en-US" sz="2800" dirty="0" smtClean="0"/>
              <a:t>Violations of Zoning regulations in congested areas.</a:t>
            </a:r>
          </a:p>
          <a:p>
            <a:pPr marL="344488" indent="-344488" algn="just">
              <a:spcBef>
                <a:spcPts val="1200"/>
              </a:spcBef>
              <a:buFont typeface="Wingdings" pitchFamily="2" charset="2"/>
              <a:buChar char="Ø"/>
            </a:pPr>
            <a:r>
              <a:rPr lang="en-US" sz="2800" dirty="0" smtClean="0"/>
              <a:t>Unorganized development in form of slums/squatters encroaching natural drainage channels, thereby leading to urban flooding.</a:t>
            </a:r>
          </a:p>
          <a:p>
            <a:pPr marL="344488" indent="-344488" algn="just">
              <a:spcBef>
                <a:spcPts val="1200"/>
              </a:spcBef>
              <a:buFont typeface="Wingdings" pitchFamily="2" charset="2"/>
              <a:buChar char="Ø"/>
            </a:pPr>
            <a:r>
              <a:rPr lang="en-US" sz="2800" dirty="0" smtClean="0">
                <a:cs typeface="Arial" pitchFamily="34" charset="0"/>
              </a:rPr>
              <a:t>Silting up of catchment basins and drains with overflow of drains.</a:t>
            </a:r>
          </a:p>
          <a:p>
            <a:pPr marL="344488" indent="-344488" algn="just">
              <a:spcBef>
                <a:spcPts val="1200"/>
              </a:spcBef>
              <a:buFont typeface="Wingdings" pitchFamily="2" charset="2"/>
              <a:buChar char="Ø"/>
            </a:pPr>
            <a:r>
              <a:rPr lang="en-US" sz="2800" dirty="0" smtClean="0">
                <a:cs typeface="Arial" pitchFamily="34" charset="0"/>
              </a:rPr>
              <a:t>Constructions spanning this area in and around the River Plains and specially in the low lying Flood Plains results in the change of flow patterns in the rivers.</a:t>
            </a:r>
          </a:p>
        </p:txBody>
      </p:sp>
      <p:pic>
        <p:nvPicPr>
          <p:cNvPr id="23554" name="Picture 2" descr="http://graphics8.nytimes.com/images/2006/10/01/world/01india.600.jpg"/>
          <p:cNvPicPr>
            <a:picLocks noChangeAspect="1" noChangeArrowheads="1"/>
          </p:cNvPicPr>
          <p:nvPr/>
        </p:nvPicPr>
        <p:blipFill>
          <a:blip r:embed="rId4" cstate="print"/>
          <a:srcRect/>
          <a:stretch>
            <a:fillRect/>
          </a:stretch>
        </p:blipFill>
        <p:spPr bwMode="auto">
          <a:xfrm>
            <a:off x="7315200" y="1234440"/>
            <a:ext cx="1828800" cy="975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558" name="Picture 6" descr="http://mdmu.maharashtra.gov.in/images/floods/image001.png"/>
          <p:cNvPicPr>
            <a:picLocks noChangeAspect="1" noChangeArrowheads="1"/>
          </p:cNvPicPr>
          <p:nvPr/>
        </p:nvPicPr>
        <p:blipFill>
          <a:blip r:embed="rId5" cstate="print"/>
          <a:srcRect/>
          <a:stretch>
            <a:fillRect/>
          </a:stretch>
        </p:blipFill>
        <p:spPr bwMode="auto">
          <a:xfrm>
            <a:off x="7315200" y="3888740"/>
            <a:ext cx="1828800" cy="12166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560" name="Picture 8" descr="http://media.emirates247.com/images/2013/06/If2.jpg"/>
          <p:cNvPicPr>
            <a:picLocks noChangeAspect="1" noChangeArrowheads="1"/>
          </p:cNvPicPr>
          <p:nvPr/>
        </p:nvPicPr>
        <p:blipFill>
          <a:blip r:embed="rId6"/>
          <a:srcRect/>
          <a:stretch>
            <a:fillRect/>
          </a:stretch>
        </p:blipFill>
        <p:spPr bwMode="auto">
          <a:xfrm>
            <a:off x="7315200" y="5281864"/>
            <a:ext cx="1828800" cy="11951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562" name="Picture 10" descr="http://media.emirates247.com/images/2013/06/If9.jpg"/>
          <p:cNvPicPr>
            <a:picLocks noChangeAspect="1" noChangeArrowheads="1"/>
          </p:cNvPicPr>
          <p:nvPr/>
        </p:nvPicPr>
        <p:blipFill>
          <a:blip r:embed="rId7"/>
          <a:srcRect/>
          <a:stretch>
            <a:fillRect/>
          </a:stretch>
        </p:blipFill>
        <p:spPr bwMode="auto">
          <a:xfrm>
            <a:off x="7315200" y="2362200"/>
            <a:ext cx="1828800"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1811</TotalTime>
  <Words>3022</Words>
  <Application>Microsoft Office PowerPoint</Application>
  <PresentationFormat>On-screen Show (4:3)</PresentationFormat>
  <Paragraphs>304</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Tcp</dc:creator>
  <cp:lastModifiedBy>Tcp</cp:lastModifiedBy>
  <cp:revision>273</cp:revision>
  <dcterms:created xsi:type="dcterms:W3CDTF">2014-08-27T06:20:16Z</dcterms:created>
  <dcterms:modified xsi:type="dcterms:W3CDTF">2014-09-08T07:51:50Z</dcterms:modified>
</cp:coreProperties>
</file>